
<file path=[Content_Types].xml><?xml version="1.0" encoding="utf-8"?>
<Types xmlns="http://schemas.openxmlformats.org/package/2006/content-types">
  <Default Extension="PNG" ContentType="image/png"/>
  <Default Extension="aac" ContentType="audio/aac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13"/>
  </p:notesMasterIdLst>
  <p:sldIdLst>
    <p:sldId id="256" r:id="rId2"/>
    <p:sldId id="258" r:id="rId3"/>
    <p:sldId id="270" r:id="rId4"/>
    <p:sldId id="263" r:id="rId5"/>
    <p:sldId id="265" r:id="rId6"/>
    <p:sldId id="266" r:id="rId7"/>
    <p:sldId id="264" r:id="rId8"/>
    <p:sldId id="267" r:id="rId9"/>
    <p:sldId id="268" r:id="rId10"/>
    <p:sldId id="269" r:id="rId11"/>
    <p:sldId id="25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96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E51C8-475B-4CC0-867B-299852FE173A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B04AA-6F37-4AB0-9E9D-07F3BF28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23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80464572-AB02-4072-A34A-A02684ABA1E3}" type="datetime1">
              <a:rPr lang="en-US" smtClean="0"/>
              <a:t>6/30/2016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4093A-F62A-468B-8535-EE030B8C365D}" type="datetime1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7868-4469-4534-9C9A-EE639B8A4F22}" type="datetime1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84A9-DA3E-4E41-B02E-D00FE20B3767}" type="datetime1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9D62707F-3C1E-459B-93B3-9A611C269D73}" type="datetime1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7E5B-70EF-45A3-BD1E-DB39A148DEB7}" type="datetime1">
              <a:rPr lang="en-US" smtClean="0"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5420-6328-42E0-8F91-C82BE8F6DEDF}" type="datetime1">
              <a:rPr lang="en-US" smtClean="0"/>
              <a:t>6/30/2016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693A-D590-460F-8D37-37EA3CB0643A}" type="datetime1">
              <a:rPr lang="en-US" smtClean="0"/>
              <a:t>6/30/2016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0E3B-355D-43C0-A8B6-5792CD6C97DA}" type="datetime1">
              <a:rPr lang="en-US" smtClean="0"/>
              <a:t>6/30/2016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319C-A708-4FC9-B453-F9E6DAD220EE}" type="datetime1">
              <a:rPr lang="en-US" smtClean="0"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E501C-83A0-4CB8-8C43-B086456FF011}" type="datetime1">
              <a:rPr lang="en-US" smtClean="0"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A795BF6-05F7-4BD2-A34C-BCB76B570231}" type="datetime1">
              <a:rPr lang="en-US" smtClean="0"/>
              <a:t>6/30/2016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32F918C-A9D1-41F7-8D8B-86D75E95A74A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aac"/><Relationship Id="rId1" Type="http://schemas.microsoft.com/office/2007/relationships/media" Target="../media/media3.aac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aac"/><Relationship Id="rId7" Type="http://schemas.openxmlformats.org/officeDocument/2006/relationships/image" Target="../media/image14.png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7.png"/><Relationship Id="rId4" Type="http://schemas.openxmlformats.org/officeDocument/2006/relationships/audio" Target="../media/media2.aac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Playing by </a:t>
            </a:r>
            <a:r>
              <a:rPr lang="en-US" dirty="0">
                <a:solidFill>
                  <a:srgbClr val="002060"/>
                </a:solidFill>
              </a:rPr>
              <a:t>e</a:t>
            </a:r>
            <a:r>
              <a:rPr lang="en-US" dirty="0" smtClean="0">
                <a:solidFill>
                  <a:srgbClr val="002060"/>
                </a:solidFill>
              </a:rPr>
              <a:t>ar beyond 100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Eleanor Selfridge-Field  </a:t>
            </a:r>
            <a:r>
              <a:rPr lang="en-US" sz="1600" dirty="0" smtClean="0">
                <a:solidFill>
                  <a:srgbClr val="002060"/>
                </a:solidFill>
              </a:rPr>
              <a:t>(esfield@stanford.edu)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152400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ICMPC San Francisco 2016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visualizations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2016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38175"/>
            <a:ext cx="8686800" cy="32693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486400"/>
            <a:ext cx="225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St. Louis Blues (2013)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2DF0-51F6-46EC-A494-EBA11A9AF4D5}" type="datetime1">
              <a:rPr lang="en-US" smtClean="0"/>
              <a:t>6/30/2016</a:t>
            </a:fld>
            <a:endParaRPr lang="en-US"/>
          </a:p>
        </p:txBody>
      </p:sp>
      <p:pic>
        <p:nvPicPr>
          <p:cNvPr id="8" name="stlouisblues-selection-ME201307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4717548"/>
            <a:ext cx="609600" cy="609600"/>
          </a:xfrm>
          <a:prstGeom prst="rect">
            <a:avLst/>
          </a:prstGeom>
        </p:spPr>
      </p:pic>
      <p:pic>
        <p:nvPicPr>
          <p:cNvPr id="9" name="stlouisblues-selection-ME201307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81400"/>
            <a:ext cx="6096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6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4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A life in (and out of) music </a:t>
            </a:r>
            <a:r>
              <a:rPr lang="en-US" sz="2800" dirty="0" smtClean="0">
                <a:solidFill>
                  <a:srgbClr val="002060"/>
                </a:solidFill>
              </a:rPr>
              <a:t>(1914--)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34200" y="3474136"/>
            <a:ext cx="1929887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Credits:</a:t>
            </a:r>
          </a:p>
          <a:p>
            <a:r>
              <a:rPr lang="en-US" dirty="0" smtClean="0"/>
              <a:t>Family of ME</a:t>
            </a:r>
          </a:p>
          <a:p>
            <a:r>
              <a:rPr lang="en-US" dirty="0" smtClean="0"/>
              <a:t>Petr </a:t>
            </a:r>
            <a:r>
              <a:rPr lang="en-US" dirty="0" smtClean="0"/>
              <a:t>Janata</a:t>
            </a:r>
          </a:p>
          <a:p>
            <a:r>
              <a:rPr lang="en-US" dirty="0" err="1" smtClean="0"/>
              <a:t>Julene</a:t>
            </a:r>
            <a:r>
              <a:rPr lang="en-US" dirty="0" smtClean="0"/>
              <a:t> </a:t>
            </a:r>
            <a:r>
              <a:rPr lang="en-US" dirty="0" smtClean="0"/>
              <a:t>Johnson</a:t>
            </a:r>
          </a:p>
          <a:p>
            <a:r>
              <a:rPr lang="en-US" dirty="0" smtClean="0"/>
              <a:t>Rose Lily</a:t>
            </a:r>
            <a:endParaRPr lang="en-US" dirty="0" smtClean="0"/>
          </a:p>
          <a:p>
            <a:r>
              <a:rPr lang="en-US" dirty="0" smtClean="0"/>
              <a:t>Caroline </a:t>
            </a:r>
            <a:r>
              <a:rPr lang="en-US" dirty="0" smtClean="0"/>
              <a:t>Palmer</a:t>
            </a:r>
          </a:p>
          <a:p>
            <a:r>
              <a:rPr lang="en-US" dirty="0"/>
              <a:t>Craig Sapp</a:t>
            </a:r>
          </a:p>
          <a:p>
            <a:r>
              <a:rPr lang="en-US" dirty="0" smtClean="0"/>
              <a:t>San </a:t>
            </a:r>
            <a:r>
              <a:rPr lang="en-US" dirty="0" smtClean="0"/>
              <a:t>Jose Met. Band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3505200" cy="365760"/>
          </a:xfrm>
        </p:spPr>
        <p:txBody>
          <a:bodyPr/>
          <a:lstStyle/>
          <a:p>
            <a:r>
              <a:rPr lang="en-US" dirty="0" smtClean="0"/>
              <a:t>2016 Eleanor Selfridge-Field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2CE8-D491-4E9E-A9EB-92FD6A31EF2C}" type="datetime1">
              <a:rPr lang="en-US" smtClean="0"/>
              <a:t>6/30/2016</a:t>
            </a:fld>
            <a:endParaRPr lang="en-US"/>
          </a:p>
        </p:txBody>
      </p:sp>
      <p:pic>
        <p:nvPicPr>
          <p:cNvPr id="6" name="MOV076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909" y="1188136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4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2816352" cy="365760"/>
          </a:xfrm>
        </p:spPr>
        <p:txBody>
          <a:bodyPr/>
          <a:lstStyle/>
          <a:p>
            <a:r>
              <a:rPr lang="en-US" dirty="0" smtClean="0"/>
              <a:t>2016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3200400"/>
            <a:ext cx="3429479" cy="2867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164" y="3235781"/>
            <a:ext cx="1933845" cy="28483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2648" y="16002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ICMC 11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467600" y="6356350"/>
            <a:ext cx="1222248" cy="365760"/>
          </a:xfrm>
        </p:spPr>
        <p:txBody>
          <a:bodyPr/>
          <a:lstStyle/>
          <a:p>
            <a:fld id="{7CEADE5A-1EA1-43E1-BE61-0CDBB14B8881}" type="datetime1">
              <a:rPr lang="en-US" smtClean="0"/>
              <a:t>6/30/2016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676" y="170389"/>
            <a:ext cx="3790091" cy="2308664"/>
          </a:xfrm>
          <a:prstGeom prst="rect">
            <a:avLst/>
          </a:prstGeom>
        </p:spPr>
      </p:pic>
      <p:pic>
        <p:nvPicPr>
          <p:cNvPr id="12" name="Picture 2" descr="https://upload.wikimedia.org/wikipedia/commons/thumb/6/6e/Market-street-chatt-1907.jpg/210px-Market-street-chatt-19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676" y="703350"/>
            <a:ext cx="2384747" cy="18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6874" y="2490386"/>
            <a:ext cx="2491361" cy="359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1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0" y="1126671"/>
            <a:ext cx="4171950" cy="3829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Updates, 2010-2016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00" y="6356350"/>
            <a:ext cx="1069848" cy="365760"/>
          </a:xfrm>
        </p:spPr>
        <p:txBody>
          <a:bodyPr/>
          <a:lstStyle/>
          <a:p>
            <a:fld id="{BE9A84A9-DA3E-4E41-B02E-D00FE20B3767}" type="datetime1">
              <a:rPr lang="en-US" smtClean="0"/>
              <a:t>6/30/2016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2816352" cy="365760"/>
          </a:xfrm>
        </p:spPr>
        <p:txBody>
          <a:bodyPr/>
          <a:lstStyle/>
          <a:p>
            <a:r>
              <a:rPr lang="en-US" smtClean="0"/>
              <a:t>2016 Eleanor Selfridge-Field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Now 101.9 </a:t>
            </a:r>
            <a:r>
              <a:rPr lang="en-US" dirty="0" err="1" smtClean="0"/>
              <a:t>yrs</a:t>
            </a:r>
            <a:endParaRPr lang="en-US" dirty="0" smtClean="0"/>
          </a:p>
          <a:p>
            <a:r>
              <a:rPr lang="en-US" dirty="0" smtClean="0"/>
              <a:t>Still playing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Areas of change:</a:t>
            </a:r>
          </a:p>
          <a:p>
            <a:r>
              <a:rPr lang="en-US" dirty="0" smtClean="0"/>
              <a:t>Simpler arrangements</a:t>
            </a:r>
          </a:p>
          <a:p>
            <a:r>
              <a:rPr lang="en-US" dirty="0" smtClean="0"/>
              <a:t>Some loss of digital dexterity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More focus on content:</a:t>
            </a:r>
          </a:p>
          <a:p>
            <a:r>
              <a:rPr lang="en-US" dirty="0" smtClean="0"/>
              <a:t>Scope of repertory</a:t>
            </a:r>
          </a:p>
          <a:p>
            <a:r>
              <a:rPr lang="en-US" dirty="0" smtClean="0"/>
              <a:t>Scope of harmonic vocabulary, rhythmic articulation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278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Repertory: Genre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33800" y="6356350"/>
            <a:ext cx="2212848" cy="365760"/>
          </a:xfrm>
        </p:spPr>
        <p:txBody>
          <a:bodyPr/>
          <a:lstStyle/>
          <a:p>
            <a:pPr algn="ctr"/>
            <a:r>
              <a:rPr lang="en-US" dirty="0" smtClean="0"/>
              <a:t>2016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43" y="1817423"/>
            <a:ext cx="3349752" cy="2537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20" y="1524000"/>
            <a:ext cx="4927054" cy="3124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4876800"/>
            <a:ext cx="410952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Genre ambiguity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Arbitrariness of genre-classification systems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5084104"/>
            <a:ext cx="2242922" cy="523220"/>
          </a:xfrm>
          <a:prstGeom prst="rect">
            <a:avLst/>
          </a:prstGeom>
          <a:noFill/>
          <a:ln>
            <a:solidFill>
              <a:schemeClr val="accent1">
                <a:alpha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Basis = 365 identified items</a:t>
            </a:r>
          </a:p>
          <a:p>
            <a:r>
              <a:rPr lang="en-US" sz="1400" dirty="0" smtClean="0"/>
              <a:t>Unidentified (omitted) = 33 </a:t>
            </a:r>
            <a:endParaRPr lang="en-US" sz="1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20108-D4F1-4350-AD33-D1D8AC97A3FE}" type="datetime1">
              <a:rPr lang="en-US" smtClean="0"/>
              <a:t>6/30/2016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8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9958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Repertory</a:t>
            </a:r>
            <a:r>
              <a:rPr lang="en-US" dirty="0" smtClean="0"/>
              <a:t>: </a:t>
            </a:r>
            <a:r>
              <a:rPr lang="en-US" dirty="0" smtClean="0"/>
              <a:t>Learning window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9376" y="6356350"/>
            <a:ext cx="2365247" cy="365760"/>
          </a:xfrm>
        </p:spPr>
        <p:txBody>
          <a:bodyPr/>
          <a:lstStyle/>
          <a:p>
            <a:r>
              <a:rPr lang="en-US" dirty="0" smtClean="0"/>
              <a:t>2016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3948127" cy="34958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0810" y="4267200"/>
            <a:ext cx="3653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Caveats: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Based on copyright records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Many works were re-popularized at one-generation intervals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5486400"/>
            <a:ext cx="1552028" cy="523220"/>
          </a:xfrm>
          <a:prstGeom prst="rect">
            <a:avLst/>
          </a:prstGeom>
          <a:noFill/>
          <a:ln>
            <a:solidFill>
              <a:schemeClr val="accent1">
                <a:alpha val="82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N = 315</a:t>
            </a:r>
          </a:p>
          <a:p>
            <a:r>
              <a:rPr lang="en-US" sz="1400" dirty="0" smtClean="0"/>
              <a:t>Not classified = 83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880811" y="1828800"/>
            <a:ext cx="36535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Central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Read clockwise from noon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Peak = school, early adult years </a:t>
            </a:r>
            <a:r>
              <a:rPr lang="en-US" sz="1400" dirty="0" smtClean="0"/>
              <a:t>(grey, 4:00-9:30)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Learning improved by performance over past decade </a:t>
            </a:r>
            <a:r>
              <a:rPr lang="en-US" sz="1400" dirty="0" smtClean="0"/>
              <a:t>(blue serge, 11:30-12:00)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4228B-8F21-46D3-B495-C3CF6E8E8469}" type="datetime1">
              <a:rPr lang="en-US" smtClean="0"/>
              <a:t>6/30/2016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Repertory: </a:t>
            </a:r>
            <a:r>
              <a:rPr lang="en-US" dirty="0" smtClean="0"/>
              <a:t>meter and mode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7476" y="6356350"/>
            <a:ext cx="2289048" cy="365760"/>
          </a:xfrm>
        </p:spPr>
        <p:txBody>
          <a:bodyPr/>
          <a:lstStyle/>
          <a:p>
            <a:r>
              <a:rPr lang="en-US" dirty="0" smtClean="0"/>
              <a:t>2016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1524000"/>
            <a:ext cx="3249640" cy="2467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90" y="1524000"/>
            <a:ext cx="2962688" cy="2467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648" y="4419600"/>
            <a:ext cx="738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Beware of cultural artifacts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Music pre-1920 leaned heavily to triple meter, major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1920-1940: emergence of Broadway, jazz, and blues (complex rhythmic patterns)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1940-1980: strong influence of film music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23639" y="4254063"/>
            <a:ext cx="1402948" cy="523220"/>
          </a:xfrm>
          <a:prstGeom prst="rect">
            <a:avLst/>
          </a:prstGeom>
          <a:noFill/>
          <a:ln>
            <a:solidFill>
              <a:schemeClr val="accent1">
                <a:alpha val="77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N = 315 (mode)</a:t>
            </a:r>
          </a:p>
          <a:p>
            <a:r>
              <a:rPr lang="en-US" sz="1400" dirty="0" smtClean="0"/>
              <a:t>N = 280 (meter)</a:t>
            </a:r>
            <a:endParaRPr lang="en-US" sz="14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77D0-ADFF-4D3D-AE81-82E79ACC39A0}" type="datetime1">
              <a:rPr lang="en-US" smtClean="0"/>
              <a:t>6/30/2016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Musically significant features of </a:t>
            </a:r>
            <a:r>
              <a:rPr lang="en-US" sz="2800" dirty="0" smtClean="0"/>
              <a:t>performance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66326" y="6360026"/>
            <a:ext cx="2365248" cy="365760"/>
          </a:xfrm>
        </p:spPr>
        <p:txBody>
          <a:bodyPr/>
          <a:lstStyle/>
          <a:p>
            <a:r>
              <a:rPr lang="en-US" dirty="0" smtClean="0"/>
              <a:t>2016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3465" y="1485900"/>
            <a:ext cx="762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Harmonic richness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Inventory of chord types in own composition = 18</a:t>
            </a:r>
            <a:r>
              <a:rPr lang="en-US" sz="2400" dirty="0" smtClean="0"/>
              <a:t>*</a:t>
            </a:r>
          </a:p>
          <a:p>
            <a:pPr lvl="1"/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Melodic and harmonic inventiveness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Intermediate and final cadences filled with much improvised activity 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Exploitation of register to vary verse repetitions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829107"/>
            <a:ext cx="8229599" cy="923330"/>
          </a:xfrm>
          <a:prstGeom prst="rect">
            <a:avLst/>
          </a:prstGeom>
          <a:solidFill>
            <a:srgbClr val="CC96BA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/>
              <a:t>*Chord </a:t>
            </a:r>
            <a:r>
              <a:rPr lang="en-US" dirty="0"/>
              <a:t>varieties in C Major = I, I#5-7, I7, I9, II, II#3, II7dim, ii9, II#3#7, IV, IV9,  V,  V7,  V#5-7, v,  VI#3,  VI7,  </a:t>
            </a:r>
            <a:r>
              <a:rPr lang="en-US" dirty="0" smtClean="0"/>
              <a:t>VIdim7.  Composition date = 2005</a:t>
            </a:r>
            <a:endParaRPr lang="en-US" dirty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2759-E585-4DC2-B3E6-EB1168CB5B95}" type="datetime1">
              <a:rPr lang="en-US" smtClean="0"/>
              <a:t>6/30/2016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3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Same/different features of performance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05200" y="6360026"/>
            <a:ext cx="2289048" cy="365760"/>
          </a:xfrm>
        </p:spPr>
        <p:txBody>
          <a:bodyPr/>
          <a:lstStyle/>
          <a:p>
            <a:r>
              <a:rPr lang="en-US" dirty="0" smtClean="0"/>
              <a:t>2016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1" y="1600201"/>
            <a:ext cx="739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Stability of tempo</a:t>
            </a:r>
            <a:r>
              <a:rPr lang="en-US" dirty="0" smtClean="0"/>
              <a:t>: consistent </a:t>
            </a:r>
            <a:r>
              <a:rPr lang="en-US" dirty="0" smtClean="0"/>
              <a:t>but not identical from </a:t>
            </a:r>
            <a:r>
              <a:rPr lang="en-US" dirty="0" err="1" smtClean="0"/>
              <a:t>from</a:t>
            </a:r>
            <a:r>
              <a:rPr lang="en-US" dirty="0" smtClean="0"/>
              <a:t> one repetition to the next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Arrangement ability: </a:t>
            </a:r>
            <a:r>
              <a:rPr lang="en-US" b="1" dirty="0" smtClean="0"/>
              <a:t>gradual tendency to shorten</a:t>
            </a:r>
            <a:r>
              <a:rPr lang="en-US" dirty="0" smtClean="0"/>
              <a:t>, without significant loss of inventiveness (probably caused by physical, not cognitive, disability)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Tonal orientation</a:t>
            </a:r>
            <a:r>
              <a:rPr lang="en-US" dirty="0" smtClean="0"/>
              <a:t>: intact but moot </a:t>
            </a:r>
          </a:p>
          <a:p>
            <a:pPr lvl="1"/>
            <a:r>
              <a:rPr lang="en-US" dirty="0" smtClean="0"/>
              <a:t>(plays in C Major/A minor unless directed otherwise)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Timbre recognition</a:t>
            </a:r>
            <a:r>
              <a:rPr lang="en-US" dirty="0" smtClean="0"/>
              <a:t>: intact (20-timbre test)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Adaptability in ensembles:</a:t>
            </a:r>
            <a:r>
              <a:rPr lang="en-US" dirty="0" smtClean="0"/>
              <a:t> intact (accommodates to duos, trios, vocal accompaniment)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E3121-B803-4CCE-BEFE-AC7E9A148897}" type="datetime1">
              <a:rPr lang="en-US" smtClean="0"/>
              <a:t>6/30/2016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8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visualizations: </a:t>
            </a:r>
            <a:r>
              <a:rPr lang="en-US" dirty="0" err="1" smtClean="0"/>
              <a:t>Swanee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2016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0" y="1295400"/>
            <a:ext cx="6403848" cy="1877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25329"/>
            <a:ext cx="6096000" cy="22579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64623" y="3460410"/>
            <a:ext cx="1722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Swanee</a:t>
            </a:r>
            <a:r>
              <a:rPr lang="en-US" dirty="0" smtClean="0"/>
              <a:t> 2014</a:t>
            </a:r>
          </a:p>
          <a:p>
            <a:r>
              <a:rPr lang="en-US" sz="1400" dirty="0" smtClean="0"/>
              <a:t>(recording with background noise, </a:t>
            </a:r>
            <a:r>
              <a:rPr lang="en-US" sz="1400" dirty="0" err="1" smtClean="0"/>
              <a:t>sw</a:t>
            </a:r>
            <a:r>
              <a:rPr lang="en-US" sz="1400" dirty="0" smtClean="0"/>
              <a:t> artifacts)</a:t>
            </a:r>
            <a:endParaRPr lang="en-US" sz="1400" dirty="0"/>
          </a:p>
        </p:txBody>
      </p:sp>
      <p:pic>
        <p:nvPicPr>
          <p:cNvPr id="10" name="SwaneeR-112to134-1209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8632" y="2211734"/>
            <a:ext cx="609600" cy="609600"/>
          </a:xfrm>
          <a:prstGeom prst="rect">
            <a:avLst/>
          </a:prstGeom>
        </p:spPr>
      </p:pic>
      <p:pic>
        <p:nvPicPr>
          <p:cNvPr id="11" name="SwaneeRiver-ME-2204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8632" y="462188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911412"/>
            <a:ext cx="1181100" cy="8858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5786915"/>
            <a:ext cx="3288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“Old Folks at Home”, Stephen Foster, 1851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4787" y="0"/>
            <a:ext cx="1319213" cy="1659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63699" y="1656376"/>
            <a:ext cx="172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Swanee</a:t>
            </a:r>
            <a:r>
              <a:rPr lang="en-US" dirty="0" smtClean="0"/>
              <a:t> 2009</a:t>
            </a:r>
          </a:p>
          <a:p>
            <a:r>
              <a:rPr lang="en-US" sz="1400" dirty="0" smtClean="0"/>
              <a:t>(MIDI)  </a:t>
            </a:r>
            <a:endParaRPr lang="en-US" sz="14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1AF82-C46D-4D66-9C54-17F3A387DDAC}" type="datetime1">
              <a:rPr lang="en-US" smtClean="0"/>
              <a:t>6/30/2016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5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10059</TotalTime>
  <Words>473</Words>
  <Application>Microsoft Office PowerPoint</Application>
  <PresentationFormat>On-screen Show (4:3)</PresentationFormat>
  <Paragraphs>108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Bookman Old Style</vt:lpstr>
      <vt:lpstr>Calibri</vt:lpstr>
      <vt:lpstr>Gill Sans MT</vt:lpstr>
      <vt:lpstr>Wingdings</vt:lpstr>
      <vt:lpstr>Wingdings 3</vt:lpstr>
      <vt:lpstr>Origin</vt:lpstr>
      <vt:lpstr>Playing by ear beyond 100</vt:lpstr>
      <vt:lpstr>2010</vt:lpstr>
      <vt:lpstr>Updates, 2010-2016</vt:lpstr>
      <vt:lpstr>Repertory: Genre</vt:lpstr>
      <vt:lpstr>Repertory: Learning window</vt:lpstr>
      <vt:lpstr>Repertory: meter and mode</vt:lpstr>
      <vt:lpstr>Musically significant features of performance</vt:lpstr>
      <vt:lpstr>Same/different features of performance</vt:lpstr>
      <vt:lpstr>Performance visualizations: Swanee</vt:lpstr>
      <vt:lpstr>Performance visualizations</vt:lpstr>
      <vt:lpstr>A life in (and out of) music (1914--)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Aspects of Rhythm and Meter</dc:title>
  <dc:creator>Eleanor</dc:creator>
  <cp:lastModifiedBy>Selfridge-Field, Eleanor</cp:lastModifiedBy>
  <cp:revision>93</cp:revision>
  <dcterms:created xsi:type="dcterms:W3CDTF">2009-04-21T20:55:40Z</dcterms:created>
  <dcterms:modified xsi:type="dcterms:W3CDTF">2016-07-01T02:13:56Z</dcterms:modified>
</cp:coreProperties>
</file>