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3" r:id="rId2"/>
  </p:sldMasterIdLst>
  <p:notesMasterIdLst>
    <p:notesMasterId r:id="rId62"/>
  </p:notesMasterIdLst>
  <p:sldIdLst>
    <p:sldId id="256" r:id="rId3"/>
    <p:sldId id="287" r:id="rId4"/>
    <p:sldId id="295" r:id="rId5"/>
    <p:sldId id="257" r:id="rId6"/>
    <p:sldId id="288" r:id="rId7"/>
    <p:sldId id="291" r:id="rId8"/>
    <p:sldId id="294" r:id="rId9"/>
    <p:sldId id="293" r:id="rId10"/>
    <p:sldId id="292" r:id="rId11"/>
    <p:sldId id="296" r:id="rId12"/>
    <p:sldId id="297" r:id="rId13"/>
    <p:sldId id="298" r:id="rId14"/>
    <p:sldId id="299" r:id="rId15"/>
    <p:sldId id="300" r:id="rId16"/>
    <p:sldId id="268" r:id="rId17"/>
    <p:sldId id="301" r:id="rId18"/>
    <p:sldId id="302" r:id="rId19"/>
    <p:sldId id="290" r:id="rId20"/>
    <p:sldId id="271" r:id="rId21"/>
    <p:sldId id="273" r:id="rId22"/>
    <p:sldId id="303" r:id="rId23"/>
    <p:sldId id="278" r:id="rId24"/>
    <p:sldId id="304" r:id="rId25"/>
    <p:sldId id="305" r:id="rId26"/>
    <p:sldId id="306" r:id="rId27"/>
    <p:sldId id="307" r:id="rId28"/>
    <p:sldId id="309" r:id="rId29"/>
    <p:sldId id="310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258" r:id="rId45"/>
    <p:sldId id="261" r:id="rId46"/>
    <p:sldId id="262" r:id="rId47"/>
    <p:sldId id="263" r:id="rId48"/>
    <p:sldId id="264" r:id="rId49"/>
    <p:sldId id="265" r:id="rId50"/>
    <p:sldId id="276" r:id="rId51"/>
    <p:sldId id="274" r:id="rId52"/>
    <p:sldId id="277" r:id="rId53"/>
    <p:sldId id="279" r:id="rId54"/>
    <p:sldId id="280" r:id="rId55"/>
    <p:sldId id="281" r:id="rId56"/>
    <p:sldId id="282" r:id="rId57"/>
    <p:sldId id="283" r:id="rId58"/>
    <p:sldId id="284" r:id="rId59"/>
    <p:sldId id="285" r:id="rId60"/>
    <p:sldId id="286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108" y="-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C7337-8953-4E5A-A71C-6385A006F679}" type="datetimeFigureOut">
              <a:rPr lang="en-US" smtClean="0"/>
              <a:t>4/2/2012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22625-A0D1-49E4-9508-160E234ED5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47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6E50-ACA3-455C-AAA9-F422FD340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729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6E50-ACA3-455C-AAA9-F422FD340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66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6E50-ACA3-455C-AAA9-F422FD340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499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6E50-ACA3-455C-AAA9-F422FD340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71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6E50-ACA3-455C-AAA9-F422FD340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84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6E50-ACA3-455C-AAA9-F422FD340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92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6E50-ACA3-455C-AAA9-F422FD340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89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30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6E50-ACA3-455C-AAA9-F422FD340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857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6E50-ACA3-455C-AAA9-F422FD340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38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6E50-ACA3-455C-AAA9-F422FD340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14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46E50-ACA3-455C-AAA9-F422FD340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40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665651" y="1226820"/>
            <a:ext cx="2209800" cy="365760"/>
          </a:xfrm>
        </p:spPr>
        <p:txBody>
          <a:bodyPr/>
          <a:lstStyle/>
          <a:p>
            <a:r>
              <a:rPr lang="en-US" smtClean="0"/>
              <a:t>Graz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625010" y="4086860"/>
            <a:ext cx="2291081" cy="365760"/>
          </a:xfrm>
        </p:spPr>
        <p:txBody>
          <a:bodyPr/>
          <a:lstStyle/>
          <a:p>
            <a:r>
              <a:rPr lang="en-US" dirty="0" smtClean="0"/>
              <a:t>Eleanor Selfridge-Field:      Cognition of Early Polyphony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3A9DFEF4-C025-40C5-ABF8-9CDDF1E5A5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Graz 2012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Graz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46E50-ACA3-455C-AAA9-F422FD340D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17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When is a dissonance a dissonance?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6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Gamut and the Hexachord (1b)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Mnemonic  aids to memory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Guidonian</a:t>
            </a:r>
            <a:r>
              <a:rPr lang="en-US" dirty="0" smtClean="0"/>
              <a:t> and other “hands” (11</a:t>
            </a:r>
            <a:r>
              <a:rPr lang="en-US" baseline="30000" dirty="0" smtClean="0"/>
              <a:t>th</a:t>
            </a:r>
            <a:r>
              <a:rPr lang="en-US" dirty="0" smtClean="0"/>
              <a:t> century onward)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6" name="Picture 2" descr="C:\Users\Eleanor.CCARH-ADM-2\Pictures\ESF_TeachingGraphics\Representation\GUIDO\guido1[1].gi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19200"/>
            <a:ext cx="1362376" cy="2181777"/>
          </a:xfrm>
          <a:prstGeom prst="rect">
            <a:avLst/>
          </a:prstGeom>
          <a:noFill/>
        </p:spPr>
      </p:pic>
      <p:pic>
        <p:nvPicPr>
          <p:cNvPr id="8" name="Picture 4" descr="Coferati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514600"/>
            <a:ext cx="1638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180px-Guidonian_ha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914400"/>
            <a:ext cx="1646238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 descr="Coferati_Chine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0" y="1371600"/>
            <a:ext cx="1828800" cy="435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 descr="200px-GiordanoBrunomnemoni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304800"/>
            <a:ext cx="17762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5184648" cy="594626"/>
          </a:xfrm>
        </p:spPr>
        <p:txBody>
          <a:bodyPr/>
          <a:lstStyle/>
          <a:p>
            <a:pPr algn="l"/>
            <a:r>
              <a:rPr lang="en-US" dirty="0" smtClean="0"/>
              <a:t>The </a:t>
            </a:r>
            <a:r>
              <a:rPr lang="en-US" dirty="0" err="1" smtClean="0"/>
              <a:t>Guidonian</a:t>
            </a:r>
            <a:r>
              <a:rPr lang="en-US" dirty="0" smtClean="0"/>
              <a:t> hand explained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6096000"/>
            <a:ext cx="3886200" cy="612648"/>
          </a:xfrm>
        </p:spPr>
        <p:txBody>
          <a:bodyPr/>
          <a:lstStyle/>
          <a:p>
            <a:r>
              <a:rPr lang="en-US" dirty="0" smtClean="0"/>
              <a:t>The gamut was the “gamma </a:t>
            </a:r>
            <a:r>
              <a:rPr lang="en-US" dirty="0" err="1" smtClean="0"/>
              <a:t>ut</a:t>
            </a:r>
            <a:r>
              <a:rPr lang="en-US" dirty="0" smtClean="0"/>
              <a:t>” [the first </a:t>
            </a:r>
            <a:r>
              <a:rPr lang="en-US" dirty="0" err="1" smtClean="0"/>
              <a:t>ut</a:t>
            </a:r>
            <a:r>
              <a:rPr lang="en-US" dirty="0" smtClean="0"/>
              <a:t>]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1" name="Picture Placeholder 10" descr="Jesse-Hand1_http___music.stanford.bmp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22053" b="22053"/>
          <a:stretch>
            <a:fillRect/>
          </a:stretch>
        </p:blipFill>
        <p:spPr>
          <a:xfrm>
            <a:off x="3886200" y="1"/>
            <a:ext cx="4571999" cy="2743199"/>
          </a:xfrm>
        </p:spPr>
      </p:pic>
      <p:pic>
        <p:nvPicPr>
          <p:cNvPr id="12" name="Picture 11" descr="Jesse_hand2_http___music.stanford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752600"/>
            <a:ext cx="3381375" cy="3514725"/>
          </a:xfrm>
          <a:prstGeom prst="rect">
            <a:avLst/>
          </a:prstGeom>
        </p:spPr>
      </p:pic>
      <p:pic>
        <p:nvPicPr>
          <p:cNvPr id="13" name="Picture 12" descr="554px-Hexachorde-1271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3000" y="2876620"/>
            <a:ext cx="3248025" cy="351771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Insert: </a:t>
            </a:r>
            <a:r>
              <a:rPr lang="en-US" dirty="0" err="1" smtClean="0"/>
              <a:t>tetrachord</a:t>
            </a:r>
            <a:r>
              <a:rPr lang="en-US" dirty="0" smtClean="0"/>
              <a:t>, hexachord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98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Rhythmic aspects of  monophony and early polyphony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96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Iambs</a:t>
            </a:r>
            <a:r>
              <a:rPr lang="en-US" dirty="0" smtClean="0"/>
              <a:t>, Trochees et al. in </a:t>
            </a:r>
            <a:r>
              <a:rPr lang="en-US" dirty="0" err="1" smtClean="0"/>
              <a:t>neumatic</a:t>
            </a:r>
            <a:r>
              <a:rPr lang="en-US" dirty="0" smtClean="0"/>
              <a:t> notation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Quantitative accentuation: weak-STRONG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50820"/>
            <a:ext cx="7772400" cy="2403834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74879" y="3352800"/>
            <a:ext cx="381000" cy="457200"/>
          </a:xfrm>
          <a:prstGeom prst="ellipse">
            <a:avLst/>
          </a:prstGeom>
          <a:solidFill>
            <a:schemeClr val="accent5">
              <a:lumMod val="40000"/>
              <a:lumOff val="60000"/>
              <a:alpha val="1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38200"/>
            <a:ext cx="262890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5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Anapestic foot in </a:t>
            </a:r>
            <a:r>
              <a:rPr lang="en-US" dirty="0" err="1" smtClean="0"/>
              <a:t>neumatic</a:t>
            </a:r>
            <a:r>
              <a:rPr lang="en-US" dirty="0" smtClean="0"/>
              <a:t> notation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1"/>
            <a:ext cx="6474133" cy="19812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00400"/>
            <a:ext cx="6161468" cy="219669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486400" y="4495800"/>
            <a:ext cx="381000" cy="533400"/>
          </a:xfrm>
          <a:prstGeom prst="ellipse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3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Isorhythm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987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Magnus Liber </a:t>
            </a:r>
            <a:r>
              <a:rPr lang="en-US" dirty="0" err="1" smtClean="0"/>
              <a:t>Organi</a:t>
            </a:r>
            <a:r>
              <a:rPr lang="en-US" dirty="0" smtClean="0"/>
              <a:t> (Notre Dame </a:t>
            </a:r>
            <a:r>
              <a:rPr lang="en-US" dirty="0" err="1" smtClean="0"/>
              <a:t>organum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Trans. NE Smith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01" y="1199919"/>
            <a:ext cx="5172797" cy="3305637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7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Neumes</a:t>
            </a:r>
            <a:r>
              <a:rPr lang="en-US" dirty="0" smtClean="0"/>
              <a:t> (and feet) of variable length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56984"/>
            <a:ext cx="7772400" cy="2391507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2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Consonance and Dissonance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8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Syllabic settings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148" y="381000"/>
            <a:ext cx="4931704" cy="494347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6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Monophony to Polyphony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12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“Late” monophony: Music as appendage to text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Machaut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00" y="833155"/>
            <a:ext cx="6258799" cy="4039164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6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Machaut’s</a:t>
            </a:r>
            <a:r>
              <a:rPr lang="en-US" dirty="0" smtClean="0"/>
              <a:t> polyphony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Physical presentation (</a:t>
            </a:r>
            <a:r>
              <a:rPr lang="en-US" dirty="0" err="1" smtClean="0"/>
              <a:t>Agnus</a:t>
            </a:r>
            <a:r>
              <a:rPr lang="en-US" dirty="0" smtClean="0"/>
              <a:t> Dei a 4)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6498602" cy="44958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321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Machaut</a:t>
            </a:r>
            <a:r>
              <a:rPr lang="en-US" dirty="0" smtClean="0"/>
              <a:t>: The instrumental “tenor” part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09600"/>
            <a:ext cx="6019800" cy="5104035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928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Organum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Winchester </a:t>
            </a:r>
            <a:r>
              <a:rPr lang="en-US" dirty="0" err="1" smtClean="0"/>
              <a:t>troper</a:t>
            </a:r>
            <a:r>
              <a:rPr lang="en-US" dirty="0" smtClean="0"/>
              <a:t> (12</a:t>
            </a:r>
            <a:r>
              <a:rPr lang="en-US" baseline="30000" dirty="0" smtClean="0"/>
              <a:t>th</a:t>
            </a:r>
            <a:r>
              <a:rPr lang="en-US" dirty="0" smtClean="0"/>
              <a:t> century)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5761137" cy="2633663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27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2285999" cy="594360"/>
          </a:xfrm>
        </p:spPr>
        <p:txBody>
          <a:bodyPr/>
          <a:lstStyle/>
          <a:p>
            <a:r>
              <a:rPr lang="en-US" dirty="0" err="1" smtClean="0"/>
              <a:t>Organum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2590801" cy="609600"/>
          </a:xfrm>
        </p:spPr>
        <p:txBody>
          <a:bodyPr/>
          <a:lstStyle/>
          <a:p>
            <a:r>
              <a:rPr lang="en-US" dirty="0" err="1" smtClean="0"/>
              <a:t>Acquitanian</a:t>
            </a:r>
            <a:r>
              <a:rPr lang="en-US" dirty="0" smtClean="0"/>
              <a:t>  florid polyphony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32909"/>
            <a:ext cx="3581400" cy="6480629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01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ballata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Relatively </a:t>
            </a:r>
            <a:r>
              <a:rPr lang="en-US" dirty="0" err="1" smtClean="0"/>
              <a:t>homphonic</a:t>
            </a:r>
            <a:r>
              <a:rPr lang="en-US" dirty="0" smtClean="0"/>
              <a:t>, with </a:t>
            </a:r>
            <a:r>
              <a:rPr lang="en-US" dirty="0" err="1" smtClean="0"/>
              <a:t>musica</a:t>
            </a:r>
            <a:r>
              <a:rPr lang="en-US" dirty="0" smtClean="0"/>
              <a:t> </a:t>
            </a:r>
            <a:r>
              <a:rPr lang="en-US" dirty="0" err="1" smtClean="0"/>
              <a:t>ficta</a:t>
            </a:r>
            <a:r>
              <a:rPr lang="en-US" dirty="0" smtClean="0"/>
              <a:t> considerations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143000"/>
            <a:ext cx="5708872" cy="3212785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311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Secular vocal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Cascia</a:t>
            </a:r>
            <a:r>
              <a:rPr lang="en-US" dirty="0" smtClean="0"/>
              <a:t>,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025876" cy="159124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811020"/>
            <a:ext cx="4267200" cy="394208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046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Virelai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Dufay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090612"/>
            <a:ext cx="4000500" cy="3524250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2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Pre-staff notation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Cheironomic</a:t>
            </a:r>
            <a:r>
              <a:rPr lang="en-US" dirty="0" smtClean="0"/>
              <a:t> (Byzantine)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85" y="2174875"/>
            <a:ext cx="2798829" cy="39512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Neumatic</a:t>
            </a:r>
            <a:r>
              <a:rPr lang="en-US" dirty="0" smtClean="0"/>
              <a:t> (Roman)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336265"/>
            <a:ext cx="2971800" cy="3930881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6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secular music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Upper right: Florentine Carnival song</a:t>
            </a:r>
          </a:p>
          <a:p>
            <a:r>
              <a:rPr lang="en-US" dirty="0" smtClean="0"/>
              <a:t>Lower left: Latin drinking song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52400"/>
            <a:ext cx="3986792" cy="277521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28682"/>
            <a:ext cx="4283973" cy="2674626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94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Motet: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John </a:t>
            </a:r>
            <a:r>
              <a:rPr lang="en-US" dirty="0" err="1" smtClean="0"/>
              <a:t>Bedingham</a:t>
            </a:r>
            <a:r>
              <a:rPr lang="en-US" dirty="0" smtClean="0"/>
              <a:t>—sacred parody (bottom) of secular chanson.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451" y="1696019"/>
            <a:ext cx="4133097" cy="2313437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132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Derived subjects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Josquin</a:t>
            </a:r>
            <a:r>
              <a:rPr lang="en-US" dirty="0" smtClean="0"/>
              <a:t>—Hercules Dux </a:t>
            </a:r>
            <a:r>
              <a:rPr lang="en-US" dirty="0" err="1" smtClean="0"/>
              <a:t>Ferrarae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79" y="2133408"/>
            <a:ext cx="4447041" cy="1438659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52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Expression in the ballade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Binchois’s</a:t>
            </a:r>
            <a:r>
              <a:rPr lang="en-US" dirty="0" smtClean="0"/>
              <a:t> “Ay </a:t>
            </a:r>
            <a:r>
              <a:rPr lang="en-US" dirty="0" err="1" smtClean="0"/>
              <a:t>douloureux</a:t>
            </a:r>
            <a:r>
              <a:rPr lang="en-US" dirty="0" smtClean="0"/>
              <a:t>”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478" y="381000"/>
            <a:ext cx="3797044" cy="4943475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18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6990"/>
            <a:ext cx="7772400" cy="594360"/>
          </a:xfrm>
        </p:spPr>
        <p:txBody>
          <a:bodyPr/>
          <a:lstStyle/>
          <a:p>
            <a:r>
              <a:rPr lang="en-US" dirty="0" smtClean="0"/>
              <a:t>Absalom, </a:t>
            </a:r>
            <a:r>
              <a:rPr lang="en-US" dirty="0" err="1" smtClean="0"/>
              <a:t>fili</a:t>
            </a:r>
            <a:r>
              <a:rPr lang="en-US" dirty="0" smtClean="0"/>
              <a:t> mi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" y="0"/>
            <a:ext cx="6100497" cy="29718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0" y="3048000"/>
            <a:ext cx="6296904" cy="3143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248400" y="457200"/>
            <a:ext cx="1347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Absalon</a:t>
            </a:r>
            <a:r>
              <a:rPr lang="en-US" sz="1400" dirty="0" smtClean="0"/>
              <a:t>, </a:t>
            </a:r>
            <a:r>
              <a:rPr lang="en-US" sz="1400" dirty="0" err="1" smtClean="0"/>
              <a:t>fili</a:t>
            </a:r>
            <a:r>
              <a:rPr lang="en-US" sz="1400" dirty="0" smtClean="0"/>
              <a:t> mi: </a:t>
            </a:r>
          </a:p>
          <a:p>
            <a:r>
              <a:rPr lang="en-US" sz="1400" dirty="0" smtClean="0"/>
              <a:t>As in source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81000" y="3429000"/>
            <a:ext cx="1518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Absalon</a:t>
            </a:r>
            <a:r>
              <a:rPr lang="en-US" sz="1400" dirty="0" smtClean="0"/>
              <a:t>, </a:t>
            </a:r>
            <a:r>
              <a:rPr lang="en-US" sz="1400" dirty="0" err="1" smtClean="0"/>
              <a:t>fili</a:t>
            </a:r>
            <a:r>
              <a:rPr lang="en-US" sz="1400" dirty="0" smtClean="0"/>
              <a:t> mi</a:t>
            </a:r>
          </a:p>
          <a:p>
            <a:r>
              <a:rPr lang="en-US" sz="1400" dirty="0" smtClean="0"/>
              <a:t>With usual editing</a:t>
            </a:r>
            <a:endParaRPr lang="en-US" sz="1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118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polyphonic voices cohere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394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polyphonic voices cohere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Meter and rhythm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445024"/>
            <a:ext cx="3734426" cy="244792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2590800" cy="41688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" y="4953000"/>
            <a:ext cx="26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Perotin</a:t>
            </a:r>
            <a:r>
              <a:rPr lang="en-US" dirty="0" smtClean="0"/>
              <a:t>: Alleluia </a:t>
            </a:r>
            <a:r>
              <a:rPr lang="en-US" dirty="0" err="1" smtClean="0"/>
              <a:t>Nativitatis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4956357"/>
            <a:ext cx="3013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Tenor forced to adopt a “foot”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412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Puzzle pieces (</a:t>
            </a:r>
            <a:r>
              <a:rPr lang="en-US" i="1" dirty="0" err="1" smtClean="0"/>
              <a:t>Ars</a:t>
            </a:r>
            <a:r>
              <a:rPr lang="en-US" i="1" dirty="0" smtClean="0"/>
              <a:t> nova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Variable meters (</a:t>
            </a:r>
            <a:r>
              <a:rPr lang="en-US" dirty="0" err="1" smtClean="0"/>
              <a:t>taleae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514475"/>
            <a:ext cx="5867400" cy="2676525"/>
          </a:xfrm>
        </p:spPr>
      </p:pic>
      <p:sp>
        <p:nvSpPr>
          <p:cNvPr id="8" name="TextBox 7"/>
          <p:cNvSpPr txBox="1"/>
          <p:nvPr/>
        </p:nvSpPr>
        <p:spPr>
          <a:xfrm>
            <a:off x="381000" y="4278868"/>
            <a:ext cx="4777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“Sub Arturo plebs” by Johannes </a:t>
            </a:r>
            <a:r>
              <a:rPr lang="en-US" dirty="0" err="1" smtClean="0"/>
              <a:t>Alanus</a:t>
            </a:r>
            <a:r>
              <a:rPr lang="en-US" dirty="0" smtClean="0"/>
              <a:t> (England)</a:t>
            </a:r>
          </a:p>
          <a:p>
            <a:r>
              <a:rPr lang="en-US" dirty="0" smtClean="0"/>
              <a:t>[possibly for feast of St. George, Windsor, 1358, </a:t>
            </a:r>
          </a:p>
          <a:p>
            <a:r>
              <a:rPr lang="en-US" dirty="0" smtClean="0"/>
              <a:t>to celebrate  victory at Poitiers]</a:t>
            </a:r>
            <a:endParaRPr lang="en-US" dirty="0"/>
          </a:p>
          <a:p>
            <a:r>
              <a:rPr lang="en-US" dirty="0" smtClean="0"/>
              <a:t>3 voices, 3 texts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10200" y="4648200"/>
            <a:ext cx="25993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Added part=24 </a:t>
            </a:r>
            <a:r>
              <a:rPr lang="en-US" i="1" dirty="0" err="1" smtClean="0"/>
              <a:t>longae</a:t>
            </a:r>
            <a:r>
              <a:rPr lang="en-US" i="1" dirty="0" smtClean="0"/>
              <a:t>, </a:t>
            </a:r>
          </a:p>
          <a:p>
            <a:r>
              <a:rPr lang="en-US" i="1" dirty="0" smtClean="0"/>
              <a:t>subdivided in even groups</a:t>
            </a:r>
          </a:p>
          <a:p>
            <a:r>
              <a:rPr lang="en-US" i="1" dirty="0"/>
              <a:t>o</a:t>
            </a:r>
            <a:r>
              <a:rPr lang="en-US" i="1" dirty="0" smtClean="0"/>
              <a:t>f 8.</a:t>
            </a:r>
            <a:endParaRPr lang="en-US" i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429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81000"/>
            <a:ext cx="6986086" cy="3745350"/>
          </a:xfrm>
        </p:spPr>
      </p:pic>
      <p:sp>
        <p:nvSpPr>
          <p:cNvPr id="8" name="TextBox 7"/>
          <p:cNvSpPr txBox="1"/>
          <p:nvPr/>
        </p:nvSpPr>
        <p:spPr>
          <a:xfrm>
            <a:off x="381000" y="4419600"/>
            <a:ext cx="7919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Isoryrhmic</a:t>
            </a:r>
            <a:r>
              <a:rPr lang="en-US" dirty="0" smtClean="0"/>
              <a:t> legacies: </a:t>
            </a:r>
          </a:p>
          <a:p>
            <a:r>
              <a:rPr lang="en-US" dirty="0" smtClean="0"/>
              <a:t>Proportion, voice independence;</a:t>
            </a:r>
          </a:p>
          <a:p>
            <a:r>
              <a:rPr lang="en-US" dirty="0" smtClean="0"/>
              <a:t>Here: </a:t>
            </a:r>
            <a:r>
              <a:rPr lang="en-US" dirty="0" err="1" smtClean="0"/>
              <a:t>polymeter</a:t>
            </a:r>
            <a:r>
              <a:rPr lang="en-US" dirty="0" smtClean="0"/>
              <a:t> (tenor=2/4, </a:t>
            </a:r>
            <a:r>
              <a:rPr lang="en-US" dirty="0" err="1" smtClean="0"/>
              <a:t>triplum</a:t>
            </a:r>
            <a:r>
              <a:rPr lang="en-US" dirty="0" smtClean="0"/>
              <a:t>=6/8) in third (diminished) repetition of  tenor.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73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105400"/>
            <a:ext cx="3886199" cy="984504"/>
          </a:xfrm>
        </p:spPr>
        <p:txBody>
          <a:bodyPr/>
          <a:lstStyle/>
          <a:p>
            <a:pPr algn="l"/>
            <a:r>
              <a:rPr lang="en-US" dirty="0" smtClean="0"/>
              <a:t>Making polyphonic voices cohere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l"/>
            <a:r>
              <a:rPr lang="en-US" dirty="0" smtClean="0"/>
              <a:t>Melodic cells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70469"/>
            <a:ext cx="4419535" cy="6250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31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Monophony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Windsor Epiphany chant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998537"/>
            <a:ext cx="5715000" cy="37084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63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Prolational</a:t>
            </a:r>
            <a:r>
              <a:rPr lang="en-US" dirty="0" smtClean="0"/>
              <a:t> latitude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000" y="381000"/>
            <a:ext cx="3285999" cy="4943475"/>
          </a:xfr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3065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876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89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Eton Choir Book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1093787"/>
            <a:ext cx="4089400" cy="35179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English </a:t>
            </a:r>
            <a:r>
              <a:rPr lang="en-US" dirty="0" err="1" smtClean="0"/>
              <a:t>partbook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Dow </a:t>
            </a:r>
            <a:r>
              <a:rPr lang="en-US" dirty="0" err="1" smtClean="0"/>
              <a:t>partbook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5466736" cy="42672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8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Lost anthology of early polyphony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Bologna Q15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290636"/>
            <a:ext cx="3810000" cy="3868979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8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Chigi</a:t>
            </a:r>
            <a:r>
              <a:rPr lang="en-US" dirty="0" smtClean="0"/>
              <a:t> Codex (Vatican Library)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3" y="381000"/>
            <a:ext cx="7532914" cy="494347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0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Josquin</a:t>
            </a:r>
            <a:r>
              <a:rPr lang="en-US" dirty="0" smtClean="0"/>
              <a:t>: Fortuna </a:t>
            </a:r>
            <a:r>
              <a:rPr lang="en-US" dirty="0" err="1" smtClean="0"/>
              <a:t>desperata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1481137"/>
            <a:ext cx="4191000" cy="274320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25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Capella</a:t>
            </a:r>
            <a:r>
              <a:rPr lang="en-US" dirty="0" smtClean="0"/>
              <a:t> Giulia </a:t>
            </a:r>
            <a:r>
              <a:rPr lang="en-US" dirty="0" err="1" smtClean="0"/>
              <a:t>Chansonniere</a:t>
            </a:r>
            <a:r>
              <a:rPr lang="en-US" dirty="0" smtClean="0"/>
              <a:t> (Vatican Library)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56" y="381000"/>
            <a:ext cx="7206888" cy="494347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Modern editions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03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Monophony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3048000"/>
            <a:ext cx="3657600" cy="639762"/>
          </a:xfrm>
        </p:spPr>
        <p:txBody>
          <a:bodyPr/>
          <a:lstStyle/>
          <a:p>
            <a:r>
              <a:rPr lang="en-US" dirty="0" smtClean="0"/>
              <a:t>Windsor Epiphany chant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0"/>
            <a:ext cx="3657600" cy="2373376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4876800" y="2808197"/>
            <a:ext cx="3124200" cy="639762"/>
          </a:xfrm>
        </p:spPr>
        <p:txBody>
          <a:bodyPr/>
          <a:lstStyle/>
          <a:p>
            <a:r>
              <a:rPr lang="en-US" dirty="0" smtClean="0"/>
              <a:t>Points of note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3352800"/>
            <a:ext cx="3962400" cy="3200400"/>
          </a:xfrm>
        </p:spPr>
        <p:txBody>
          <a:bodyPr>
            <a:normAutofit/>
          </a:bodyPr>
          <a:lstStyle/>
          <a:p>
            <a:r>
              <a:rPr lang="en-US" dirty="0" smtClean="0"/>
              <a:t>Illumination of initials</a:t>
            </a:r>
          </a:p>
          <a:p>
            <a:r>
              <a:rPr lang="en-US" dirty="0" smtClean="0"/>
              <a:t>Four-line staff</a:t>
            </a:r>
          </a:p>
          <a:p>
            <a:r>
              <a:rPr lang="en-US" dirty="0" smtClean="0"/>
              <a:t>Square notation (</a:t>
            </a:r>
            <a:r>
              <a:rPr lang="en-US" dirty="0" err="1" smtClean="0"/>
              <a:t>neumes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Emphasis of text, not music</a:t>
            </a:r>
          </a:p>
          <a:p>
            <a:r>
              <a:rPr lang="en-US" i="1" dirty="0" smtClean="0"/>
              <a:t>Architectural space </a:t>
            </a:r>
            <a:r>
              <a:rPr lang="en-US" dirty="0" smtClean="0"/>
              <a:t>suited to antiphony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27" y="178224"/>
            <a:ext cx="2656042" cy="28173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72200" y="457200"/>
            <a:ext cx="2077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St. George’s chapel, </a:t>
            </a:r>
          </a:p>
          <a:p>
            <a:r>
              <a:rPr lang="en-US" dirty="0" smtClean="0"/>
              <a:t>Windsor Castle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Kyrie </a:t>
            </a:r>
            <a:r>
              <a:rPr lang="en-US" dirty="0"/>
              <a:t>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Dunstaple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26" y="381000"/>
            <a:ext cx="7276548" cy="494347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2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Kyrie 2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Dunstaple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67761"/>
            <a:ext cx="7772400" cy="4569952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79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Reverse-color notation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Dufay: </a:t>
            </a:r>
            <a:r>
              <a:rPr lang="en-US" dirty="0" err="1" smtClean="0"/>
              <a:t>Conditur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5" y="381000"/>
            <a:ext cx="3940609" cy="494347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3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Prophetiae</a:t>
            </a:r>
            <a:r>
              <a:rPr lang="en-US" dirty="0" smtClean="0"/>
              <a:t> </a:t>
            </a:r>
            <a:r>
              <a:rPr lang="en-US" dirty="0" err="1" smtClean="0"/>
              <a:t>Sybillarum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Lassus</a:t>
            </a:r>
            <a:r>
              <a:rPr lang="en-US" dirty="0" smtClean="0"/>
              <a:t> (Berger 1980)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05" y="381000"/>
            <a:ext cx="4601389" cy="494347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93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Ockeghem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62745"/>
            <a:ext cx="7772400" cy="4579984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Obrecht</a:t>
            </a:r>
            <a:r>
              <a:rPr lang="en-US" dirty="0" smtClean="0"/>
              <a:t>, </a:t>
            </a:r>
            <a:r>
              <a:rPr lang="en-US" dirty="0" err="1" smtClean="0"/>
              <a:t>Agnus</a:t>
            </a:r>
            <a:r>
              <a:rPr lang="en-US" dirty="0" smtClean="0"/>
              <a:t> Dei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339" y="1309472"/>
            <a:ext cx="4277322" cy="3086531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8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Melodic cells and their migration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err="1" smtClean="0"/>
              <a:t>Busnois</a:t>
            </a:r>
            <a:r>
              <a:rPr lang="en-US" dirty="0" smtClean="0"/>
              <a:t> (Blackburn)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691" y="381000"/>
            <a:ext cx="3470617" cy="494347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47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CMME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01" y="381000"/>
            <a:ext cx="6961597" cy="494347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8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 melodies and rhythms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Blackburn (anon)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885" y="381000"/>
            <a:ext cx="3116230" cy="4943475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6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72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Tetrachords</a:t>
            </a:r>
            <a:r>
              <a:rPr lang="en-US" dirty="0" smtClean="0"/>
              <a:t>, tuning, and music: Guido and </a:t>
            </a:r>
            <a:r>
              <a:rPr lang="en-US" dirty="0" err="1" smtClean="0"/>
              <a:t>Hucbald</a:t>
            </a:r>
            <a:r>
              <a:rPr lang="en-US" dirty="0" smtClean="0"/>
              <a:t> (1)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-11</a:t>
            </a:r>
            <a:r>
              <a:rPr lang="en-US" baseline="30000" dirty="0" smtClean="0"/>
              <a:t>th</a:t>
            </a:r>
            <a:r>
              <a:rPr lang="en-US" dirty="0" smtClean="0"/>
              <a:t> centuries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075" y="956998"/>
            <a:ext cx="4467849" cy="3791479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057400" y="2362200"/>
            <a:ext cx="1600200" cy="609600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53000" y="2286000"/>
            <a:ext cx="1295400" cy="533400"/>
          </a:xfrm>
          <a:prstGeom prst="rect">
            <a:avLst/>
          </a:prstGeom>
          <a:solidFill>
            <a:schemeClr val="accent1">
              <a:alpha val="1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4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38200"/>
            <a:ext cx="7467600" cy="639762"/>
          </a:xfrm>
        </p:spPr>
        <p:txBody>
          <a:bodyPr/>
          <a:lstStyle/>
          <a:p>
            <a:pPr algn="l"/>
            <a:r>
              <a:rPr lang="en-US" dirty="0" smtClean="0"/>
              <a:t>Tone-semitone schemes described by </a:t>
            </a:r>
            <a:r>
              <a:rPr lang="en-US" dirty="0" err="1" smtClean="0"/>
              <a:t>Hucbald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341687"/>
            <a:ext cx="4839342" cy="10668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36" y="1741487"/>
            <a:ext cx="4137142" cy="13716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560887"/>
            <a:ext cx="6430273" cy="1009791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295400" y="5791200"/>
            <a:ext cx="6553200" cy="594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-10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Tetrachords</a:t>
            </a:r>
            <a:r>
              <a:rPr kumimoji="0" lang="en-US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tuning, and music: </a:t>
            </a:r>
            <a:r>
              <a:rPr kumimoji="0" lang="en-US" b="1" i="0" u="none" strike="noStrike" kern="1200" cap="none" spc="-10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Hucbald</a:t>
            </a:r>
            <a:r>
              <a:rPr kumimoji="0" lang="en-US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(2)</a:t>
            </a:r>
            <a:endParaRPr kumimoji="0" lang="en-US" b="1" i="0" u="none" strike="noStrike" kern="1200" cap="none" spc="-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8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3657600" cy="639762"/>
          </a:xfrm>
        </p:spPr>
        <p:txBody>
          <a:bodyPr/>
          <a:lstStyle/>
          <a:p>
            <a:r>
              <a:rPr lang="en-US" dirty="0" smtClean="0"/>
              <a:t>Modal mapping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3657600" cy="2893764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419600" y="990600"/>
            <a:ext cx="3657600" cy="639762"/>
          </a:xfrm>
        </p:spPr>
        <p:txBody>
          <a:bodyPr/>
          <a:lstStyle/>
          <a:p>
            <a:r>
              <a:rPr lang="en-US" dirty="0" smtClean="0"/>
              <a:t>Octave mapping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28800"/>
            <a:ext cx="2705716" cy="3951288"/>
          </a:xfr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295400" y="5791200"/>
            <a:ext cx="6629400" cy="594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-10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Tetrachords</a:t>
            </a:r>
            <a:r>
              <a:rPr kumimoji="0" lang="en-US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tuning, and music: </a:t>
            </a:r>
            <a:r>
              <a:rPr kumimoji="0" lang="en-US" b="1" i="0" u="none" strike="noStrike" kern="1200" cap="none" spc="-10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Hucbald</a:t>
            </a:r>
            <a:r>
              <a:rPr kumimoji="0" lang="en-US" b="1" i="0" u="none" strike="noStrike" kern="1200" cap="none" spc="-10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(3)</a:t>
            </a:r>
            <a:endParaRPr kumimoji="0" lang="en-US" b="1" i="0" u="none" strike="noStrike" kern="1200" cap="none" spc="-10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685800"/>
            <a:ext cx="7730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Elaboration of </a:t>
            </a:r>
            <a:r>
              <a:rPr lang="en-US" sz="2000" b="1" dirty="0" err="1" smtClean="0"/>
              <a:t>tetrachords</a:t>
            </a:r>
            <a:r>
              <a:rPr lang="en-US" sz="2000" b="1" dirty="0" smtClean="0"/>
              <a:t> into extended systems of tonal relationships</a:t>
            </a:r>
            <a:endParaRPr lang="en-US" sz="2000" b="1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07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Hucbald’s</a:t>
            </a:r>
            <a:r>
              <a:rPr lang="en-US" dirty="0" smtClean="0"/>
              <a:t> staff notation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Differentiating whole and half steps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03612"/>
            <a:ext cx="7772400" cy="309825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DFEF4-C025-40C5-ABF8-9CDDF1E5A5D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Eleanor Selfridge-Field:      Cognition of Early Polyphony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19162</TotalTime>
  <Words>990</Words>
  <Application>Microsoft Office PowerPoint</Application>
  <PresentationFormat>On-screen Show (4:3)</PresentationFormat>
  <Paragraphs>234</Paragraphs>
  <Slides>59</Slides>
  <Notes>0</Notes>
  <HiddenSlides>3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Adjacency</vt:lpstr>
      <vt:lpstr>Custom Design</vt:lpstr>
      <vt:lpstr>When is a dissonance a dissonance?</vt:lpstr>
      <vt:lpstr>1. Consonance and Dissonance</vt:lpstr>
      <vt:lpstr>Pre-staff notation</vt:lpstr>
      <vt:lpstr>Monophony</vt:lpstr>
      <vt:lpstr>Monophony</vt:lpstr>
      <vt:lpstr>Tetrachords, tuning, and music: Guido and Hucbald (1)</vt:lpstr>
      <vt:lpstr>PowerPoint Presentation</vt:lpstr>
      <vt:lpstr>PowerPoint Presentation</vt:lpstr>
      <vt:lpstr>Hucbald’s staff notation</vt:lpstr>
      <vt:lpstr>The Gamut and the Hexachord (1b)</vt:lpstr>
      <vt:lpstr>Mnemonic  aids to memory</vt:lpstr>
      <vt:lpstr>The Guidonian hand explained</vt:lpstr>
      <vt:lpstr>Insert: tetrachord, hexachord</vt:lpstr>
      <vt:lpstr>Rhythmic aspects of  monophony and early polyphony</vt:lpstr>
      <vt:lpstr>Iambs, Trochees et al. in neumatic notation</vt:lpstr>
      <vt:lpstr>Anapestic foot in neumatic notation</vt:lpstr>
      <vt:lpstr>Isorhythm</vt:lpstr>
      <vt:lpstr>Magnus Liber Organi (Notre Dame organum)</vt:lpstr>
      <vt:lpstr>Neumes (and feet) of variable length</vt:lpstr>
      <vt:lpstr>Syllabic settings</vt:lpstr>
      <vt:lpstr>From Monophony to Polyphony</vt:lpstr>
      <vt:lpstr>“Late” monophony: Music as appendage to text</vt:lpstr>
      <vt:lpstr>Machaut’s polyphony</vt:lpstr>
      <vt:lpstr>Machaut: The instrumental “tenor” part</vt:lpstr>
      <vt:lpstr>Organum</vt:lpstr>
      <vt:lpstr>Organum</vt:lpstr>
      <vt:lpstr>The ballata</vt:lpstr>
      <vt:lpstr>Secular vocal</vt:lpstr>
      <vt:lpstr>Virelai</vt:lpstr>
      <vt:lpstr>Other secular music</vt:lpstr>
      <vt:lpstr>The Motet: </vt:lpstr>
      <vt:lpstr>Derived subjects</vt:lpstr>
      <vt:lpstr>Expression in the ballade</vt:lpstr>
      <vt:lpstr>Absalom, fili mi</vt:lpstr>
      <vt:lpstr>Making polyphonic voices cohere</vt:lpstr>
      <vt:lpstr>Making polyphonic voices cohere</vt:lpstr>
      <vt:lpstr>Puzzle pieces (Ars nova)</vt:lpstr>
      <vt:lpstr>PowerPoint Presentation</vt:lpstr>
      <vt:lpstr>Making polyphonic voices cohere</vt:lpstr>
      <vt:lpstr>Prolational latitude</vt:lpstr>
      <vt:lpstr>PowerPoint Presentation</vt:lpstr>
      <vt:lpstr>PowerPoint Presentation</vt:lpstr>
      <vt:lpstr>PowerPoint Presentation</vt:lpstr>
      <vt:lpstr>English partbook </vt:lpstr>
      <vt:lpstr>Lost anthology of early polyphony</vt:lpstr>
      <vt:lpstr>PowerPoint Presentation</vt:lpstr>
      <vt:lpstr>PowerPoint Presentation</vt:lpstr>
      <vt:lpstr>PowerPoint Presentation</vt:lpstr>
      <vt:lpstr>Modern editions</vt:lpstr>
      <vt:lpstr>Kyrie 1</vt:lpstr>
      <vt:lpstr>Kyrie 2</vt:lpstr>
      <vt:lpstr>Reverse-color notation</vt:lpstr>
      <vt:lpstr>Prophetiae Sybillarum</vt:lpstr>
      <vt:lpstr>PowerPoint Presentation</vt:lpstr>
      <vt:lpstr>Printing</vt:lpstr>
      <vt:lpstr>Melodic cells and their migration</vt:lpstr>
      <vt:lpstr>Alignment</vt:lpstr>
      <vt:lpstr>Fixed melodies and rhythms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Eleanor</dc:creator>
  <cp:lastModifiedBy>Eleanor</cp:lastModifiedBy>
  <cp:revision>61</cp:revision>
  <dcterms:created xsi:type="dcterms:W3CDTF">2012-02-07T01:40:35Z</dcterms:created>
  <dcterms:modified xsi:type="dcterms:W3CDTF">2012-04-02T20:30:45Z</dcterms:modified>
</cp:coreProperties>
</file>