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38"/>
  </p:notesMasterIdLst>
  <p:sldIdLst>
    <p:sldId id="256" r:id="rId2"/>
    <p:sldId id="322" r:id="rId3"/>
    <p:sldId id="261" r:id="rId4"/>
    <p:sldId id="284" r:id="rId5"/>
    <p:sldId id="285" r:id="rId6"/>
    <p:sldId id="286" r:id="rId7"/>
    <p:sldId id="323" r:id="rId8"/>
    <p:sldId id="290" r:id="rId9"/>
    <p:sldId id="291" r:id="rId10"/>
    <p:sldId id="275" r:id="rId11"/>
    <p:sldId id="330" r:id="rId12"/>
    <p:sldId id="276" r:id="rId13"/>
    <p:sldId id="302" r:id="rId14"/>
    <p:sldId id="277" r:id="rId15"/>
    <p:sldId id="301" r:id="rId16"/>
    <p:sldId id="324" r:id="rId17"/>
    <p:sldId id="325" r:id="rId18"/>
    <p:sldId id="326" r:id="rId19"/>
    <p:sldId id="327" r:id="rId20"/>
    <p:sldId id="312" r:id="rId21"/>
    <p:sldId id="329" r:id="rId22"/>
    <p:sldId id="320" r:id="rId23"/>
    <p:sldId id="321" r:id="rId24"/>
    <p:sldId id="295" r:id="rId25"/>
    <p:sldId id="319" r:id="rId26"/>
    <p:sldId id="314" r:id="rId27"/>
    <p:sldId id="328" r:id="rId28"/>
    <p:sldId id="259" r:id="rId29"/>
    <p:sldId id="311" r:id="rId30"/>
    <p:sldId id="303" r:id="rId31"/>
    <p:sldId id="318" r:id="rId32"/>
    <p:sldId id="317" r:id="rId33"/>
    <p:sldId id="309" r:id="rId34"/>
    <p:sldId id="331" r:id="rId35"/>
    <p:sldId id="332" r:id="rId36"/>
    <p:sldId id="25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322B"/>
    <a:srgbClr val="598D8C"/>
    <a:srgbClr val="743839"/>
    <a:srgbClr val="7CA894"/>
    <a:srgbClr val="CA9293"/>
    <a:srgbClr val="381F0A"/>
    <a:srgbClr val="A9CD9B"/>
    <a:srgbClr val="D2A2A3"/>
    <a:srgbClr val="98C387"/>
    <a:srgbClr val="71B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E331F2-6880-4202-B0CC-D3309EA6B153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FC8100-6DBD-43ED-8121-57B580D62C86}">
      <dgm:prSet phldrT="[Text]" custT="1"/>
      <dgm:spPr>
        <a:solidFill>
          <a:srgbClr val="7CA894"/>
        </a:solidFill>
      </dgm:spPr>
      <dgm:t>
        <a:bodyPr/>
        <a:lstStyle/>
        <a:p>
          <a:r>
            <a:rPr lang="en-US" sz="1200" dirty="0" smtClean="0"/>
            <a:t>Graphical</a:t>
          </a:r>
          <a:r>
            <a:rPr lang="en-US" sz="1400" dirty="0" smtClean="0"/>
            <a:t> processing</a:t>
          </a:r>
          <a:endParaRPr lang="en-US" sz="1400" dirty="0"/>
        </a:p>
      </dgm:t>
    </dgm:pt>
    <dgm:pt modelId="{1B306DBA-B70B-4EBB-B956-002B75D5355F}" type="parTrans" cxnId="{17134084-E321-46A1-A5ED-D799BDAEBC63}">
      <dgm:prSet/>
      <dgm:spPr/>
      <dgm:t>
        <a:bodyPr/>
        <a:lstStyle/>
        <a:p>
          <a:endParaRPr lang="en-US"/>
        </a:p>
      </dgm:t>
    </dgm:pt>
    <dgm:pt modelId="{01C35C66-E021-4B83-8FB8-FBD5F676F884}" type="sibTrans" cxnId="{17134084-E321-46A1-A5ED-D799BDAEBC63}">
      <dgm:prSet/>
      <dgm:spPr/>
      <dgm:t>
        <a:bodyPr/>
        <a:lstStyle/>
        <a:p>
          <a:endParaRPr lang="en-US"/>
        </a:p>
      </dgm:t>
    </dgm:pt>
    <dgm:pt modelId="{4FF16FBB-E1F4-4D2B-AAAA-2D278AD18AFF}">
      <dgm:prSet phldrT="[Text]"/>
      <dgm:spPr/>
      <dgm:t>
        <a:bodyPr/>
        <a:lstStyle/>
        <a:p>
          <a:r>
            <a:rPr lang="en-US" dirty="0" smtClean="0"/>
            <a:t>Score display</a:t>
          </a:r>
          <a:endParaRPr lang="en-US" dirty="0"/>
        </a:p>
      </dgm:t>
    </dgm:pt>
    <dgm:pt modelId="{D949AFCE-8CC8-4AEA-A0ED-6854A7C998EB}" type="parTrans" cxnId="{EAACF278-F0A7-47BB-9D87-DF5B9F464866}">
      <dgm:prSet/>
      <dgm:spPr/>
      <dgm:t>
        <a:bodyPr/>
        <a:lstStyle/>
        <a:p>
          <a:endParaRPr lang="en-US"/>
        </a:p>
      </dgm:t>
    </dgm:pt>
    <dgm:pt modelId="{B56F951A-E594-49CC-A438-92436BA52C5E}" type="sibTrans" cxnId="{EAACF278-F0A7-47BB-9D87-DF5B9F464866}">
      <dgm:prSet/>
      <dgm:spPr/>
      <dgm:t>
        <a:bodyPr/>
        <a:lstStyle/>
        <a:p>
          <a:endParaRPr lang="en-US"/>
        </a:p>
      </dgm:t>
    </dgm:pt>
    <dgm:pt modelId="{32187631-505C-498B-8489-8B7DCF0B62C9}">
      <dgm:prSet phldrT="[Text]"/>
      <dgm:spPr>
        <a:solidFill>
          <a:srgbClr val="7CA894"/>
        </a:solidFill>
      </dgm:spPr>
      <dgm:t>
        <a:bodyPr/>
        <a:lstStyle/>
        <a:p>
          <a:r>
            <a:rPr lang="en-US" dirty="0" smtClean="0"/>
            <a:t>Analytical-graphical processing</a:t>
          </a:r>
          <a:endParaRPr lang="en-US" dirty="0"/>
        </a:p>
      </dgm:t>
    </dgm:pt>
    <dgm:pt modelId="{1296EF6F-D7AD-4943-9E9E-F5E3CCB48865}" type="parTrans" cxnId="{FCFF777D-01E4-4C32-81FC-109F6AC6C1FA}">
      <dgm:prSet/>
      <dgm:spPr/>
      <dgm:t>
        <a:bodyPr/>
        <a:lstStyle/>
        <a:p>
          <a:endParaRPr lang="en-US"/>
        </a:p>
      </dgm:t>
    </dgm:pt>
    <dgm:pt modelId="{F487F147-695E-4E69-A604-E0ECD669D0A3}" type="sibTrans" cxnId="{FCFF777D-01E4-4C32-81FC-109F6AC6C1FA}">
      <dgm:prSet/>
      <dgm:spPr/>
      <dgm:t>
        <a:bodyPr/>
        <a:lstStyle/>
        <a:p>
          <a:endParaRPr lang="en-US"/>
        </a:p>
      </dgm:t>
    </dgm:pt>
    <dgm:pt modelId="{A98B0514-73BA-418D-BEDA-E71B96438A4D}">
      <dgm:prSet phldrT="[Text]"/>
      <dgm:spPr/>
      <dgm:t>
        <a:bodyPr/>
        <a:lstStyle/>
        <a:p>
          <a:r>
            <a:rPr lang="en-US" dirty="0" smtClean="0"/>
            <a:t>Piano-roll notation</a:t>
          </a:r>
          <a:endParaRPr lang="en-US" dirty="0"/>
        </a:p>
      </dgm:t>
    </dgm:pt>
    <dgm:pt modelId="{14EFC262-AF74-409D-873A-ADE2701AA070}" type="parTrans" cxnId="{09D22EA1-4FD1-4BF5-9A93-341760F69F00}">
      <dgm:prSet/>
      <dgm:spPr/>
      <dgm:t>
        <a:bodyPr/>
        <a:lstStyle/>
        <a:p>
          <a:endParaRPr lang="en-US"/>
        </a:p>
      </dgm:t>
    </dgm:pt>
    <dgm:pt modelId="{28531BE8-3828-432D-AAA5-0C4949EE9BFA}" type="sibTrans" cxnId="{09D22EA1-4FD1-4BF5-9A93-341760F69F00}">
      <dgm:prSet/>
      <dgm:spPr/>
      <dgm:t>
        <a:bodyPr/>
        <a:lstStyle/>
        <a:p>
          <a:endParaRPr lang="en-US"/>
        </a:p>
      </dgm:t>
    </dgm:pt>
    <dgm:pt modelId="{0ED8B9E0-A6C0-425B-950C-ABC295733E91}">
      <dgm:prSet phldrT="[Text]"/>
      <dgm:spPr>
        <a:solidFill>
          <a:srgbClr val="7CA894"/>
        </a:solidFill>
      </dgm:spPr>
      <dgm:t>
        <a:bodyPr/>
        <a:lstStyle/>
        <a:p>
          <a:r>
            <a:rPr lang="en-US" dirty="0" smtClean="0"/>
            <a:t>Archived (raw) data</a:t>
          </a:r>
          <a:endParaRPr lang="en-US" dirty="0"/>
        </a:p>
      </dgm:t>
    </dgm:pt>
    <dgm:pt modelId="{F272B726-0708-4CB4-A0F4-9C026631F28D}" type="parTrans" cxnId="{A6A9BEFA-03D1-4063-91FD-60D45B0E3505}">
      <dgm:prSet/>
      <dgm:spPr/>
      <dgm:t>
        <a:bodyPr/>
        <a:lstStyle/>
        <a:p>
          <a:endParaRPr lang="en-US"/>
        </a:p>
      </dgm:t>
    </dgm:pt>
    <dgm:pt modelId="{EAA19F91-CCB9-40C7-9C2D-903C17D4F80C}" type="sibTrans" cxnId="{A6A9BEFA-03D1-4063-91FD-60D45B0E3505}">
      <dgm:prSet/>
      <dgm:spPr/>
      <dgm:t>
        <a:bodyPr/>
        <a:lstStyle/>
        <a:p>
          <a:endParaRPr lang="en-US"/>
        </a:p>
      </dgm:t>
    </dgm:pt>
    <dgm:pt modelId="{D5F7C130-682C-4E1A-BA62-3A245DF7DCA8}">
      <dgm:prSet phldrT="[Text]"/>
      <dgm:spPr/>
      <dgm:t>
        <a:bodyPr/>
        <a:lstStyle/>
        <a:p>
          <a:r>
            <a:rPr lang="en-US" b="1" dirty="0" smtClean="0"/>
            <a:t>Re-</a:t>
          </a:r>
          <a:r>
            <a:rPr lang="en-US" b="1" dirty="0" err="1" smtClean="0"/>
            <a:t>purposable</a:t>
          </a:r>
          <a:endParaRPr lang="en-US" b="1" dirty="0"/>
        </a:p>
      </dgm:t>
    </dgm:pt>
    <dgm:pt modelId="{37225068-E064-4B4A-9708-94DB6A62C4AA}" type="parTrans" cxnId="{9F20F0F6-F07D-44BA-8FA8-F9D6263C2FE8}">
      <dgm:prSet/>
      <dgm:spPr/>
      <dgm:t>
        <a:bodyPr/>
        <a:lstStyle/>
        <a:p>
          <a:endParaRPr lang="en-US"/>
        </a:p>
      </dgm:t>
    </dgm:pt>
    <dgm:pt modelId="{7AA3D8AA-2BAF-49A4-82EF-045B42C4227B}" type="sibTrans" cxnId="{9F20F0F6-F07D-44BA-8FA8-F9D6263C2FE8}">
      <dgm:prSet/>
      <dgm:spPr/>
      <dgm:t>
        <a:bodyPr/>
        <a:lstStyle/>
        <a:p>
          <a:endParaRPr lang="en-US"/>
        </a:p>
      </dgm:t>
    </dgm:pt>
    <dgm:pt modelId="{7D38680E-5A6E-4881-8E3D-AECBD2AF319A}">
      <dgm:prSet phldrT="[Text]"/>
      <dgm:spPr>
        <a:solidFill>
          <a:srgbClr val="7CA894"/>
        </a:solidFill>
      </dgm:spPr>
      <dgm:t>
        <a:bodyPr/>
        <a:lstStyle/>
        <a:p>
          <a:r>
            <a:rPr lang="en-US" dirty="0" smtClean="0"/>
            <a:t>Analytical processing</a:t>
          </a:r>
          <a:endParaRPr lang="en-US" dirty="0"/>
        </a:p>
      </dgm:t>
    </dgm:pt>
    <dgm:pt modelId="{3442EC25-6676-45FB-B4CE-F28EE6F07508}" type="parTrans" cxnId="{BDA504AE-69D8-448B-98C2-E8BE03B1ABF6}">
      <dgm:prSet/>
      <dgm:spPr/>
      <dgm:t>
        <a:bodyPr/>
        <a:lstStyle/>
        <a:p>
          <a:endParaRPr lang="en-US"/>
        </a:p>
      </dgm:t>
    </dgm:pt>
    <dgm:pt modelId="{BE7B1405-B8B5-4251-999B-E6464C88F65C}" type="sibTrans" cxnId="{BDA504AE-69D8-448B-98C2-E8BE03B1ABF6}">
      <dgm:prSet/>
      <dgm:spPr/>
      <dgm:t>
        <a:bodyPr/>
        <a:lstStyle/>
        <a:p>
          <a:endParaRPr lang="en-US"/>
        </a:p>
      </dgm:t>
    </dgm:pt>
    <dgm:pt modelId="{27CC59D6-C60B-4208-A248-090CB9B1CD0E}">
      <dgm:prSet phldrT="[Text]"/>
      <dgm:spPr/>
      <dgm:t>
        <a:bodyPr/>
        <a:lstStyle/>
        <a:p>
          <a:r>
            <a:rPr lang="en-US" dirty="0" err="1" smtClean="0"/>
            <a:t>Keyscapes</a:t>
          </a:r>
          <a:endParaRPr lang="en-US" dirty="0"/>
        </a:p>
      </dgm:t>
    </dgm:pt>
    <dgm:pt modelId="{797B43BD-8541-4944-BEB8-DBD159728560}" type="parTrans" cxnId="{F5B0B8C2-2E60-4535-AFD4-0EBAB87A7A49}">
      <dgm:prSet/>
      <dgm:spPr/>
      <dgm:t>
        <a:bodyPr/>
        <a:lstStyle/>
        <a:p>
          <a:endParaRPr lang="en-US"/>
        </a:p>
      </dgm:t>
    </dgm:pt>
    <dgm:pt modelId="{63C0B90E-51CA-4431-AF6B-B6FA04CC9F63}" type="sibTrans" cxnId="{F5B0B8C2-2E60-4535-AFD4-0EBAB87A7A49}">
      <dgm:prSet/>
      <dgm:spPr/>
      <dgm:t>
        <a:bodyPr/>
        <a:lstStyle/>
        <a:p>
          <a:endParaRPr lang="en-US"/>
        </a:p>
      </dgm:t>
    </dgm:pt>
    <dgm:pt modelId="{A85BCF73-E1AF-4464-8A8D-7D40DE074B77}">
      <dgm:prSet phldrT="[Text]"/>
      <dgm:spPr/>
      <dgm:t>
        <a:bodyPr/>
        <a:lstStyle/>
        <a:p>
          <a:r>
            <a:rPr lang="en-US" b="1" dirty="0" smtClean="0"/>
            <a:t>resource </a:t>
          </a:r>
          <a:endParaRPr lang="en-US" b="1" dirty="0"/>
        </a:p>
      </dgm:t>
    </dgm:pt>
    <dgm:pt modelId="{941BB234-A069-4B91-A879-4DDCDCD140F7}" type="parTrans" cxnId="{7295CD94-FDB9-4F7C-B566-BFE714DEFE71}">
      <dgm:prSet/>
      <dgm:spPr/>
      <dgm:t>
        <a:bodyPr/>
        <a:lstStyle/>
        <a:p>
          <a:endParaRPr lang="en-US"/>
        </a:p>
      </dgm:t>
    </dgm:pt>
    <dgm:pt modelId="{A60D0487-C4DB-41E2-BF3A-1D0CB52548A5}" type="sibTrans" cxnId="{7295CD94-FDB9-4F7C-B566-BFE714DEFE71}">
      <dgm:prSet/>
      <dgm:spPr/>
      <dgm:t>
        <a:bodyPr/>
        <a:lstStyle/>
        <a:p>
          <a:endParaRPr lang="en-US"/>
        </a:p>
      </dgm:t>
    </dgm:pt>
    <dgm:pt modelId="{6F504622-E9A3-4FD4-B905-CA940A18703C}" type="pres">
      <dgm:prSet presAssocID="{27E331F2-6880-4202-B0CC-D3309EA6B15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CD05F4-A851-4865-97E2-E7C9E612B553}" type="pres">
      <dgm:prSet presAssocID="{27E331F2-6880-4202-B0CC-D3309EA6B153}" presName="children" presStyleCnt="0"/>
      <dgm:spPr/>
    </dgm:pt>
    <dgm:pt modelId="{C90473A7-EDA1-4ABE-A4AF-4B19FE98C952}" type="pres">
      <dgm:prSet presAssocID="{27E331F2-6880-4202-B0CC-D3309EA6B153}" presName="child1group" presStyleCnt="0"/>
      <dgm:spPr/>
    </dgm:pt>
    <dgm:pt modelId="{1AAA4103-5C4C-4717-B4E3-28A09F8A9813}" type="pres">
      <dgm:prSet presAssocID="{27E331F2-6880-4202-B0CC-D3309EA6B153}" presName="child1" presStyleLbl="bgAcc1" presStyleIdx="0" presStyleCnt="4"/>
      <dgm:spPr/>
      <dgm:t>
        <a:bodyPr/>
        <a:lstStyle/>
        <a:p>
          <a:endParaRPr lang="en-US"/>
        </a:p>
      </dgm:t>
    </dgm:pt>
    <dgm:pt modelId="{384BD930-15B5-4FDF-A429-61CB0DD7D719}" type="pres">
      <dgm:prSet presAssocID="{27E331F2-6880-4202-B0CC-D3309EA6B153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CA3F14-5C01-4234-B54F-0BF02DED1BE8}" type="pres">
      <dgm:prSet presAssocID="{27E331F2-6880-4202-B0CC-D3309EA6B153}" presName="child2group" presStyleCnt="0"/>
      <dgm:spPr/>
    </dgm:pt>
    <dgm:pt modelId="{873CB79C-068B-48D0-8924-00168751C94E}" type="pres">
      <dgm:prSet presAssocID="{27E331F2-6880-4202-B0CC-D3309EA6B153}" presName="child2" presStyleLbl="bgAcc1" presStyleIdx="1" presStyleCnt="4"/>
      <dgm:spPr/>
      <dgm:t>
        <a:bodyPr/>
        <a:lstStyle/>
        <a:p>
          <a:endParaRPr lang="en-US"/>
        </a:p>
      </dgm:t>
    </dgm:pt>
    <dgm:pt modelId="{9307EBB3-C976-47A2-A1D0-46CE5A601924}" type="pres">
      <dgm:prSet presAssocID="{27E331F2-6880-4202-B0CC-D3309EA6B153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32981-DA7F-478C-98D7-2B517DCEFAC9}" type="pres">
      <dgm:prSet presAssocID="{27E331F2-6880-4202-B0CC-D3309EA6B153}" presName="child3group" presStyleCnt="0"/>
      <dgm:spPr/>
    </dgm:pt>
    <dgm:pt modelId="{94606B99-670B-4401-9E16-E7974A1F3AD5}" type="pres">
      <dgm:prSet presAssocID="{27E331F2-6880-4202-B0CC-D3309EA6B153}" presName="child3" presStyleLbl="bgAcc1" presStyleIdx="2" presStyleCnt="4"/>
      <dgm:spPr/>
      <dgm:t>
        <a:bodyPr/>
        <a:lstStyle/>
        <a:p>
          <a:endParaRPr lang="en-US"/>
        </a:p>
      </dgm:t>
    </dgm:pt>
    <dgm:pt modelId="{4ECF741B-4330-4571-8C12-0E6D27D919B6}" type="pres">
      <dgm:prSet presAssocID="{27E331F2-6880-4202-B0CC-D3309EA6B153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52A8A1-A60E-4494-B45B-277CA04F0BE1}" type="pres">
      <dgm:prSet presAssocID="{27E331F2-6880-4202-B0CC-D3309EA6B153}" presName="child4group" presStyleCnt="0"/>
      <dgm:spPr/>
    </dgm:pt>
    <dgm:pt modelId="{B4542C42-5DAD-46F6-9B37-E6F72B38F601}" type="pres">
      <dgm:prSet presAssocID="{27E331F2-6880-4202-B0CC-D3309EA6B153}" presName="child4" presStyleLbl="bgAcc1" presStyleIdx="3" presStyleCnt="4"/>
      <dgm:spPr/>
      <dgm:t>
        <a:bodyPr/>
        <a:lstStyle/>
        <a:p>
          <a:endParaRPr lang="en-US"/>
        </a:p>
      </dgm:t>
    </dgm:pt>
    <dgm:pt modelId="{34F97BEF-D0DA-4E19-9F16-3B02224880D8}" type="pres">
      <dgm:prSet presAssocID="{27E331F2-6880-4202-B0CC-D3309EA6B153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51711-28DF-4F70-8CE2-524B048C4C3D}" type="pres">
      <dgm:prSet presAssocID="{27E331F2-6880-4202-B0CC-D3309EA6B153}" presName="childPlaceholder" presStyleCnt="0"/>
      <dgm:spPr/>
    </dgm:pt>
    <dgm:pt modelId="{7698E893-998B-4AD0-A9EF-EE3C1375C022}" type="pres">
      <dgm:prSet presAssocID="{27E331F2-6880-4202-B0CC-D3309EA6B153}" presName="circle" presStyleCnt="0"/>
      <dgm:spPr/>
    </dgm:pt>
    <dgm:pt modelId="{2EACA584-C668-49BB-AECC-5464748BE4B5}" type="pres">
      <dgm:prSet presAssocID="{27E331F2-6880-4202-B0CC-D3309EA6B153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14E86D-C4B5-4AA3-A950-52CF757BA4B0}" type="pres">
      <dgm:prSet presAssocID="{27E331F2-6880-4202-B0CC-D3309EA6B153}" presName="quadrant2" presStyleLbl="node1" presStyleIdx="1" presStyleCnt="4" custScaleX="94474" custScaleY="95799" custLinFactNeighborX="638" custLinFactNeighborY="-79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2FD3CF-8F5F-4F23-BFA9-76DF6E8C9053}" type="pres">
      <dgm:prSet presAssocID="{27E331F2-6880-4202-B0CC-D3309EA6B153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255A18-4DF8-48C7-A076-933250E05E76}" type="pres">
      <dgm:prSet presAssocID="{27E331F2-6880-4202-B0CC-D3309EA6B153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2DA359-CA5E-42C0-82C1-7B88BE017083}" type="pres">
      <dgm:prSet presAssocID="{27E331F2-6880-4202-B0CC-D3309EA6B153}" presName="quadrantPlaceholder" presStyleCnt="0"/>
      <dgm:spPr/>
    </dgm:pt>
    <dgm:pt modelId="{9E73B96E-C51A-433F-84AE-3D77C828F197}" type="pres">
      <dgm:prSet presAssocID="{27E331F2-6880-4202-B0CC-D3309EA6B153}" presName="center1" presStyleLbl="fgShp" presStyleIdx="0" presStyleCnt="2"/>
      <dgm:spPr/>
    </dgm:pt>
    <dgm:pt modelId="{A1960D5F-CF4D-4A35-AF30-0FBDF13A6EC3}" type="pres">
      <dgm:prSet presAssocID="{27E331F2-6880-4202-B0CC-D3309EA6B153}" presName="center2" presStyleLbl="fgShp" presStyleIdx="1" presStyleCnt="2"/>
      <dgm:spPr/>
    </dgm:pt>
  </dgm:ptLst>
  <dgm:cxnLst>
    <dgm:cxn modelId="{9F20F0F6-F07D-44BA-8FA8-F9D6263C2FE8}" srcId="{0ED8B9E0-A6C0-425B-950C-ABC295733E91}" destId="{D5F7C130-682C-4E1A-BA62-3A245DF7DCA8}" srcOrd="0" destOrd="0" parTransId="{37225068-E064-4B4A-9708-94DB6A62C4AA}" sibTransId="{7AA3D8AA-2BAF-49A4-82EF-045B42C4227B}"/>
    <dgm:cxn modelId="{C11ED6FD-473C-41B8-8902-BA25764BC828}" type="presOf" srcId="{0ED8B9E0-A6C0-425B-950C-ABC295733E91}" destId="{7D2FD3CF-8F5F-4F23-BFA9-76DF6E8C9053}" srcOrd="0" destOrd="0" presId="urn:microsoft.com/office/officeart/2005/8/layout/cycle4"/>
    <dgm:cxn modelId="{17134084-E321-46A1-A5ED-D799BDAEBC63}" srcId="{27E331F2-6880-4202-B0CC-D3309EA6B153}" destId="{1CFC8100-6DBD-43ED-8121-57B580D62C86}" srcOrd="0" destOrd="0" parTransId="{1B306DBA-B70B-4EBB-B956-002B75D5355F}" sibTransId="{01C35C66-E021-4B83-8FB8-FBD5F676F884}"/>
    <dgm:cxn modelId="{BDA504AE-69D8-448B-98C2-E8BE03B1ABF6}" srcId="{27E331F2-6880-4202-B0CC-D3309EA6B153}" destId="{7D38680E-5A6E-4881-8E3D-AECBD2AF319A}" srcOrd="3" destOrd="0" parTransId="{3442EC25-6676-45FB-B4CE-F28EE6F07508}" sibTransId="{BE7B1405-B8B5-4251-999B-E6464C88F65C}"/>
    <dgm:cxn modelId="{942F471A-20ED-4D8C-B24C-D6DE630E10E6}" type="presOf" srcId="{7D38680E-5A6E-4881-8E3D-AECBD2AF319A}" destId="{B0255A18-4DF8-48C7-A076-933250E05E76}" srcOrd="0" destOrd="0" presId="urn:microsoft.com/office/officeart/2005/8/layout/cycle4"/>
    <dgm:cxn modelId="{1E5DDB59-592E-4419-9DE1-CD8EB6ED0B71}" type="presOf" srcId="{D5F7C130-682C-4E1A-BA62-3A245DF7DCA8}" destId="{4ECF741B-4330-4571-8C12-0E6D27D919B6}" srcOrd="1" destOrd="0" presId="urn:microsoft.com/office/officeart/2005/8/layout/cycle4"/>
    <dgm:cxn modelId="{A6A9BEFA-03D1-4063-91FD-60D45B0E3505}" srcId="{27E331F2-6880-4202-B0CC-D3309EA6B153}" destId="{0ED8B9E0-A6C0-425B-950C-ABC295733E91}" srcOrd="2" destOrd="0" parTransId="{F272B726-0708-4CB4-A0F4-9C026631F28D}" sibTransId="{EAA19F91-CCB9-40C7-9C2D-903C17D4F80C}"/>
    <dgm:cxn modelId="{09D22EA1-4FD1-4BF5-9A93-341760F69F00}" srcId="{32187631-505C-498B-8489-8B7DCF0B62C9}" destId="{A98B0514-73BA-418D-BEDA-E71B96438A4D}" srcOrd="0" destOrd="0" parTransId="{14EFC262-AF74-409D-873A-ADE2701AA070}" sibTransId="{28531BE8-3828-432D-AAA5-0C4949EE9BFA}"/>
    <dgm:cxn modelId="{65605A60-9DB4-4E0F-A648-274720734E61}" type="presOf" srcId="{27CC59D6-C60B-4208-A248-090CB9B1CD0E}" destId="{B4542C42-5DAD-46F6-9B37-E6F72B38F601}" srcOrd="0" destOrd="0" presId="urn:microsoft.com/office/officeart/2005/8/layout/cycle4"/>
    <dgm:cxn modelId="{FCFF777D-01E4-4C32-81FC-109F6AC6C1FA}" srcId="{27E331F2-6880-4202-B0CC-D3309EA6B153}" destId="{32187631-505C-498B-8489-8B7DCF0B62C9}" srcOrd="1" destOrd="0" parTransId="{1296EF6F-D7AD-4943-9E9E-F5E3CCB48865}" sibTransId="{F487F147-695E-4E69-A604-E0ECD669D0A3}"/>
    <dgm:cxn modelId="{694F4AB7-9467-4206-B073-404EF4C781F7}" type="presOf" srcId="{27CC59D6-C60B-4208-A248-090CB9B1CD0E}" destId="{34F97BEF-D0DA-4E19-9F16-3B02224880D8}" srcOrd="1" destOrd="0" presId="urn:microsoft.com/office/officeart/2005/8/layout/cycle4"/>
    <dgm:cxn modelId="{3346DBA2-F699-46CF-865D-262F3EC0225F}" type="presOf" srcId="{32187631-505C-498B-8489-8B7DCF0B62C9}" destId="{A514E86D-C4B5-4AA3-A950-52CF757BA4B0}" srcOrd="0" destOrd="0" presId="urn:microsoft.com/office/officeart/2005/8/layout/cycle4"/>
    <dgm:cxn modelId="{8418CDFC-257E-4FD5-8883-B72A616546BF}" type="presOf" srcId="{A98B0514-73BA-418D-BEDA-E71B96438A4D}" destId="{9307EBB3-C976-47A2-A1D0-46CE5A601924}" srcOrd="1" destOrd="0" presId="urn:microsoft.com/office/officeart/2005/8/layout/cycle4"/>
    <dgm:cxn modelId="{246D1A38-55EA-421D-B150-D5457BB7FA94}" type="presOf" srcId="{27E331F2-6880-4202-B0CC-D3309EA6B153}" destId="{6F504622-E9A3-4FD4-B905-CA940A18703C}" srcOrd="0" destOrd="0" presId="urn:microsoft.com/office/officeart/2005/8/layout/cycle4"/>
    <dgm:cxn modelId="{D1317ACC-8E52-4150-85E5-D29C4C7ABF80}" type="presOf" srcId="{A85BCF73-E1AF-4464-8A8D-7D40DE074B77}" destId="{94606B99-670B-4401-9E16-E7974A1F3AD5}" srcOrd="0" destOrd="1" presId="urn:microsoft.com/office/officeart/2005/8/layout/cycle4"/>
    <dgm:cxn modelId="{9B669A1B-1920-4FE7-A5C5-5FDD2010C086}" type="presOf" srcId="{A98B0514-73BA-418D-BEDA-E71B96438A4D}" destId="{873CB79C-068B-48D0-8924-00168751C94E}" srcOrd="0" destOrd="0" presId="urn:microsoft.com/office/officeart/2005/8/layout/cycle4"/>
    <dgm:cxn modelId="{7295CD94-FDB9-4F7C-B566-BFE714DEFE71}" srcId="{0ED8B9E0-A6C0-425B-950C-ABC295733E91}" destId="{A85BCF73-E1AF-4464-8A8D-7D40DE074B77}" srcOrd="1" destOrd="0" parTransId="{941BB234-A069-4B91-A879-4DDCDCD140F7}" sibTransId="{A60D0487-C4DB-41E2-BF3A-1D0CB52548A5}"/>
    <dgm:cxn modelId="{EAACF278-F0A7-47BB-9D87-DF5B9F464866}" srcId="{1CFC8100-6DBD-43ED-8121-57B580D62C86}" destId="{4FF16FBB-E1F4-4D2B-AAAA-2D278AD18AFF}" srcOrd="0" destOrd="0" parTransId="{D949AFCE-8CC8-4AEA-A0ED-6854A7C998EB}" sibTransId="{B56F951A-E594-49CC-A438-92436BA52C5E}"/>
    <dgm:cxn modelId="{6DFA092E-47BE-4E97-B2E5-3FC1CD907B77}" type="presOf" srcId="{A85BCF73-E1AF-4464-8A8D-7D40DE074B77}" destId="{4ECF741B-4330-4571-8C12-0E6D27D919B6}" srcOrd="1" destOrd="1" presId="urn:microsoft.com/office/officeart/2005/8/layout/cycle4"/>
    <dgm:cxn modelId="{ECA7723A-E2D1-47A2-9CA8-22E8DFABE519}" type="presOf" srcId="{4FF16FBB-E1F4-4D2B-AAAA-2D278AD18AFF}" destId="{1AAA4103-5C4C-4717-B4E3-28A09F8A9813}" srcOrd="0" destOrd="0" presId="urn:microsoft.com/office/officeart/2005/8/layout/cycle4"/>
    <dgm:cxn modelId="{84F6A37D-79B8-4E2E-8BA8-7940239ADD33}" type="presOf" srcId="{4FF16FBB-E1F4-4D2B-AAAA-2D278AD18AFF}" destId="{384BD930-15B5-4FDF-A429-61CB0DD7D719}" srcOrd="1" destOrd="0" presId="urn:microsoft.com/office/officeart/2005/8/layout/cycle4"/>
    <dgm:cxn modelId="{ED675A5A-1A3E-4FB6-A656-E1084E40C4D8}" type="presOf" srcId="{1CFC8100-6DBD-43ED-8121-57B580D62C86}" destId="{2EACA584-C668-49BB-AECC-5464748BE4B5}" srcOrd="0" destOrd="0" presId="urn:microsoft.com/office/officeart/2005/8/layout/cycle4"/>
    <dgm:cxn modelId="{F5B0B8C2-2E60-4535-AFD4-0EBAB87A7A49}" srcId="{7D38680E-5A6E-4881-8E3D-AECBD2AF319A}" destId="{27CC59D6-C60B-4208-A248-090CB9B1CD0E}" srcOrd="0" destOrd="0" parTransId="{797B43BD-8541-4944-BEB8-DBD159728560}" sibTransId="{63C0B90E-51CA-4431-AF6B-B6FA04CC9F63}"/>
    <dgm:cxn modelId="{D244D020-9A60-47E4-B748-6E9B6E063DFF}" type="presOf" srcId="{D5F7C130-682C-4E1A-BA62-3A245DF7DCA8}" destId="{94606B99-670B-4401-9E16-E7974A1F3AD5}" srcOrd="0" destOrd="0" presId="urn:microsoft.com/office/officeart/2005/8/layout/cycle4"/>
    <dgm:cxn modelId="{62C86C1C-D0C8-4F9B-85C1-C476F49D1AE0}" type="presParOf" srcId="{6F504622-E9A3-4FD4-B905-CA940A18703C}" destId="{6DCD05F4-A851-4865-97E2-E7C9E612B553}" srcOrd="0" destOrd="0" presId="urn:microsoft.com/office/officeart/2005/8/layout/cycle4"/>
    <dgm:cxn modelId="{553F36A4-BFF4-4DD9-9CF7-8142C294EA7D}" type="presParOf" srcId="{6DCD05F4-A851-4865-97E2-E7C9E612B553}" destId="{C90473A7-EDA1-4ABE-A4AF-4B19FE98C952}" srcOrd="0" destOrd="0" presId="urn:microsoft.com/office/officeart/2005/8/layout/cycle4"/>
    <dgm:cxn modelId="{FD173FF4-4AF7-44BC-A873-9D694A5C79EF}" type="presParOf" srcId="{C90473A7-EDA1-4ABE-A4AF-4B19FE98C952}" destId="{1AAA4103-5C4C-4717-B4E3-28A09F8A9813}" srcOrd="0" destOrd="0" presId="urn:microsoft.com/office/officeart/2005/8/layout/cycle4"/>
    <dgm:cxn modelId="{7199A874-586B-41EB-8F28-D81774B34D2B}" type="presParOf" srcId="{C90473A7-EDA1-4ABE-A4AF-4B19FE98C952}" destId="{384BD930-15B5-4FDF-A429-61CB0DD7D719}" srcOrd="1" destOrd="0" presId="urn:microsoft.com/office/officeart/2005/8/layout/cycle4"/>
    <dgm:cxn modelId="{6B8681C7-E0FE-4DF7-B059-3D82A9BCAE55}" type="presParOf" srcId="{6DCD05F4-A851-4865-97E2-E7C9E612B553}" destId="{9CCA3F14-5C01-4234-B54F-0BF02DED1BE8}" srcOrd="1" destOrd="0" presId="urn:microsoft.com/office/officeart/2005/8/layout/cycle4"/>
    <dgm:cxn modelId="{58DBC246-3EDC-49F5-BDD2-A549FDFB14D9}" type="presParOf" srcId="{9CCA3F14-5C01-4234-B54F-0BF02DED1BE8}" destId="{873CB79C-068B-48D0-8924-00168751C94E}" srcOrd="0" destOrd="0" presId="urn:microsoft.com/office/officeart/2005/8/layout/cycle4"/>
    <dgm:cxn modelId="{9D7418C3-B221-4AFE-9596-A9A13124A794}" type="presParOf" srcId="{9CCA3F14-5C01-4234-B54F-0BF02DED1BE8}" destId="{9307EBB3-C976-47A2-A1D0-46CE5A601924}" srcOrd="1" destOrd="0" presId="urn:microsoft.com/office/officeart/2005/8/layout/cycle4"/>
    <dgm:cxn modelId="{B6658A8E-E98F-4ABC-9CAE-E44F280722CB}" type="presParOf" srcId="{6DCD05F4-A851-4865-97E2-E7C9E612B553}" destId="{24D32981-DA7F-478C-98D7-2B517DCEFAC9}" srcOrd="2" destOrd="0" presId="urn:microsoft.com/office/officeart/2005/8/layout/cycle4"/>
    <dgm:cxn modelId="{FADEADF2-0DCC-457B-A873-E319D5189ABB}" type="presParOf" srcId="{24D32981-DA7F-478C-98D7-2B517DCEFAC9}" destId="{94606B99-670B-4401-9E16-E7974A1F3AD5}" srcOrd="0" destOrd="0" presId="urn:microsoft.com/office/officeart/2005/8/layout/cycle4"/>
    <dgm:cxn modelId="{8DC8AEB2-3473-4463-A293-C45A677599EB}" type="presParOf" srcId="{24D32981-DA7F-478C-98D7-2B517DCEFAC9}" destId="{4ECF741B-4330-4571-8C12-0E6D27D919B6}" srcOrd="1" destOrd="0" presId="urn:microsoft.com/office/officeart/2005/8/layout/cycle4"/>
    <dgm:cxn modelId="{D3275A3B-C6AA-48C8-B50C-869FA53F2C64}" type="presParOf" srcId="{6DCD05F4-A851-4865-97E2-E7C9E612B553}" destId="{CB52A8A1-A60E-4494-B45B-277CA04F0BE1}" srcOrd="3" destOrd="0" presId="urn:microsoft.com/office/officeart/2005/8/layout/cycle4"/>
    <dgm:cxn modelId="{F847EDE5-BE25-49D6-A617-2EDB2DCFBEFB}" type="presParOf" srcId="{CB52A8A1-A60E-4494-B45B-277CA04F0BE1}" destId="{B4542C42-5DAD-46F6-9B37-E6F72B38F601}" srcOrd="0" destOrd="0" presId="urn:microsoft.com/office/officeart/2005/8/layout/cycle4"/>
    <dgm:cxn modelId="{174788BA-C4EC-4CF9-98DD-FF877A779FD7}" type="presParOf" srcId="{CB52A8A1-A60E-4494-B45B-277CA04F0BE1}" destId="{34F97BEF-D0DA-4E19-9F16-3B02224880D8}" srcOrd="1" destOrd="0" presId="urn:microsoft.com/office/officeart/2005/8/layout/cycle4"/>
    <dgm:cxn modelId="{F48F52D2-ADAF-4273-BD51-7A96EE0F6D5B}" type="presParOf" srcId="{6DCD05F4-A851-4865-97E2-E7C9E612B553}" destId="{1D751711-28DF-4F70-8CE2-524B048C4C3D}" srcOrd="4" destOrd="0" presId="urn:microsoft.com/office/officeart/2005/8/layout/cycle4"/>
    <dgm:cxn modelId="{594BBBC2-AB75-41CA-93A2-CEDC89C29489}" type="presParOf" srcId="{6F504622-E9A3-4FD4-B905-CA940A18703C}" destId="{7698E893-998B-4AD0-A9EF-EE3C1375C022}" srcOrd="1" destOrd="0" presId="urn:microsoft.com/office/officeart/2005/8/layout/cycle4"/>
    <dgm:cxn modelId="{C16EFD1B-E509-420F-B4FA-23521027AB4F}" type="presParOf" srcId="{7698E893-998B-4AD0-A9EF-EE3C1375C022}" destId="{2EACA584-C668-49BB-AECC-5464748BE4B5}" srcOrd="0" destOrd="0" presId="urn:microsoft.com/office/officeart/2005/8/layout/cycle4"/>
    <dgm:cxn modelId="{28837962-A232-4173-9C52-E1D91A23B645}" type="presParOf" srcId="{7698E893-998B-4AD0-A9EF-EE3C1375C022}" destId="{A514E86D-C4B5-4AA3-A950-52CF757BA4B0}" srcOrd="1" destOrd="0" presId="urn:microsoft.com/office/officeart/2005/8/layout/cycle4"/>
    <dgm:cxn modelId="{B751691D-05C1-4A7A-9959-E325A6A41C51}" type="presParOf" srcId="{7698E893-998B-4AD0-A9EF-EE3C1375C022}" destId="{7D2FD3CF-8F5F-4F23-BFA9-76DF6E8C9053}" srcOrd="2" destOrd="0" presId="urn:microsoft.com/office/officeart/2005/8/layout/cycle4"/>
    <dgm:cxn modelId="{19CC62A6-FF1A-425E-B32D-8D00F4CCD2CC}" type="presParOf" srcId="{7698E893-998B-4AD0-A9EF-EE3C1375C022}" destId="{B0255A18-4DF8-48C7-A076-933250E05E76}" srcOrd="3" destOrd="0" presId="urn:microsoft.com/office/officeart/2005/8/layout/cycle4"/>
    <dgm:cxn modelId="{8E2679D7-A2D9-400B-A79C-A77EACFBF103}" type="presParOf" srcId="{7698E893-998B-4AD0-A9EF-EE3C1375C022}" destId="{FC2DA359-CA5E-42C0-82C1-7B88BE017083}" srcOrd="4" destOrd="0" presId="urn:microsoft.com/office/officeart/2005/8/layout/cycle4"/>
    <dgm:cxn modelId="{28F66476-EF19-45BD-A734-E70443A3FB1F}" type="presParOf" srcId="{6F504622-E9A3-4FD4-B905-CA940A18703C}" destId="{9E73B96E-C51A-433F-84AE-3D77C828F197}" srcOrd="2" destOrd="0" presId="urn:microsoft.com/office/officeart/2005/8/layout/cycle4"/>
    <dgm:cxn modelId="{A8D56B82-B78F-4987-B203-1A8B01C84557}" type="presParOf" srcId="{6F504622-E9A3-4FD4-B905-CA940A18703C}" destId="{A1960D5F-CF4D-4A35-AF30-0FBDF13A6EC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6B3AC4-B5DC-4643-8E8C-458B014B5517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90EC79-9EAA-4CDA-8505-5637AF1865ED}">
      <dgm:prSet phldrT="[Text]"/>
      <dgm:spPr>
        <a:solidFill>
          <a:srgbClr val="7CA894"/>
        </a:solidFill>
      </dgm:spPr>
      <dgm:t>
        <a:bodyPr/>
        <a:lstStyle/>
        <a:p>
          <a:r>
            <a:rPr lang="en-US" dirty="0" smtClean="0"/>
            <a:t>Data + formatting</a:t>
          </a:r>
          <a:endParaRPr lang="en-US" dirty="0"/>
        </a:p>
      </dgm:t>
    </dgm:pt>
    <dgm:pt modelId="{D35B5215-26B4-4B3B-9210-B62668A2C946}" type="parTrans" cxnId="{3150D87C-DCFF-4E38-BA1E-CD69FCACFFCB}">
      <dgm:prSet/>
      <dgm:spPr/>
      <dgm:t>
        <a:bodyPr/>
        <a:lstStyle/>
        <a:p>
          <a:endParaRPr lang="en-US"/>
        </a:p>
      </dgm:t>
    </dgm:pt>
    <dgm:pt modelId="{31BBF588-FD28-4673-B206-A4A4E8AF6342}" type="sibTrans" cxnId="{3150D87C-DCFF-4E38-BA1E-CD69FCACFFCB}">
      <dgm:prSet/>
      <dgm:spPr/>
      <dgm:t>
        <a:bodyPr/>
        <a:lstStyle/>
        <a:p>
          <a:endParaRPr lang="en-US"/>
        </a:p>
      </dgm:t>
    </dgm:pt>
    <dgm:pt modelId="{2C5F6698-3299-4700-A5E3-2124422DA6DE}">
      <dgm:prSet phldrT="[Text]"/>
      <dgm:spPr/>
      <dgm:t>
        <a:bodyPr/>
        <a:lstStyle/>
        <a:p>
          <a:r>
            <a:rPr lang="en-US" dirty="0" smtClean="0"/>
            <a:t>Score</a:t>
          </a:r>
          <a:endParaRPr lang="en-US" dirty="0"/>
        </a:p>
      </dgm:t>
    </dgm:pt>
    <dgm:pt modelId="{C65BAD00-4406-4441-B830-16A613A255C6}" type="parTrans" cxnId="{D4DFFD3C-C16D-4274-85D8-D5F8EE400792}">
      <dgm:prSet/>
      <dgm:spPr/>
      <dgm:t>
        <a:bodyPr/>
        <a:lstStyle/>
        <a:p>
          <a:endParaRPr lang="en-US"/>
        </a:p>
      </dgm:t>
    </dgm:pt>
    <dgm:pt modelId="{EDA9E726-5FF9-41BE-BB3D-033F13E48B62}" type="sibTrans" cxnId="{D4DFFD3C-C16D-4274-85D8-D5F8EE400792}">
      <dgm:prSet/>
      <dgm:spPr/>
      <dgm:t>
        <a:bodyPr/>
        <a:lstStyle/>
        <a:p>
          <a:endParaRPr lang="en-US"/>
        </a:p>
      </dgm:t>
    </dgm:pt>
    <dgm:pt modelId="{290E9520-BD7D-4063-9BA3-4BA545F507CB}">
      <dgm:prSet phldrT="[Text]"/>
      <dgm:spPr>
        <a:solidFill>
          <a:srgbClr val="7CA894"/>
        </a:solidFill>
      </dgm:spPr>
      <dgm:t>
        <a:bodyPr/>
        <a:lstStyle/>
        <a:p>
          <a:r>
            <a:rPr lang="en-US" dirty="0" smtClean="0"/>
            <a:t>Data + formatting</a:t>
          </a:r>
          <a:endParaRPr lang="en-US" dirty="0"/>
        </a:p>
      </dgm:t>
    </dgm:pt>
    <dgm:pt modelId="{D467AAE8-A210-487E-97AC-97C73D91696F}" type="parTrans" cxnId="{9A4F16FE-FE6C-4347-ADC2-B484A60BBD3A}">
      <dgm:prSet/>
      <dgm:spPr/>
      <dgm:t>
        <a:bodyPr/>
        <a:lstStyle/>
        <a:p>
          <a:endParaRPr lang="en-US"/>
        </a:p>
      </dgm:t>
    </dgm:pt>
    <dgm:pt modelId="{A963257B-4B03-4AAA-9AC5-C6C3219A5836}" type="sibTrans" cxnId="{9A4F16FE-FE6C-4347-ADC2-B484A60BBD3A}">
      <dgm:prSet/>
      <dgm:spPr/>
      <dgm:t>
        <a:bodyPr/>
        <a:lstStyle/>
        <a:p>
          <a:endParaRPr lang="en-US"/>
        </a:p>
      </dgm:t>
    </dgm:pt>
    <dgm:pt modelId="{BAFE0C61-D322-4346-8BC3-EC94A278100B}">
      <dgm:prSet phldrT="[Text]"/>
      <dgm:spPr/>
      <dgm:t>
        <a:bodyPr/>
        <a:lstStyle/>
        <a:p>
          <a:r>
            <a:rPr lang="en-US" dirty="0" smtClean="0"/>
            <a:t>Parts</a:t>
          </a:r>
          <a:endParaRPr lang="en-US" dirty="0"/>
        </a:p>
      </dgm:t>
    </dgm:pt>
    <dgm:pt modelId="{25E90BF8-8751-412C-BB63-C4CA1F6D613B}" type="parTrans" cxnId="{91D2E42F-13B8-47F9-BEEB-AF04D93C25D3}">
      <dgm:prSet/>
      <dgm:spPr/>
      <dgm:t>
        <a:bodyPr/>
        <a:lstStyle/>
        <a:p>
          <a:endParaRPr lang="en-US"/>
        </a:p>
      </dgm:t>
    </dgm:pt>
    <dgm:pt modelId="{A4060392-60BD-4D71-AEB5-8E8695CAD704}" type="sibTrans" cxnId="{91D2E42F-13B8-47F9-BEEB-AF04D93C25D3}">
      <dgm:prSet/>
      <dgm:spPr/>
      <dgm:t>
        <a:bodyPr/>
        <a:lstStyle/>
        <a:p>
          <a:endParaRPr lang="en-US"/>
        </a:p>
      </dgm:t>
    </dgm:pt>
    <dgm:pt modelId="{F91BC3AB-3BA7-486A-988A-303C84A03412}">
      <dgm:prSet phldrT="[Text]"/>
      <dgm:spPr>
        <a:solidFill>
          <a:srgbClr val="7CA894"/>
        </a:solidFill>
      </dgm:spPr>
      <dgm:t>
        <a:bodyPr/>
        <a:lstStyle/>
        <a:p>
          <a:r>
            <a:rPr lang="en-US" dirty="0" smtClean="0"/>
            <a:t>Archived (raw) data</a:t>
          </a:r>
          <a:endParaRPr lang="en-US" dirty="0"/>
        </a:p>
      </dgm:t>
    </dgm:pt>
    <dgm:pt modelId="{91CEA740-50DD-4FC7-93CE-B094DEE50A13}" type="parTrans" cxnId="{C262ED7A-1DB8-445A-BAC1-6EACCFE1375C}">
      <dgm:prSet/>
      <dgm:spPr/>
      <dgm:t>
        <a:bodyPr/>
        <a:lstStyle/>
        <a:p>
          <a:endParaRPr lang="en-US"/>
        </a:p>
      </dgm:t>
    </dgm:pt>
    <dgm:pt modelId="{49069109-0D08-44ED-91A7-9F287FDFD67E}" type="sibTrans" cxnId="{C262ED7A-1DB8-445A-BAC1-6EACCFE1375C}">
      <dgm:prSet/>
      <dgm:spPr/>
      <dgm:t>
        <a:bodyPr/>
        <a:lstStyle/>
        <a:p>
          <a:endParaRPr lang="en-US"/>
        </a:p>
      </dgm:t>
    </dgm:pt>
    <dgm:pt modelId="{9964C4B4-6100-45FE-9091-834285BD53AA}">
      <dgm:prSet phldrT="[Text]"/>
      <dgm:spPr/>
      <dgm:t>
        <a:bodyPr/>
        <a:lstStyle/>
        <a:p>
          <a:r>
            <a:rPr lang="en-US" b="0" dirty="0" smtClean="0"/>
            <a:t>Re-</a:t>
          </a:r>
          <a:r>
            <a:rPr lang="en-US" b="0" dirty="0" err="1" smtClean="0"/>
            <a:t>purposable</a:t>
          </a:r>
          <a:r>
            <a:rPr lang="en-US" b="0" dirty="0" smtClean="0"/>
            <a:t> resource</a:t>
          </a:r>
          <a:endParaRPr lang="en-US" b="0" dirty="0"/>
        </a:p>
      </dgm:t>
    </dgm:pt>
    <dgm:pt modelId="{5742F831-D0AB-40C9-8A63-D438B32F6E88}" type="parTrans" cxnId="{140521D3-402F-46FA-BB63-2FB9534C5986}">
      <dgm:prSet/>
      <dgm:spPr/>
      <dgm:t>
        <a:bodyPr/>
        <a:lstStyle/>
        <a:p>
          <a:endParaRPr lang="en-US"/>
        </a:p>
      </dgm:t>
    </dgm:pt>
    <dgm:pt modelId="{0CDE90BD-D21A-46EF-81E3-774D8F30CE05}" type="sibTrans" cxnId="{140521D3-402F-46FA-BB63-2FB9534C5986}">
      <dgm:prSet/>
      <dgm:spPr/>
      <dgm:t>
        <a:bodyPr/>
        <a:lstStyle/>
        <a:p>
          <a:endParaRPr lang="en-US"/>
        </a:p>
      </dgm:t>
    </dgm:pt>
    <dgm:pt modelId="{7E061DCA-A472-4C10-9CF1-FC73BD2C6625}">
      <dgm:prSet phldrT="[Text]"/>
      <dgm:spPr>
        <a:solidFill>
          <a:srgbClr val="7CA894"/>
        </a:solidFill>
      </dgm:spPr>
      <dgm:t>
        <a:bodyPr/>
        <a:lstStyle/>
        <a:p>
          <a:r>
            <a:rPr lang="en-US" dirty="0" smtClean="0"/>
            <a:t>Data conversion</a:t>
          </a:r>
          <a:endParaRPr lang="en-US" dirty="0"/>
        </a:p>
      </dgm:t>
    </dgm:pt>
    <dgm:pt modelId="{A8E08661-67FE-479B-BDF8-85D4425D5C19}" type="parTrans" cxnId="{5C402F83-5AF0-4E9B-9E7B-5AE36A29E75F}">
      <dgm:prSet/>
      <dgm:spPr/>
      <dgm:t>
        <a:bodyPr/>
        <a:lstStyle/>
        <a:p>
          <a:endParaRPr lang="en-US"/>
        </a:p>
      </dgm:t>
    </dgm:pt>
    <dgm:pt modelId="{E509F153-A635-4371-BB8C-EF4074DD89B4}" type="sibTrans" cxnId="{5C402F83-5AF0-4E9B-9E7B-5AE36A29E75F}">
      <dgm:prSet/>
      <dgm:spPr/>
      <dgm:t>
        <a:bodyPr/>
        <a:lstStyle/>
        <a:p>
          <a:endParaRPr lang="en-US"/>
        </a:p>
      </dgm:t>
    </dgm:pt>
    <dgm:pt modelId="{4550E736-BBA0-48A1-B7BB-E0BC9AFBAD6A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743839"/>
              </a:solidFill>
            </a:rPr>
            <a:t>Code: </a:t>
          </a:r>
          <a:r>
            <a:rPr lang="en-US" sz="1200" b="1" dirty="0" smtClean="0">
              <a:solidFill>
                <a:schemeClr val="tx1"/>
              </a:solidFill>
            </a:rPr>
            <a:t>MIDI, kern, PDF….</a:t>
          </a:r>
          <a:endParaRPr lang="en-US" sz="1200" b="1" dirty="0">
            <a:solidFill>
              <a:srgbClr val="743839"/>
            </a:solidFill>
          </a:endParaRPr>
        </a:p>
      </dgm:t>
    </dgm:pt>
    <dgm:pt modelId="{39A6B762-D40B-4EA0-8B12-E515B0FF5F0B}" type="parTrans" cxnId="{4DEBE8BA-4D58-4E54-8503-D504D5704C77}">
      <dgm:prSet/>
      <dgm:spPr/>
      <dgm:t>
        <a:bodyPr/>
        <a:lstStyle/>
        <a:p>
          <a:endParaRPr lang="en-US"/>
        </a:p>
      </dgm:t>
    </dgm:pt>
    <dgm:pt modelId="{3270A6E0-5019-4B01-AD93-2D51C4842A96}" type="sibTrans" cxnId="{4DEBE8BA-4D58-4E54-8503-D504D5704C77}">
      <dgm:prSet/>
      <dgm:spPr/>
      <dgm:t>
        <a:bodyPr/>
        <a:lstStyle/>
        <a:p>
          <a:endParaRPr lang="en-US"/>
        </a:p>
      </dgm:t>
    </dgm:pt>
    <dgm:pt modelId="{B4A7F0F0-E37F-4087-A374-CB8E0C9B7EAF}" type="pres">
      <dgm:prSet presAssocID="{226B3AC4-B5DC-4643-8E8C-458B014B551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13826A-7A2B-476A-83C5-25E04A465A48}" type="pres">
      <dgm:prSet presAssocID="{226B3AC4-B5DC-4643-8E8C-458B014B5517}" presName="children" presStyleCnt="0"/>
      <dgm:spPr/>
    </dgm:pt>
    <dgm:pt modelId="{D18576E2-D783-4257-A60D-A20535515ED5}" type="pres">
      <dgm:prSet presAssocID="{226B3AC4-B5DC-4643-8E8C-458B014B5517}" presName="child1group" presStyleCnt="0"/>
      <dgm:spPr/>
    </dgm:pt>
    <dgm:pt modelId="{CD383F79-3BAA-4E74-96BB-CC992A95AE8C}" type="pres">
      <dgm:prSet presAssocID="{226B3AC4-B5DC-4643-8E8C-458B014B5517}" presName="child1" presStyleLbl="bgAcc1" presStyleIdx="0" presStyleCnt="4"/>
      <dgm:spPr/>
      <dgm:t>
        <a:bodyPr/>
        <a:lstStyle/>
        <a:p>
          <a:endParaRPr lang="en-US"/>
        </a:p>
      </dgm:t>
    </dgm:pt>
    <dgm:pt modelId="{6A50B147-EFEE-48E7-8D10-CF4C99CEDADB}" type="pres">
      <dgm:prSet presAssocID="{226B3AC4-B5DC-4643-8E8C-458B014B5517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542CA-DDCE-4CCC-BE55-EF3576D45B50}" type="pres">
      <dgm:prSet presAssocID="{226B3AC4-B5DC-4643-8E8C-458B014B5517}" presName="child2group" presStyleCnt="0"/>
      <dgm:spPr/>
    </dgm:pt>
    <dgm:pt modelId="{B7C4F560-2C08-4E42-800A-1D9B3CA191FA}" type="pres">
      <dgm:prSet presAssocID="{226B3AC4-B5DC-4643-8E8C-458B014B5517}" presName="child2" presStyleLbl="bgAcc1" presStyleIdx="1" presStyleCnt="4"/>
      <dgm:spPr/>
      <dgm:t>
        <a:bodyPr/>
        <a:lstStyle/>
        <a:p>
          <a:endParaRPr lang="en-US"/>
        </a:p>
      </dgm:t>
    </dgm:pt>
    <dgm:pt modelId="{E7C282E7-B3DF-4F0A-B38C-E6B89D40116D}" type="pres">
      <dgm:prSet presAssocID="{226B3AC4-B5DC-4643-8E8C-458B014B5517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450A5F-DAC9-44A5-BEF1-6470564A06A4}" type="pres">
      <dgm:prSet presAssocID="{226B3AC4-B5DC-4643-8E8C-458B014B5517}" presName="child3group" presStyleCnt="0"/>
      <dgm:spPr/>
    </dgm:pt>
    <dgm:pt modelId="{F7FA27FA-07E2-446F-BD2B-DDD34801F491}" type="pres">
      <dgm:prSet presAssocID="{226B3AC4-B5DC-4643-8E8C-458B014B5517}" presName="child3" presStyleLbl="bgAcc1" presStyleIdx="2" presStyleCnt="4" custLinFactNeighborX="-1215" custLinFactNeighborY="8553"/>
      <dgm:spPr/>
      <dgm:t>
        <a:bodyPr/>
        <a:lstStyle/>
        <a:p>
          <a:endParaRPr lang="en-US"/>
        </a:p>
      </dgm:t>
    </dgm:pt>
    <dgm:pt modelId="{2D7CF2BB-0079-4623-8813-E92D8FCF2AEE}" type="pres">
      <dgm:prSet presAssocID="{226B3AC4-B5DC-4643-8E8C-458B014B5517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42E443-7538-4A67-8D85-299D43F01006}" type="pres">
      <dgm:prSet presAssocID="{226B3AC4-B5DC-4643-8E8C-458B014B5517}" presName="child4group" presStyleCnt="0"/>
      <dgm:spPr/>
    </dgm:pt>
    <dgm:pt modelId="{BD4EAA19-0C5D-4A39-B1E8-05A3E968E2E4}" type="pres">
      <dgm:prSet presAssocID="{226B3AC4-B5DC-4643-8E8C-458B014B5517}" presName="child4" presStyleLbl="bgAcc1" presStyleIdx="3" presStyleCnt="4"/>
      <dgm:spPr/>
      <dgm:t>
        <a:bodyPr/>
        <a:lstStyle/>
        <a:p>
          <a:endParaRPr lang="en-US"/>
        </a:p>
      </dgm:t>
    </dgm:pt>
    <dgm:pt modelId="{FE76CAE4-5236-4E1A-9AE4-C939F8AC81D8}" type="pres">
      <dgm:prSet presAssocID="{226B3AC4-B5DC-4643-8E8C-458B014B5517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647A62-F50D-4BFC-A8B3-3B9CA1B5DB93}" type="pres">
      <dgm:prSet presAssocID="{226B3AC4-B5DC-4643-8E8C-458B014B5517}" presName="childPlaceholder" presStyleCnt="0"/>
      <dgm:spPr/>
    </dgm:pt>
    <dgm:pt modelId="{F8BBD420-FB23-4BBE-9EC2-70297A3C0669}" type="pres">
      <dgm:prSet presAssocID="{226B3AC4-B5DC-4643-8E8C-458B014B5517}" presName="circle" presStyleCnt="0"/>
      <dgm:spPr/>
    </dgm:pt>
    <dgm:pt modelId="{5434E3F9-081D-4710-B22B-71CBE4D60868}" type="pres">
      <dgm:prSet presAssocID="{226B3AC4-B5DC-4643-8E8C-458B014B551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44C92-482B-4667-B51C-2833D055FCFE}" type="pres">
      <dgm:prSet presAssocID="{226B3AC4-B5DC-4643-8E8C-458B014B551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EA72F-65B5-48A1-8509-F1DE816AE3A8}" type="pres">
      <dgm:prSet presAssocID="{226B3AC4-B5DC-4643-8E8C-458B014B551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942A55-81B3-46AC-A6CC-A6DD4FEEE84A}" type="pres">
      <dgm:prSet presAssocID="{226B3AC4-B5DC-4643-8E8C-458B014B5517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CECB81-E268-4D67-8B16-32FFBE2520D6}" type="pres">
      <dgm:prSet presAssocID="{226B3AC4-B5DC-4643-8E8C-458B014B5517}" presName="quadrantPlaceholder" presStyleCnt="0"/>
      <dgm:spPr/>
    </dgm:pt>
    <dgm:pt modelId="{AB2D6479-8A96-4F55-9081-7A4374669EE8}" type="pres">
      <dgm:prSet presAssocID="{226B3AC4-B5DC-4643-8E8C-458B014B5517}" presName="center1" presStyleLbl="fgShp" presStyleIdx="0" presStyleCnt="2"/>
      <dgm:spPr/>
    </dgm:pt>
    <dgm:pt modelId="{B676E5DF-F4E1-4B1A-854F-DCC7A1F64763}" type="pres">
      <dgm:prSet presAssocID="{226B3AC4-B5DC-4643-8E8C-458B014B5517}" presName="center2" presStyleLbl="fgShp" presStyleIdx="1" presStyleCnt="2"/>
      <dgm:spPr/>
    </dgm:pt>
  </dgm:ptLst>
  <dgm:cxnLst>
    <dgm:cxn modelId="{91D2E42F-13B8-47F9-BEEB-AF04D93C25D3}" srcId="{290E9520-BD7D-4063-9BA3-4BA545F507CB}" destId="{BAFE0C61-D322-4346-8BC3-EC94A278100B}" srcOrd="0" destOrd="0" parTransId="{25E90BF8-8751-412C-BB63-C4CA1F6D613B}" sibTransId="{A4060392-60BD-4D71-AEB5-8E8695CAD704}"/>
    <dgm:cxn modelId="{4DEBE8BA-4D58-4E54-8503-D504D5704C77}" srcId="{7E061DCA-A472-4C10-9CF1-FC73BD2C6625}" destId="{4550E736-BBA0-48A1-B7BB-E0BC9AFBAD6A}" srcOrd="0" destOrd="0" parTransId="{39A6B762-D40B-4EA0-8B12-E515B0FF5F0B}" sibTransId="{3270A6E0-5019-4B01-AD93-2D51C4842A96}"/>
    <dgm:cxn modelId="{321E6895-01C8-45F1-9B97-C1B0BF6B830F}" type="presOf" srcId="{BAFE0C61-D322-4346-8BC3-EC94A278100B}" destId="{E7C282E7-B3DF-4F0A-B38C-E6B89D40116D}" srcOrd="1" destOrd="0" presId="urn:microsoft.com/office/officeart/2005/8/layout/cycle4"/>
    <dgm:cxn modelId="{CEC9C47B-8894-48AB-BA6F-B8B13B006F7F}" type="presOf" srcId="{BAFE0C61-D322-4346-8BC3-EC94A278100B}" destId="{B7C4F560-2C08-4E42-800A-1D9B3CA191FA}" srcOrd="0" destOrd="0" presId="urn:microsoft.com/office/officeart/2005/8/layout/cycle4"/>
    <dgm:cxn modelId="{140521D3-402F-46FA-BB63-2FB9534C5986}" srcId="{F91BC3AB-3BA7-486A-988A-303C84A03412}" destId="{9964C4B4-6100-45FE-9091-834285BD53AA}" srcOrd="0" destOrd="0" parTransId="{5742F831-D0AB-40C9-8A63-D438B32F6E88}" sibTransId="{0CDE90BD-D21A-46EF-81E3-774D8F30CE05}"/>
    <dgm:cxn modelId="{3150D87C-DCFF-4E38-BA1E-CD69FCACFFCB}" srcId="{226B3AC4-B5DC-4643-8E8C-458B014B5517}" destId="{7590EC79-9EAA-4CDA-8505-5637AF1865ED}" srcOrd="0" destOrd="0" parTransId="{D35B5215-26B4-4B3B-9210-B62668A2C946}" sibTransId="{31BBF588-FD28-4673-B206-A4A4E8AF6342}"/>
    <dgm:cxn modelId="{54F97AB9-A042-4DE7-8B59-6627E54702F8}" type="presOf" srcId="{4550E736-BBA0-48A1-B7BB-E0BC9AFBAD6A}" destId="{BD4EAA19-0C5D-4A39-B1E8-05A3E968E2E4}" srcOrd="0" destOrd="0" presId="urn:microsoft.com/office/officeart/2005/8/layout/cycle4"/>
    <dgm:cxn modelId="{ACCB9158-F140-4883-B95C-513D53FADF21}" type="presOf" srcId="{290E9520-BD7D-4063-9BA3-4BA545F507CB}" destId="{03D44C92-482B-4667-B51C-2833D055FCFE}" srcOrd="0" destOrd="0" presId="urn:microsoft.com/office/officeart/2005/8/layout/cycle4"/>
    <dgm:cxn modelId="{CF7F9E11-541F-4AB3-A0D3-835EAE5D88B7}" type="presOf" srcId="{226B3AC4-B5DC-4643-8E8C-458B014B5517}" destId="{B4A7F0F0-E37F-4087-A374-CB8E0C9B7EAF}" srcOrd="0" destOrd="0" presId="urn:microsoft.com/office/officeart/2005/8/layout/cycle4"/>
    <dgm:cxn modelId="{340A450F-F5F6-4012-849A-FEE3279B92A2}" type="presOf" srcId="{9964C4B4-6100-45FE-9091-834285BD53AA}" destId="{F7FA27FA-07E2-446F-BD2B-DDD34801F491}" srcOrd="0" destOrd="0" presId="urn:microsoft.com/office/officeart/2005/8/layout/cycle4"/>
    <dgm:cxn modelId="{DDAC69C2-E60F-45E9-BDD5-B76565746FD6}" type="presOf" srcId="{7590EC79-9EAA-4CDA-8505-5637AF1865ED}" destId="{5434E3F9-081D-4710-B22B-71CBE4D60868}" srcOrd="0" destOrd="0" presId="urn:microsoft.com/office/officeart/2005/8/layout/cycle4"/>
    <dgm:cxn modelId="{64AECC94-A602-4AB4-A011-579F94AC1C7C}" type="presOf" srcId="{2C5F6698-3299-4700-A5E3-2124422DA6DE}" destId="{6A50B147-EFEE-48E7-8D10-CF4C99CEDADB}" srcOrd="1" destOrd="0" presId="urn:microsoft.com/office/officeart/2005/8/layout/cycle4"/>
    <dgm:cxn modelId="{9A4F16FE-FE6C-4347-ADC2-B484A60BBD3A}" srcId="{226B3AC4-B5DC-4643-8E8C-458B014B5517}" destId="{290E9520-BD7D-4063-9BA3-4BA545F507CB}" srcOrd="1" destOrd="0" parTransId="{D467AAE8-A210-487E-97AC-97C73D91696F}" sibTransId="{A963257B-4B03-4AAA-9AC5-C6C3219A5836}"/>
    <dgm:cxn modelId="{F43AD6EF-932C-4A7A-A80A-D92FA1881478}" type="presOf" srcId="{9964C4B4-6100-45FE-9091-834285BD53AA}" destId="{2D7CF2BB-0079-4623-8813-E92D8FCF2AEE}" srcOrd="1" destOrd="0" presId="urn:microsoft.com/office/officeart/2005/8/layout/cycle4"/>
    <dgm:cxn modelId="{5C402F83-5AF0-4E9B-9E7B-5AE36A29E75F}" srcId="{226B3AC4-B5DC-4643-8E8C-458B014B5517}" destId="{7E061DCA-A472-4C10-9CF1-FC73BD2C6625}" srcOrd="3" destOrd="0" parTransId="{A8E08661-67FE-479B-BDF8-85D4425D5C19}" sibTransId="{E509F153-A635-4371-BB8C-EF4074DD89B4}"/>
    <dgm:cxn modelId="{953A5707-863B-47B7-9C43-80BD3D44C485}" type="presOf" srcId="{2C5F6698-3299-4700-A5E3-2124422DA6DE}" destId="{CD383F79-3BAA-4E74-96BB-CC992A95AE8C}" srcOrd="0" destOrd="0" presId="urn:microsoft.com/office/officeart/2005/8/layout/cycle4"/>
    <dgm:cxn modelId="{F5F7607B-54C7-4A6C-8C92-75240C35708C}" type="presOf" srcId="{7E061DCA-A472-4C10-9CF1-FC73BD2C6625}" destId="{BA942A55-81B3-46AC-A6CC-A6DD4FEEE84A}" srcOrd="0" destOrd="0" presId="urn:microsoft.com/office/officeart/2005/8/layout/cycle4"/>
    <dgm:cxn modelId="{57AB1D3E-1232-4DA6-B6AE-B1CFA2EEBDCC}" type="presOf" srcId="{F91BC3AB-3BA7-486A-988A-303C84A03412}" destId="{EE4EA72F-65B5-48A1-8509-F1DE816AE3A8}" srcOrd="0" destOrd="0" presId="urn:microsoft.com/office/officeart/2005/8/layout/cycle4"/>
    <dgm:cxn modelId="{C262ED7A-1DB8-445A-BAC1-6EACCFE1375C}" srcId="{226B3AC4-B5DC-4643-8E8C-458B014B5517}" destId="{F91BC3AB-3BA7-486A-988A-303C84A03412}" srcOrd="2" destOrd="0" parTransId="{91CEA740-50DD-4FC7-93CE-B094DEE50A13}" sibTransId="{49069109-0D08-44ED-91A7-9F287FDFD67E}"/>
    <dgm:cxn modelId="{D4DFFD3C-C16D-4274-85D8-D5F8EE400792}" srcId="{7590EC79-9EAA-4CDA-8505-5637AF1865ED}" destId="{2C5F6698-3299-4700-A5E3-2124422DA6DE}" srcOrd="0" destOrd="0" parTransId="{C65BAD00-4406-4441-B830-16A613A255C6}" sibTransId="{EDA9E726-5FF9-41BE-BB3D-033F13E48B62}"/>
    <dgm:cxn modelId="{D2B22CEE-7470-47D8-B84F-79C82EF5EA71}" type="presOf" srcId="{4550E736-BBA0-48A1-B7BB-E0BC9AFBAD6A}" destId="{FE76CAE4-5236-4E1A-9AE4-C939F8AC81D8}" srcOrd="1" destOrd="0" presId="urn:microsoft.com/office/officeart/2005/8/layout/cycle4"/>
    <dgm:cxn modelId="{360C7A19-5808-4A11-8EF8-06D7FF28E0BF}" type="presParOf" srcId="{B4A7F0F0-E37F-4087-A374-CB8E0C9B7EAF}" destId="{AB13826A-7A2B-476A-83C5-25E04A465A48}" srcOrd="0" destOrd="0" presId="urn:microsoft.com/office/officeart/2005/8/layout/cycle4"/>
    <dgm:cxn modelId="{35A1D98D-EAC2-482C-B49F-1B07E7B518ED}" type="presParOf" srcId="{AB13826A-7A2B-476A-83C5-25E04A465A48}" destId="{D18576E2-D783-4257-A60D-A20535515ED5}" srcOrd="0" destOrd="0" presId="urn:microsoft.com/office/officeart/2005/8/layout/cycle4"/>
    <dgm:cxn modelId="{8D357D27-0E73-45F2-BB91-7382872FE826}" type="presParOf" srcId="{D18576E2-D783-4257-A60D-A20535515ED5}" destId="{CD383F79-3BAA-4E74-96BB-CC992A95AE8C}" srcOrd="0" destOrd="0" presId="urn:microsoft.com/office/officeart/2005/8/layout/cycle4"/>
    <dgm:cxn modelId="{8084DEAC-2B81-441D-B05F-01F05118F1C8}" type="presParOf" srcId="{D18576E2-D783-4257-A60D-A20535515ED5}" destId="{6A50B147-EFEE-48E7-8D10-CF4C99CEDADB}" srcOrd="1" destOrd="0" presId="urn:microsoft.com/office/officeart/2005/8/layout/cycle4"/>
    <dgm:cxn modelId="{70AF1F12-E973-4D77-BBF8-A716C04A2200}" type="presParOf" srcId="{AB13826A-7A2B-476A-83C5-25E04A465A48}" destId="{0E9542CA-DDCE-4CCC-BE55-EF3576D45B50}" srcOrd="1" destOrd="0" presId="urn:microsoft.com/office/officeart/2005/8/layout/cycle4"/>
    <dgm:cxn modelId="{1CF26F70-5BB0-4E38-8BAD-D82B6D07CCD6}" type="presParOf" srcId="{0E9542CA-DDCE-4CCC-BE55-EF3576D45B50}" destId="{B7C4F560-2C08-4E42-800A-1D9B3CA191FA}" srcOrd="0" destOrd="0" presId="urn:microsoft.com/office/officeart/2005/8/layout/cycle4"/>
    <dgm:cxn modelId="{BA1E7517-13CF-4174-865F-6BD58FAEF7A3}" type="presParOf" srcId="{0E9542CA-DDCE-4CCC-BE55-EF3576D45B50}" destId="{E7C282E7-B3DF-4F0A-B38C-E6B89D40116D}" srcOrd="1" destOrd="0" presId="urn:microsoft.com/office/officeart/2005/8/layout/cycle4"/>
    <dgm:cxn modelId="{EF6DBFFA-5B60-4CBF-956C-E580260BD0AE}" type="presParOf" srcId="{AB13826A-7A2B-476A-83C5-25E04A465A48}" destId="{D5450A5F-DAC9-44A5-BEF1-6470564A06A4}" srcOrd="2" destOrd="0" presId="urn:microsoft.com/office/officeart/2005/8/layout/cycle4"/>
    <dgm:cxn modelId="{168488EB-F52F-42F9-89B5-1E234BDA3D9B}" type="presParOf" srcId="{D5450A5F-DAC9-44A5-BEF1-6470564A06A4}" destId="{F7FA27FA-07E2-446F-BD2B-DDD34801F491}" srcOrd="0" destOrd="0" presId="urn:microsoft.com/office/officeart/2005/8/layout/cycle4"/>
    <dgm:cxn modelId="{64C817D5-4A9E-4435-98C9-B1915CD6E98B}" type="presParOf" srcId="{D5450A5F-DAC9-44A5-BEF1-6470564A06A4}" destId="{2D7CF2BB-0079-4623-8813-E92D8FCF2AEE}" srcOrd="1" destOrd="0" presId="urn:microsoft.com/office/officeart/2005/8/layout/cycle4"/>
    <dgm:cxn modelId="{721191AB-A4EB-4F02-873D-4A7D85748AD5}" type="presParOf" srcId="{AB13826A-7A2B-476A-83C5-25E04A465A48}" destId="{0742E443-7538-4A67-8D85-299D43F01006}" srcOrd="3" destOrd="0" presId="urn:microsoft.com/office/officeart/2005/8/layout/cycle4"/>
    <dgm:cxn modelId="{502FDDA5-0980-4BEA-B42B-918520A5389F}" type="presParOf" srcId="{0742E443-7538-4A67-8D85-299D43F01006}" destId="{BD4EAA19-0C5D-4A39-B1E8-05A3E968E2E4}" srcOrd="0" destOrd="0" presId="urn:microsoft.com/office/officeart/2005/8/layout/cycle4"/>
    <dgm:cxn modelId="{514AA2EE-9CF4-4611-AB25-571DA719BAE2}" type="presParOf" srcId="{0742E443-7538-4A67-8D85-299D43F01006}" destId="{FE76CAE4-5236-4E1A-9AE4-C939F8AC81D8}" srcOrd="1" destOrd="0" presId="urn:microsoft.com/office/officeart/2005/8/layout/cycle4"/>
    <dgm:cxn modelId="{E35BF05D-582F-4A1F-A7A3-BC296C4D72C5}" type="presParOf" srcId="{AB13826A-7A2B-476A-83C5-25E04A465A48}" destId="{B1647A62-F50D-4BFC-A8B3-3B9CA1B5DB93}" srcOrd="4" destOrd="0" presId="urn:microsoft.com/office/officeart/2005/8/layout/cycle4"/>
    <dgm:cxn modelId="{41E9E43E-D4B0-4A80-BB7A-C808DB1AEE8D}" type="presParOf" srcId="{B4A7F0F0-E37F-4087-A374-CB8E0C9B7EAF}" destId="{F8BBD420-FB23-4BBE-9EC2-70297A3C0669}" srcOrd="1" destOrd="0" presId="urn:microsoft.com/office/officeart/2005/8/layout/cycle4"/>
    <dgm:cxn modelId="{BC275C0A-A168-4C4E-89C5-7C23C1666008}" type="presParOf" srcId="{F8BBD420-FB23-4BBE-9EC2-70297A3C0669}" destId="{5434E3F9-081D-4710-B22B-71CBE4D60868}" srcOrd="0" destOrd="0" presId="urn:microsoft.com/office/officeart/2005/8/layout/cycle4"/>
    <dgm:cxn modelId="{2B17F55A-6941-4631-A585-DC2D77368D4C}" type="presParOf" srcId="{F8BBD420-FB23-4BBE-9EC2-70297A3C0669}" destId="{03D44C92-482B-4667-B51C-2833D055FCFE}" srcOrd="1" destOrd="0" presId="urn:microsoft.com/office/officeart/2005/8/layout/cycle4"/>
    <dgm:cxn modelId="{77178AB2-1A7E-4439-9B38-C0E1F8B2F270}" type="presParOf" srcId="{F8BBD420-FB23-4BBE-9EC2-70297A3C0669}" destId="{EE4EA72F-65B5-48A1-8509-F1DE816AE3A8}" srcOrd="2" destOrd="0" presId="urn:microsoft.com/office/officeart/2005/8/layout/cycle4"/>
    <dgm:cxn modelId="{16F17251-5F86-4366-951D-5AE0FA66B3A2}" type="presParOf" srcId="{F8BBD420-FB23-4BBE-9EC2-70297A3C0669}" destId="{BA942A55-81B3-46AC-A6CC-A6DD4FEEE84A}" srcOrd="3" destOrd="0" presId="urn:microsoft.com/office/officeart/2005/8/layout/cycle4"/>
    <dgm:cxn modelId="{D4012E13-83ED-438D-BA2E-9A8EDF892B95}" type="presParOf" srcId="{F8BBD420-FB23-4BBE-9EC2-70297A3C0669}" destId="{20CECB81-E268-4D67-8B16-32FFBE2520D6}" srcOrd="4" destOrd="0" presId="urn:microsoft.com/office/officeart/2005/8/layout/cycle4"/>
    <dgm:cxn modelId="{CAAC0964-1C30-49F1-905F-094EB43E8727}" type="presParOf" srcId="{B4A7F0F0-E37F-4087-A374-CB8E0C9B7EAF}" destId="{AB2D6479-8A96-4F55-9081-7A4374669EE8}" srcOrd="2" destOrd="0" presId="urn:microsoft.com/office/officeart/2005/8/layout/cycle4"/>
    <dgm:cxn modelId="{328BA542-0874-45CC-9706-BA75DF3C5181}" type="presParOf" srcId="{B4A7F0F0-E37F-4087-A374-CB8E0C9B7EAF}" destId="{B676E5DF-F4E1-4B1A-854F-DCC7A1F6476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06B99-670B-4401-9E16-E7974A1F3AD5}">
      <dsp:nvSpPr>
        <dsp:cNvPr id="0" name=""/>
        <dsp:cNvSpPr/>
      </dsp:nvSpPr>
      <dsp:spPr>
        <a:xfrm>
          <a:off x="2402112" y="2257301"/>
          <a:ext cx="1472262" cy="9536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Re-</a:t>
          </a:r>
          <a:r>
            <a:rPr lang="en-US" sz="1200" b="1" kern="1200" dirty="0" err="1" smtClean="0"/>
            <a:t>purposable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/>
            <a:t>resource </a:t>
          </a:r>
          <a:endParaRPr lang="en-US" sz="1200" b="1" kern="1200" dirty="0"/>
        </a:p>
      </dsp:txBody>
      <dsp:txXfrm>
        <a:off x="2864741" y="2516674"/>
        <a:ext cx="988683" cy="673369"/>
      </dsp:txXfrm>
    </dsp:sp>
    <dsp:sp modelId="{B4542C42-5DAD-46F6-9B37-E6F72B38F601}">
      <dsp:nvSpPr>
        <dsp:cNvPr id="0" name=""/>
        <dsp:cNvSpPr/>
      </dsp:nvSpPr>
      <dsp:spPr>
        <a:xfrm>
          <a:off x="0" y="2257301"/>
          <a:ext cx="1472262" cy="9536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Keyscapes</a:t>
          </a:r>
          <a:endParaRPr lang="en-US" sz="1200" kern="1200" dirty="0"/>
        </a:p>
      </dsp:txBody>
      <dsp:txXfrm>
        <a:off x="20950" y="2516674"/>
        <a:ext cx="988683" cy="673369"/>
      </dsp:txXfrm>
    </dsp:sp>
    <dsp:sp modelId="{873CB79C-068B-48D0-8924-00168751C94E}">
      <dsp:nvSpPr>
        <dsp:cNvPr id="0" name=""/>
        <dsp:cNvSpPr/>
      </dsp:nvSpPr>
      <dsp:spPr>
        <a:xfrm>
          <a:off x="2402112" y="230705"/>
          <a:ext cx="1472262" cy="9536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Piano-roll notation</a:t>
          </a:r>
          <a:endParaRPr lang="en-US" sz="1200" kern="1200" dirty="0"/>
        </a:p>
      </dsp:txBody>
      <dsp:txXfrm>
        <a:off x="2864741" y="251655"/>
        <a:ext cx="988683" cy="673369"/>
      </dsp:txXfrm>
    </dsp:sp>
    <dsp:sp modelId="{1AAA4103-5C4C-4717-B4E3-28A09F8A9813}">
      <dsp:nvSpPr>
        <dsp:cNvPr id="0" name=""/>
        <dsp:cNvSpPr/>
      </dsp:nvSpPr>
      <dsp:spPr>
        <a:xfrm>
          <a:off x="0" y="230705"/>
          <a:ext cx="1472262" cy="9536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Score display</a:t>
          </a:r>
          <a:endParaRPr lang="en-US" sz="1200" kern="1200" dirty="0"/>
        </a:p>
      </dsp:txBody>
      <dsp:txXfrm>
        <a:off x="20950" y="251655"/>
        <a:ext cx="988683" cy="673369"/>
      </dsp:txXfrm>
    </dsp:sp>
    <dsp:sp modelId="{2EACA584-C668-49BB-AECC-5464748BE4B5}">
      <dsp:nvSpPr>
        <dsp:cNvPr id="0" name=""/>
        <dsp:cNvSpPr/>
      </dsp:nvSpPr>
      <dsp:spPr>
        <a:xfrm>
          <a:off x="616919" y="400582"/>
          <a:ext cx="1290464" cy="1290464"/>
        </a:xfrm>
        <a:prstGeom prst="pieWedge">
          <a:avLst/>
        </a:prstGeom>
        <a:solidFill>
          <a:srgbClr val="7CA89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Graphical</a:t>
          </a:r>
          <a:r>
            <a:rPr lang="en-US" sz="1400" kern="1200" dirty="0" smtClean="0"/>
            <a:t> processing</a:t>
          </a:r>
          <a:endParaRPr lang="en-US" sz="1400" kern="1200" dirty="0"/>
        </a:p>
      </dsp:txBody>
      <dsp:txXfrm>
        <a:off x="994887" y="778550"/>
        <a:ext cx="912496" cy="912496"/>
      </dsp:txXfrm>
    </dsp:sp>
    <dsp:sp modelId="{A514E86D-C4B5-4AA3-A950-52CF757BA4B0}">
      <dsp:nvSpPr>
        <dsp:cNvPr id="0" name=""/>
        <dsp:cNvSpPr/>
      </dsp:nvSpPr>
      <dsp:spPr>
        <a:xfrm rot="5400000">
          <a:off x="2002329" y="425926"/>
          <a:ext cx="1236252" cy="1219153"/>
        </a:xfrm>
        <a:prstGeom prst="pieWedge">
          <a:avLst/>
        </a:prstGeom>
        <a:solidFill>
          <a:srgbClr val="7CA89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Analytical-graphical processing</a:t>
          </a:r>
          <a:endParaRPr lang="en-US" sz="1200" kern="1200" dirty="0"/>
        </a:p>
      </dsp:txBody>
      <dsp:txXfrm rot="-5400000">
        <a:off x="2010878" y="779467"/>
        <a:ext cx="862071" cy="874162"/>
      </dsp:txXfrm>
    </dsp:sp>
    <dsp:sp modelId="{7D2FD3CF-8F5F-4F23-BFA9-76DF6E8C9053}">
      <dsp:nvSpPr>
        <dsp:cNvPr id="0" name=""/>
        <dsp:cNvSpPr/>
      </dsp:nvSpPr>
      <dsp:spPr>
        <a:xfrm rot="10800000">
          <a:off x="1966990" y="1750652"/>
          <a:ext cx="1290464" cy="1290464"/>
        </a:xfrm>
        <a:prstGeom prst="pieWedge">
          <a:avLst/>
        </a:prstGeom>
        <a:solidFill>
          <a:srgbClr val="7CA89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Archived (raw) data</a:t>
          </a:r>
          <a:endParaRPr lang="en-US" sz="1200" kern="1200" dirty="0"/>
        </a:p>
      </dsp:txBody>
      <dsp:txXfrm rot="10800000">
        <a:off x="1966990" y="1750652"/>
        <a:ext cx="912496" cy="912496"/>
      </dsp:txXfrm>
    </dsp:sp>
    <dsp:sp modelId="{B0255A18-4DF8-48C7-A076-933250E05E76}">
      <dsp:nvSpPr>
        <dsp:cNvPr id="0" name=""/>
        <dsp:cNvSpPr/>
      </dsp:nvSpPr>
      <dsp:spPr>
        <a:xfrm rot="16200000">
          <a:off x="616919" y="1750652"/>
          <a:ext cx="1290464" cy="1290464"/>
        </a:xfrm>
        <a:prstGeom prst="pieWedge">
          <a:avLst/>
        </a:prstGeom>
        <a:solidFill>
          <a:srgbClr val="7CA89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Analytical processing</a:t>
          </a:r>
          <a:endParaRPr lang="en-US" sz="1200" kern="1200" dirty="0"/>
        </a:p>
      </dsp:txBody>
      <dsp:txXfrm rot="5400000">
        <a:off x="994887" y="1750652"/>
        <a:ext cx="912496" cy="912496"/>
      </dsp:txXfrm>
    </dsp:sp>
    <dsp:sp modelId="{9E73B96E-C51A-433F-84AE-3D77C828F197}">
      <dsp:nvSpPr>
        <dsp:cNvPr id="0" name=""/>
        <dsp:cNvSpPr/>
      </dsp:nvSpPr>
      <dsp:spPr>
        <a:xfrm>
          <a:off x="1714410" y="1452624"/>
          <a:ext cx="445553" cy="38743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60D5F-CF4D-4A35-AF30-0FBDF13A6EC3}">
      <dsp:nvSpPr>
        <dsp:cNvPr id="0" name=""/>
        <dsp:cNvSpPr/>
      </dsp:nvSpPr>
      <dsp:spPr>
        <a:xfrm rot="10800000">
          <a:off x="1714410" y="1601638"/>
          <a:ext cx="445553" cy="38743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A27FA-07E2-446F-BD2B-DDD34801F491}">
      <dsp:nvSpPr>
        <dsp:cNvPr id="0" name=""/>
        <dsp:cNvSpPr/>
      </dsp:nvSpPr>
      <dsp:spPr>
        <a:xfrm>
          <a:off x="3085816" y="2210863"/>
          <a:ext cx="1606127" cy="104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0" kern="1200" dirty="0" smtClean="0"/>
            <a:t>Re-</a:t>
          </a:r>
          <a:r>
            <a:rPr lang="en-US" sz="1500" b="0" kern="1200" dirty="0" err="1" smtClean="0"/>
            <a:t>purposable</a:t>
          </a:r>
          <a:r>
            <a:rPr lang="en-US" sz="1500" b="0" kern="1200" dirty="0" smtClean="0"/>
            <a:t> resource</a:t>
          </a:r>
          <a:endParaRPr lang="en-US" sz="1500" b="0" kern="1200" dirty="0"/>
        </a:p>
      </dsp:txBody>
      <dsp:txXfrm>
        <a:off x="3590508" y="2493819"/>
        <a:ext cx="1078581" cy="734596"/>
      </dsp:txXfrm>
    </dsp:sp>
    <dsp:sp modelId="{BD4EAA19-0C5D-4A39-B1E8-05A3E968E2E4}">
      <dsp:nvSpPr>
        <dsp:cNvPr id="0" name=""/>
        <dsp:cNvSpPr/>
      </dsp:nvSpPr>
      <dsp:spPr>
        <a:xfrm>
          <a:off x="484807" y="2210863"/>
          <a:ext cx="1606127" cy="104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rgbClr val="743839"/>
              </a:solidFill>
            </a:rPr>
            <a:t>Code: </a:t>
          </a:r>
          <a:r>
            <a:rPr lang="en-US" sz="1200" b="1" kern="1200" dirty="0" smtClean="0">
              <a:solidFill>
                <a:schemeClr val="tx1"/>
              </a:solidFill>
            </a:rPr>
            <a:t>MIDI, kern, PDF….</a:t>
          </a:r>
          <a:endParaRPr lang="en-US" sz="1200" b="1" kern="1200" dirty="0">
            <a:solidFill>
              <a:srgbClr val="743839"/>
            </a:solidFill>
          </a:endParaRPr>
        </a:p>
      </dsp:txBody>
      <dsp:txXfrm>
        <a:off x="507661" y="2493819"/>
        <a:ext cx="1078581" cy="734596"/>
      </dsp:txXfrm>
    </dsp:sp>
    <dsp:sp modelId="{B7C4F560-2C08-4E42-800A-1D9B3CA191FA}">
      <dsp:nvSpPr>
        <dsp:cNvPr id="0" name=""/>
        <dsp:cNvSpPr/>
      </dsp:nvSpPr>
      <dsp:spPr>
        <a:xfrm>
          <a:off x="3105331" y="0"/>
          <a:ext cx="1606127" cy="104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Parts</a:t>
          </a:r>
          <a:endParaRPr lang="en-US" sz="1500" kern="1200" dirty="0"/>
        </a:p>
      </dsp:txBody>
      <dsp:txXfrm>
        <a:off x="3610023" y="22854"/>
        <a:ext cx="1078581" cy="734596"/>
      </dsp:txXfrm>
    </dsp:sp>
    <dsp:sp modelId="{CD383F79-3BAA-4E74-96BB-CC992A95AE8C}">
      <dsp:nvSpPr>
        <dsp:cNvPr id="0" name=""/>
        <dsp:cNvSpPr/>
      </dsp:nvSpPr>
      <dsp:spPr>
        <a:xfrm>
          <a:off x="484807" y="0"/>
          <a:ext cx="1606127" cy="104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Score</a:t>
          </a:r>
          <a:endParaRPr lang="en-US" sz="1500" kern="1200" dirty="0"/>
        </a:p>
      </dsp:txBody>
      <dsp:txXfrm>
        <a:off x="507661" y="22854"/>
        <a:ext cx="1078581" cy="734596"/>
      </dsp:txXfrm>
    </dsp:sp>
    <dsp:sp modelId="{5434E3F9-081D-4710-B22B-71CBE4D60868}">
      <dsp:nvSpPr>
        <dsp:cNvPr id="0" name=""/>
        <dsp:cNvSpPr/>
      </dsp:nvSpPr>
      <dsp:spPr>
        <a:xfrm>
          <a:off x="1157820" y="185322"/>
          <a:ext cx="1407799" cy="1407799"/>
        </a:xfrm>
        <a:prstGeom prst="pieWedge">
          <a:avLst/>
        </a:prstGeom>
        <a:solidFill>
          <a:srgbClr val="7CA89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Data + formatting</a:t>
          </a:r>
          <a:endParaRPr lang="en-US" sz="1400" kern="1200" dirty="0"/>
        </a:p>
      </dsp:txBody>
      <dsp:txXfrm>
        <a:off x="1570155" y="597657"/>
        <a:ext cx="995464" cy="995464"/>
      </dsp:txXfrm>
    </dsp:sp>
    <dsp:sp modelId="{03D44C92-482B-4667-B51C-2833D055FCFE}">
      <dsp:nvSpPr>
        <dsp:cNvPr id="0" name=""/>
        <dsp:cNvSpPr/>
      </dsp:nvSpPr>
      <dsp:spPr>
        <a:xfrm rot="5400000">
          <a:off x="2630645" y="185322"/>
          <a:ext cx="1407799" cy="1407799"/>
        </a:xfrm>
        <a:prstGeom prst="pieWedge">
          <a:avLst/>
        </a:prstGeom>
        <a:solidFill>
          <a:srgbClr val="7CA89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Data + formatting</a:t>
          </a:r>
          <a:endParaRPr lang="en-US" sz="1400" kern="1200" dirty="0"/>
        </a:p>
      </dsp:txBody>
      <dsp:txXfrm rot="-5400000">
        <a:off x="2630645" y="597657"/>
        <a:ext cx="995464" cy="995464"/>
      </dsp:txXfrm>
    </dsp:sp>
    <dsp:sp modelId="{EE4EA72F-65B5-48A1-8509-F1DE816AE3A8}">
      <dsp:nvSpPr>
        <dsp:cNvPr id="0" name=""/>
        <dsp:cNvSpPr/>
      </dsp:nvSpPr>
      <dsp:spPr>
        <a:xfrm rot="10800000">
          <a:off x="2630645" y="1658147"/>
          <a:ext cx="1407799" cy="1407799"/>
        </a:xfrm>
        <a:prstGeom prst="pieWedge">
          <a:avLst/>
        </a:prstGeom>
        <a:solidFill>
          <a:srgbClr val="7CA89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Archived (raw) data</a:t>
          </a:r>
          <a:endParaRPr lang="en-US" sz="1400" kern="1200" dirty="0"/>
        </a:p>
      </dsp:txBody>
      <dsp:txXfrm rot="10800000">
        <a:off x="2630645" y="1658147"/>
        <a:ext cx="995464" cy="995464"/>
      </dsp:txXfrm>
    </dsp:sp>
    <dsp:sp modelId="{BA942A55-81B3-46AC-A6CC-A6DD4FEEE84A}">
      <dsp:nvSpPr>
        <dsp:cNvPr id="0" name=""/>
        <dsp:cNvSpPr/>
      </dsp:nvSpPr>
      <dsp:spPr>
        <a:xfrm rot="16200000">
          <a:off x="1157820" y="1658147"/>
          <a:ext cx="1407799" cy="1407799"/>
        </a:xfrm>
        <a:prstGeom prst="pieWedge">
          <a:avLst/>
        </a:prstGeom>
        <a:solidFill>
          <a:srgbClr val="7CA89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Data conversion</a:t>
          </a:r>
          <a:endParaRPr lang="en-US" sz="1400" kern="1200" dirty="0"/>
        </a:p>
      </dsp:txBody>
      <dsp:txXfrm rot="5400000">
        <a:off x="1570155" y="1658147"/>
        <a:ext cx="995464" cy="995464"/>
      </dsp:txXfrm>
    </dsp:sp>
    <dsp:sp modelId="{AB2D6479-8A96-4F55-9081-7A4374669EE8}">
      <dsp:nvSpPr>
        <dsp:cNvPr id="0" name=""/>
        <dsp:cNvSpPr/>
      </dsp:nvSpPr>
      <dsp:spPr>
        <a:xfrm>
          <a:off x="2355100" y="1333020"/>
          <a:ext cx="486064" cy="42266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6E5DF-F4E1-4B1A-854F-DCC7A1F64763}">
      <dsp:nvSpPr>
        <dsp:cNvPr id="0" name=""/>
        <dsp:cNvSpPr/>
      </dsp:nvSpPr>
      <dsp:spPr>
        <a:xfrm rot="10800000">
          <a:off x="2355100" y="1495584"/>
          <a:ext cx="486064" cy="42266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4B768-7B75-40D5-B9CB-663AFD103E0A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A0EDD-3797-4996-94DE-F737C824D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9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A0EDD-3797-4996-94DE-F737C824D3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23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A0EDD-3797-4996-94DE-F737C824D3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58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A0EDD-3797-4996-94DE-F737C824D3D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4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4"/>
            <a:chOff x="0" y="0"/>
            <a:chExt cx="12188825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682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0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820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8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98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032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105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16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57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1973791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194982"/>
            <a:ext cx="9601196" cy="3680886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75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8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405694" y="20023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252132"/>
            <a:ext cx="4718304" cy="361831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252132"/>
            <a:ext cx="4718304" cy="361831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376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295525"/>
            <a:ext cx="4718304" cy="552450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941108"/>
            <a:ext cx="4718304" cy="293475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295525"/>
            <a:ext cx="4718304" cy="552450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2941108"/>
            <a:ext cx="4718304" cy="2934759"/>
          </a:xfrm>
        </p:spPr>
        <p:txBody>
          <a:bodyPr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069041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001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405694" y="202141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59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1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  <a:gradFill>
            <a:gsLst>
              <a:gs pos="19000">
                <a:srgbClr val="CA9293"/>
              </a:gs>
              <a:gs pos="57000">
                <a:schemeClr val="bg2"/>
              </a:gs>
              <a:gs pos="99000">
                <a:srgbClr val="7FA597"/>
              </a:gs>
              <a:gs pos="76110">
                <a:srgbClr val="B1C2BC"/>
              </a:gs>
              <a:gs pos="89000">
                <a:srgbClr val="D2A2A3"/>
              </a:gs>
            </a:gsLst>
            <a:path path="circle">
              <a:fillToRect l="100000" t="100000"/>
            </a:path>
          </a:gradFill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355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145118"/>
          </a:xfrm>
          <a:gradFill>
            <a:gsLst>
              <a:gs pos="19000">
                <a:srgbClr val="D2A2A3"/>
              </a:gs>
              <a:gs pos="72000">
                <a:srgbClr val="A9CD9B"/>
              </a:gs>
              <a:gs pos="99000">
                <a:srgbClr val="7FA597"/>
              </a:gs>
              <a:gs pos="98000">
                <a:srgbClr val="D2A2A3"/>
              </a:gs>
            </a:gsLst>
            <a:path path="circle">
              <a:fillToRect l="100000" t="100000"/>
            </a:path>
          </a:gradFill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181350"/>
            <a:ext cx="6241816" cy="190288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1E7A5-ACB3-48BA-9735-7374102BC8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03" y="434605"/>
            <a:ext cx="3939659" cy="593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45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CA9293"/>
            </a:gs>
            <a:gs pos="57000">
              <a:schemeClr val="bg2"/>
            </a:gs>
            <a:gs pos="99000">
              <a:srgbClr val="7FA597"/>
            </a:gs>
            <a:gs pos="100000">
              <a:srgbClr val="D2A2A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4"/>
            <a:chOff x="0" y="0"/>
            <a:chExt cx="12188825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5" cy="770468"/>
          </a:xfrm>
          <a:prstGeom prst="rect">
            <a:avLst/>
          </a:prstGeom>
          <a:gradFill>
            <a:gsLst>
              <a:gs pos="19000">
                <a:srgbClr val="CA9293"/>
              </a:gs>
              <a:gs pos="57000">
                <a:schemeClr val="bg2"/>
              </a:gs>
              <a:gs pos="99000">
                <a:srgbClr val="7FA597"/>
              </a:gs>
              <a:gs pos="100000">
                <a:srgbClr val="D2A2A3"/>
              </a:gs>
            </a:gsLst>
            <a:path path="circle">
              <a:fillToRect l="100000" t="100000"/>
            </a:path>
          </a:gradFill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125134"/>
            <a:ext cx="9601196" cy="3750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D55A2F3-A454-4D1E-9D97-C33AB28A3F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43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humdrum.ccarh.org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://kern.ccarh.org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hyperlink" Target="http://www.musedata.org/" TargetMode="External"/><Relationship Id="rId4" Type="http://schemas.openxmlformats.org/officeDocument/2006/relationships/diagramData" Target="../diagrams/data2.xml"/><Relationship Id="rId9" Type="http://schemas.openxmlformats.org/officeDocument/2006/relationships/hyperlink" Target="http://www.ccarh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cordicompany.com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ricercar.cesr.univ-tours.fr/3-programmes/EMN/Duchemin/" TargetMode="External"/><Relationship Id="rId2" Type="http://schemas.openxmlformats.org/officeDocument/2006/relationships/hyperlink" Target="http://www.weber-gesamtausgabe.de/en/Inde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b.dk/en/nb/dcm/cnu/download.html" TargetMode="External"/><Relationship Id="rId5" Type="http://schemas.openxmlformats.org/officeDocument/2006/relationships/hyperlink" Target="http://www.beethoven-haus-bonn.de/sixcms/detail.php/83614" TargetMode="External"/><Relationship Id="rId4" Type="http://schemas.openxmlformats.org/officeDocument/2006/relationships/hyperlink" Target="https://www.baerenreiter.com/en/program/complete-editions/opera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DMAL/" TargetMode="External"/><Relationship Id="rId2" Type="http://schemas.openxmlformats.org/officeDocument/2006/relationships/hyperlink" Target="http://ddmal.music.mcgill.c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b.dk/export/sites/kb_dk/da/nb/dcm/cnu/pdf/CNU_I_09_incidental_music_2.pdf" TargetMode="Externa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cmme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josquin.stanford.edu/work/?id=Ock1010" TargetMode="External"/><Relationship Id="rId4" Type="http://schemas.openxmlformats.org/officeDocument/2006/relationships/hyperlink" Target="http://josquin.ccarh.org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data.org/" TargetMode="External"/><Relationship Id="rId2" Type="http://schemas.openxmlformats.org/officeDocument/2006/relationships/hyperlink" Target="http://kern.ccarh.org/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jrp.stanford.edu/" TargetMode="External"/><Relationship Id="rId2" Type="http://schemas.openxmlformats.org/officeDocument/2006/relationships/hyperlink" Target="http://drm.carh.org/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647825"/>
            <a:ext cx="6815669" cy="1738839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The evolving uses of encoded music</a:t>
            </a:r>
            <a:endParaRPr lang="en-US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Eleanor Selfridge-Field</a:t>
            </a:r>
          </a:p>
          <a:p>
            <a:r>
              <a:rPr lang="en-US" sz="1800" dirty="0" smtClean="0"/>
              <a:t>CCARH, Stanford University</a:t>
            </a:r>
          </a:p>
          <a:p>
            <a:r>
              <a:rPr lang="en-US" sz="1800" dirty="0" smtClean="0"/>
              <a:t>esfield@stanford.edu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45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Other contributions from electronic music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5662" y="2000249"/>
            <a:ext cx="4552949" cy="339321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Bell Labs (NJ)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1700" dirty="0" err="1" smtClean="0">
                <a:solidFill>
                  <a:schemeClr val="accent4">
                    <a:lumMod val="50000"/>
                  </a:schemeClr>
                </a:solidFill>
              </a:rPr>
              <a:t>fr.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 1956: </a:t>
            </a:r>
          </a:p>
          <a:p>
            <a:pPr lvl="1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Music V</a:t>
            </a:r>
            <a:r>
              <a:rPr lang="en-US" dirty="0" smtClean="0"/>
              <a:t> </a:t>
            </a:r>
            <a:r>
              <a:rPr lang="en-US" sz="1600" dirty="0" smtClean="0"/>
              <a:t>[Max Mathews]</a:t>
            </a:r>
          </a:p>
          <a:p>
            <a:pPr lvl="1"/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Csound</a:t>
            </a:r>
            <a:r>
              <a:rPr lang="en-US" dirty="0" smtClean="0"/>
              <a:t> [MIT] </a:t>
            </a:r>
            <a:r>
              <a:rPr lang="en-US" sz="1600" dirty="0" smtClean="0"/>
              <a:t>[Barry </a:t>
            </a:r>
            <a:r>
              <a:rPr lang="en-US" sz="1600" dirty="0" err="1" smtClean="0"/>
              <a:t>Vercoe</a:t>
            </a:r>
            <a:r>
              <a:rPr lang="en-US" sz="1600" dirty="0" smtClean="0"/>
              <a:t>]</a:t>
            </a:r>
            <a:endParaRPr lang="en-US" sz="19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200" dirty="0" smtClean="0"/>
              <a:t>Exchange and dispersion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</a:rPr>
              <a:t>L. Smith, J. </a:t>
            </a:r>
            <a:r>
              <a:rPr lang="en-US" sz="1700" dirty="0" err="1" smtClean="0">
                <a:solidFill>
                  <a:schemeClr val="tx1"/>
                </a:solidFill>
              </a:rPr>
              <a:t>Chowning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700" dirty="0" smtClean="0">
                <a:solidFill>
                  <a:schemeClr val="tx1"/>
                </a:solidFill>
              </a:rPr>
              <a:t>(Stanford):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SCORE</a:t>
            </a:r>
          </a:p>
          <a:p>
            <a:pPr lvl="1"/>
            <a:r>
              <a:rPr lang="en-US" sz="1700" dirty="0" smtClean="0">
                <a:solidFill>
                  <a:schemeClr val="tx1"/>
                </a:solidFill>
              </a:rPr>
              <a:t>J-Cl. </a:t>
            </a:r>
            <a:r>
              <a:rPr lang="en-US" sz="1700" dirty="0" err="1" smtClean="0">
                <a:solidFill>
                  <a:schemeClr val="tx1"/>
                </a:solidFill>
              </a:rPr>
              <a:t>Risset</a:t>
            </a:r>
            <a:r>
              <a:rPr lang="en-US" sz="1700" dirty="0" smtClean="0">
                <a:solidFill>
                  <a:schemeClr val="tx1"/>
                </a:solidFill>
              </a:rPr>
              <a:t> (Marseille):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interactive</a:t>
            </a:r>
          </a:p>
          <a:p>
            <a:pPr lvl="1"/>
            <a:r>
              <a:rPr lang="en-US" sz="1700" dirty="0" smtClean="0"/>
              <a:t>Miller </a:t>
            </a:r>
            <a:r>
              <a:rPr lang="en-US" sz="1700" dirty="0" err="1" smtClean="0"/>
              <a:t>Puckette</a:t>
            </a:r>
            <a:r>
              <a:rPr lang="en-US" sz="1700" dirty="0" smtClean="0"/>
              <a:t> (San Diego</a:t>
            </a:r>
            <a:r>
              <a:rPr lang="en-US" sz="1700" dirty="0" smtClean="0">
                <a:solidFill>
                  <a:schemeClr val="accent4">
                    <a:lumMod val="50000"/>
                  </a:schemeClr>
                </a:solidFill>
              </a:rPr>
              <a:t>):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sound</a:t>
            </a:r>
          </a:p>
          <a:p>
            <a:pPr lvl="1"/>
            <a:r>
              <a:rPr lang="en-US" sz="1700" dirty="0" smtClean="0"/>
              <a:t>David Wessel at al. (IRCAM, Berkeley)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2015 Eleanor Selfridge-Field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91297" y="2042582"/>
            <a:ext cx="4305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Features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598D8C"/>
                </a:solidFill>
              </a:rPr>
              <a:t>Frequency </a:t>
            </a:r>
            <a:r>
              <a:rPr lang="en-US" sz="2000" b="1" dirty="0" smtClean="0"/>
              <a:t>(&gt;pitch)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598D8C"/>
                </a:solidFill>
              </a:rPr>
              <a:t>Duration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598D8C"/>
                </a:solidFill>
              </a:rPr>
              <a:t>Timbre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8725" y="5210571"/>
            <a:ext cx="56749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Princeton/Stanford</a:t>
            </a:r>
            <a:r>
              <a:rPr lang="en-US" dirty="0" smtClean="0"/>
              <a:t> (2008--):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</a:rPr>
              <a:t>ChucK</a:t>
            </a:r>
            <a:r>
              <a:rPr lang="en-US" sz="1600" dirty="0" smtClean="0"/>
              <a:t>: streaming data for real-time interactive performance (Ge Wang)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99890" y="3794234"/>
            <a:ext cx="2743200" cy="80761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083972" y="4722282"/>
            <a:ext cx="2659118" cy="796066"/>
          </a:xfrm>
          <a:prstGeom prst="straightConnector1">
            <a:avLst/>
          </a:prstGeom>
          <a:ln w="15875">
            <a:solidFill>
              <a:srgbClr val="7438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5570548" y="5947839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743090" y="4452067"/>
            <a:ext cx="1676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IRCAM, CNMAT:</a:t>
            </a:r>
            <a:endParaRPr lang="en-US" sz="1600" b="1" dirty="0" smtClean="0">
              <a:solidFill>
                <a:srgbClr val="743839"/>
              </a:solidFill>
            </a:endParaRPr>
          </a:p>
          <a:p>
            <a:r>
              <a:rPr lang="en-US" sz="1600" b="1" dirty="0" smtClean="0">
                <a:solidFill>
                  <a:srgbClr val="743839"/>
                </a:solidFill>
              </a:rPr>
              <a:t>Open Music</a:t>
            </a:r>
            <a:endParaRPr lang="en-US" sz="1600" b="1" dirty="0">
              <a:solidFill>
                <a:srgbClr val="74383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87173" y="3779485"/>
            <a:ext cx="883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CCRMA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356006" y="5151773"/>
            <a:ext cx="1095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TELETAU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403834" y="2627586"/>
            <a:ext cx="2112580" cy="21021"/>
          </a:xfrm>
          <a:prstGeom prst="straightConnector1">
            <a:avLst/>
          </a:prstGeom>
          <a:ln w="25400">
            <a:solidFill>
              <a:srgbClr val="7438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570548" y="3304903"/>
            <a:ext cx="945866" cy="474582"/>
          </a:xfrm>
          <a:prstGeom prst="straightConnector1">
            <a:avLst/>
          </a:prstGeom>
          <a:ln w="25400">
            <a:solidFill>
              <a:srgbClr val="7438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16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CA9293">
                <a:alpha val="40000"/>
              </a:srgbClr>
            </a:gs>
            <a:gs pos="57000">
              <a:schemeClr val="bg2"/>
            </a:gs>
            <a:gs pos="99000">
              <a:srgbClr val="7FA597"/>
            </a:gs>
            <a:gs pos="100000">
              <a:srgbClr val="D2A2A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726502" y="671060"/>
            <a:ext cx="3429076" cy="5120640"/>
          </a:xfrm>
          <a:prstGeom prst="rect">
            <a:avLst/>
          </a:prstGeom>
          <a:scene3d>
            <a:camera prst="orthographicFront">
              <a:rot lat="600000" lon="600000" rev="0"/>
            </a:camera>
            <a:lightRig rig="threePt" dir="t"/>
          </a:scene3d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351" y="1250594"/>
            <a:ext cx="6028036" cy="3961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6531" y="1518019"/>
            <a:ext cx="920098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Current purposes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43839"/>
                </a:solidFill>
              </a:rPr>
              <a:t>Editions </a:t>
            </a:r>
            <a:r>
              <a:rPr lang="en-US" sz="2800" dirty="0"/>
              <a:t>(from sources)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43839"/>
                </a:solidFill>
              </a:rPr>
              <a:t>Arrangements</a:t>
            </a:r>
            <a:r>
              <a:rPr lang="en-US" sz="2800" dirty="0"/>
              <a:t>, </a:t>
            </a:r>
            <a:r>
              <a:rPr lang="en-US" sz="2800" dirty="0" smtClean="0"/>
              <a:t>extractions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743839"/>
                </a:solidFill>
              </a:rPr>
              <a:t>Pedagogical</a:t>
            </a:r>
            <a:r>
              <a:rPr lang="en-US" sz="2800" dirty="0" smtClean="0"/>
              <a:t> </a:t>
            </a:r>
            <a:r>
              <a:rPr lang="en-US" sz="2800" dirty="0"/>
              <a:t>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43839"/>
                </a:solidFill>
              </a:rPr>
              <a:t>Analysis, visualization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Other kinds of </a:t>
            </a:r>
            <a:r>
              <a:rPr lang="en-US" sz="2800" b="1" dirty="0">
                <a:solidFill>
                  <a:srgbClr val="743839"/>
                </a:solidFill>
              </a:rPr>
              <a:t>repurposing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0" y="1092997"/>
            <a:ext cx="3718455" cy="1371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Humdrum: The Work of David Huron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1976739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Humdrum (statistical analysis)</a:t>
            </a: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393" y="3278542"/>
            <a:ext cx="5581650" cy="1809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3810" y="3632023"/>
            <a:ext cx="352737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-Waterloo U., Canada </a:t>
            </a:r>
            <a:r>
              <a:rPr lang="en-US" sz="1600" dirty="0" smtClean="0"/>
              <a:t>(interdisciplinary)</a:t>
            </a:r>
          </a:p>
          <a:p>
            <a:r>
              <a:rPr lang="en-US" dirty="0" smtClean="0"/>
              <a:t>-Nottingham U., UK </a:t>
            </a:r>
            <a:r>
              <a:rPr lang="en-US" sz="1600" dirty="0" smtClean="0"/>
              <a:t>(musicology)</a:t>
            </a:r>
          </a:p>
          <a:p>
            <a:r>
              <a:rPr lang="en-US" dirty="0" smtClean="0"/>
              <a:t>-Ohio State, US </a:t>
            </a:r>
            <a:r>
              <a:rPr lang="en-US" sz="1600" dirty="0" smtClean="0"/>
              <a:t>(music cognition,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psychoacoustics)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863509" y="5007804"/>
            <a:ext cx="547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Table 3b from </a:t>
            </a:r>
            <a:r>
              <a:rPr lang="en-US" sz="12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Orpen</a:t>
            </a:r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and Huron, “</a:t>
            </a: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Measurement </a:t>
            </a:r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of </a:t>
            </a: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Similarity in Music: </a:t>
            </a:r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 Quantitative </a:t>
            </a: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Approach </a:t>
            </a:r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for </a:t>
            </a: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Non-parametric </a:t>
            </a:r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Representations,” </a:t>
            </a:r>
            <a:r>
              <a:rPr lang="en-US" sz="1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Computers in </a:t>
            </a:r>
            <a:r>
              <a:rPr lang="en-US" sz="12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Music </a:t>
            </a:r>
            <a:r>
              <a:rPr lang="en-US" sz="1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Research,</a:t>
            </a: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Vol. 4, (Fall 1992), pp.1-44. </a:t>
            </a:r>
            <a:endParaRPr lang="en-US" sz="1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25866" y="1319411"/>
            <a:ext cx="44005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Features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Pitch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598D8C"/>
                </a:solidFill>
              </a:rPr>
              <a:t>Pitch reinterpretation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598D8C"/>
                </a:solidFill>
              </a:rPr>
              <a:t>Fields with generated content</a:t>
            </a:r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125866" y="819880"/>
            <a:ext cx="4430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43839"/>
                </a:solidFill>
              </a:rPr>
              <a:t>Original focus: psychoacoustics</a:t>
            </a:r>
            <a:endParaRPr lang="en-US" sz="2400" b="1" dirty="0">
              <a:solidFill>
                <a:srgbClr val="74383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8885" y="5205480"/>
            <a:ext cx="4714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Cf. </a:t>
            </a:r>
            <a:r>
              <a:rPr lang="en-US" dirty="0"/>
              <a:t>Humdrum Portal: </a:t>
            </a:r>
            <a:r>
              <a:rPr lang="en-US" dirty="0">
                <a:solidFill>
                  <a:srgbClr val="743839"/>
                </a:solidFill>
                <a:hlinkClick r:id="rId3"/>
              </a:rPr>
              <a:t>http://humdrum.ccarh.org</a:t>
            </a:r>
            <a:r>
              <a:rPr lang="en-US" dirty="0" smtClean="0">
                <a:solidFill>
                  <a:srgbClr val="743839"/>
                </a:solidFill>
                <a:hlinkClick r:id="rId3"/>
              </a:rPr>
              <a:t>/</a:t>
            </a:r>
            <a:endParaRPr lang="en-US" dirty="0" smtClean="0">
              <a:solidFill>
                <a:srgbClr val="743839"/>
              </a:solidFill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96289" y="5930408"/>
            <a:ext cx="1600200" cy="279400"/>
          </a:xfrm>
        </p:spPr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1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5" y="3169275"/>
            <a:ext cx="3905679" cy="191645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573D-DA78-46C6-B26A-DB40297A4900}" type="slidenum">
              <a:rPr lang="en-US" smtClean="0"/>
              <a:t>13</a:t>
            </a:fld>
            <a:endParaRPr lang="en-US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97625" y="836654"/>
            <a:ext cx="3657600" cy="5669280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743839"/>
                </a:solidFill>
              </a:rPr>
              <a:t>Kern Scores</a:t>
            </a:r>
          </a:p>
          <a:p>
            <a:pPr lvl="1"/>
            <a:r>
              <a:rPr lang="en-US" sz="1800" dirty="0"/>
              <a:t>Keyboard music</a:t>
            </a:r>
          </a:p>
          <a:p>
            <a:pPr lvl="1"/>
            <a:r>
              <a:rPr lang="en-US" sz="1800" dirty="0"/>
              <a:t>Early polyphony</a:t>
            </a:r>
          </a:p>
          <a:p>
            <a:pPr lvl="1"/>
            <a:r>
              <a:rPr lang="en-US" sz="1800" dirty="0"/>
              <a:t>1520-1920</a:t>
            </a:r>
          </a:p>
          <a:p>
            <a:pPr marL="114300" indent="0">
              <a:buNone/>
            </a:pP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20631913"/>
              </p:ext>
            </p:extLst>
          </p:nvPr>
        </p:nvGraphicFramePr>
        <p:xfrm>
          <a:off x="6750874" y="2527300"/>
          <a:ext cx="3874375" cy="344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976" y="836654"/>
            <a:ext cx="4687940" cy="159994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307725" y="5958067"/>
            <a:ext cx="1600200" cy="279400"/>
          </a:xfrm>
        </p:spPr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50869" y="5342134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k</a:t>
            </a:r>
            <a:r>
              <a:rPr lang="en-US" dirty="0" smtClean="0">
                <a:hlinkClick r:id="rId9"/>
              </a:rPr>
              <a:t>ern.ccarh.org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76916" y="651988"/>
            <a:ext cx="2127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Work of Craig Sapp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7536" y="2694130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43839"/>
                </a:solidFill>
              </a:rPr>
              <a:t>Code</a:t>
            </a:r>
            <a:endParaRPr lang="en-US" sz="2800" b="1" dirty="0">
              <a:solidFill>
                <a:srgbClr val="743839"/>
              </a:solidFill>
            </a:endParaRPr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V="1">
            <a:off x="4499017" y="2194560"/>
            <a:ext cx="449334" cy="499570"/>
          </a:xfrm>
          <a:prstGeom prst="straightConnector1">
            <a:avLst/>
          </a:prstGeom>
          <a:ln w="28575">
            <a:solidFill>
              <a:srgbClr val="7438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357154" y="3169275"/>
            <a:ext cx="650382" cy="605891"/>
          </a:xfrm>
          <a:prstGeom prst="straightConnector1">
            <a:avLst/>
          </a:prstGeom>
          <a:ln w="25400">
            <a:solidFill>
              <a:srgbClr val="7438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76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587" y="1388534"/>
            <a:ext cx="4645572" cy="1371600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MuseData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: </a:t>
            </a:r>
            <a:b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The Work of Walter Hewlett*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</a:rPr>
              <a:t>MuseData (score representation):</a:t>
            </a:r>
          </a:p>
          <a:p>
            <a:pPr algn="l"/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</a:rPr>
              <a:t>  Walter Hewlett et al.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  -Stanford, CCARH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25866" y="1319411"/>
            <a:ext cx="360880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Features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Pitch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Score detail (beams, slurs)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Articulation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598D8C"/>
                </a:solidFill>
              </a:rPr>
              <a:t>Transformability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Sound suggestions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Print suggestions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598D8C"/>
                </a:solidFill>
              </a:rPr>
              <a:t>Repurpose-ability</a:t>
            </a:r>
          </a:p>
          <a:p>
            <a:endParaRPr lang="en-US" sz="28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03227" y="5969000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16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351" y="965839"/>
            <a:ext cx="6096000" cy="154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14601"/>
            <a:ext cx="4839142" cy="31410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929" y="738165"/>
            <a:ext cx="3391612" cy="566928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743839"/>
                </a:solidFill>
              </a:rPr>
              <a:t>	</a:t>
            </a:r>
            <a:r>
              <a:rPr lang="en-US" sz="3600" b="1" dirty="0" err="1" smtClean="0">
                <a:solidFill>
                  <a:srgbClr val="743839"/>
                </a:solidFill>
              </a:rPr>
              <a:t>MuseData</a:t>
            </a:r>
            <a:endParaRPr lang="en-US" sz="3600" b="1" dirty="0" smtClean="0">
              <a:solidFill>
                <a:srgbClr val="743839"/>
              </a:solidFill>
            </a:endParaRPr>
          </a:p>
          <a:p>
            <a:pPr lvl="1"/>
            <a:r>
              <a:rPr lang="en-US" sz="1600" dirty="0"/>
              <a:t>Symphonies, operas, chamber music, et al</a:t>
            </a:r>
            <a:r>
              <a:rPr lang="en-US" sz="1600" dirty="0" smtClean="0"/>
              <a:t>.//scores, parts</a:t>
            </a:r>
            <a:endParaRPr lang="en-US" sz="1600" dirty="0"/>
          </a:p>
          <a:p>
            <a:pPr lvl="1"/>
            <a:r>
              <a:rPr lang="en-US" sz="1600" dirty="0"/>
              <a:t>1675-1875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573D-DA78-46C6-B26A-DB40297A4900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67917442"/>
              </p:ext>
            </p:extLst>
          </p:nvPr>
        </p:nvGraphicFramePr>
        <p:xfrm>
          <a:off x="6306818" y="2636600"/>
          <a:ext cx="5196266" cy="3251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69389" y="5580093"/>
            <a:ext cx="1961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Beethoven: 3</a:t>
            </a:r>
            <a:r>
              <a:rPr lang="en-US" sz="1400" baseline="30000" dirty="0"/>
              <a:t>rd</a:t>
            </a:r>
            <a:r>
              <a:rPr lang="en-US" sz="1400" dirty="0"/>
              <a:t> symphony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7641" y="738165"/>
            <a:ext cx="2911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Vivaldi: “Spring” concerto, Op. 8, N.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5141" y="5908823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29122" y="1982369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c</a:t>
            </a:r>
            <a:r>
              <a:rPr lang="en-US" dirty="0" smtClean="0">
                <a:hlinkClick r:id="rId9"/>
              </a:rPr>
              <a:t>carh.org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28468" y="5569580"/>
            <a:ext cx="1374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0"/>
              </a:rPr>
              <a:t>m</a:t>
            </a:r>
            <a:r>
              <a:rPr lang="en-US" dirty="0" smtClean="0">
                <a:hlinkClick r:id="rId10"/>
              </a:rPr>
              <a:t>usedata.org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CA9293">
                <a:alpha val="40000"/>
              </a:srgbClr>
            </a:gs>
            <a:gs pos="57000">
              <a:schemeClr val="bg2"/>
            </a:gs>
            <a:gs pos="99000">
              <a:srgbClr val="7FA597"/>
            </a:gs>
            <a:gs pos="100000">
              <a:srgbClr val="D2A2A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726502" y="671060"/>
            <a:ext cx="3429076" cy="5120640"/>
          </a:xfrm>
          <a:prstGeom prst="rect">
            <a:avLst/>
          </a:prstGeom>
          <a:scene3d>
            <a:camera prst="orthographicFront">
              <a:rot lat="600000" lon="600000" rev="0"/>
            </a:camera>
            <a:lightRig rig="threePt" dir="t"/>
          </a:scene3d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886" y="2074269"/>
            <a:ext cx="5430573" cy="1371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8850" y="2120041"/>
            <a:ext cx="38126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Critical editions</a:t>
            </a:r>
          </a:p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(in the analogue world) 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653080"/>
            <a:ext cx="5627052" cy="4595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74" y="982133"/>
            <a:ext cx="10521202" cy="7704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19</a:t>
            </a:r>
            <a:r>
              <a:rPr lang="en-US" b="1" baseline="30000" dirty="0" smtClean="0">
                <a:solidFill>
                  <a:srgbClr val="743839"/>
                </a:solidFill>
              </a:rPr>
              <a:t>th</a:t>
            </a:r>
            <a:r>
              <a:rPr lang="en-US" b="1" dirty="0" smtClean="0">
                <a:solidFill>
                  <a:srgbClr val="743839"/>
                </a:solidFill>
              </a:rPr>
              <a:t>-century interest in music editions: B&amp;H</a:t>
            </a:r>
            <a:endParaRPr lang="en-US" b="1" dirty="0">
              <a:solidFill>
                <a:srgbClr val="743839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7232" y="2111046"/>
            <a:ext cx="5021169" cy="186186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5073" y="4138437"/>
            <a:ext cx="401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1830: </a:t>
            </a:r>
            <a:r>
              <a:rPr lang="en-US" i="1" dirty="0" err="1" smtClean="0">
                <a:solidFill>
                  <a:srgbClr val="743839"/>
                </a:solidFill>
              </a:rPr>
              <a:t>Intelligenz</a:t>
            </a:r>
            <a:r>
              <a:rPr lang="en-US" i="1" dirty="0" smtClean="0">
                <a:solidFill>
                  <a:srgbClr val="743839"/>
                </a:solidFill>
              </a:rPr>
              <a:t>-blatt der </a:t>
            </a:r>
            <a:r>
              <a:rPr lang="en-US" i="1" dirty="0" err="1">
                <a:solidFill>
                  <a:srgbClr val="743839"/>
                </a:solidFill>
              </a:rPr>
              <a:t>f</a:t>
            </a:r>
            <a:r>
              <a:rPr lang="en-US" i="1" dirty="0" err="1" smtClean="0">
                <a:solidFill>
                  <a:srgbClr val="743839"/>
                </a:solidFill>
              </a:rPr>
              <a:t>reien</a:t>
            </a:r>
            <a:r>
              <a:rPr lang="en-US" i="1" dirty="0" smtClean="0">
                <a:solidFill>
                  <a:srgbClr val="743839"/>
                </a:solidFill>
              </a:rPr>
              <a:t> </a:t>
            </a:r>
            <a:r>
              <a:rPr lang="en-US" i="1" dirty="0" err="1" smtClean="0">
                <a:solidFill>
                  <a:srgbClr val="743839"/>
                </a:solidFill>
              </a:rPr>
              <a:t>Stadt</a:t>
            </a:r>
            <a:r>
              <a:rPr lang="en-US" i="1" dirty="0" smtClean="0">
                <a:solidFill>
                  <a:srgbClr val="743839"/>
                </a:solidFill>
              </a:rPr>
              <a:t> Frankfurt</a:t>
            </a:r>
            <a:endParaRPr lang="en-US" i="1" dirty="0">
              <a:solidFill>
                <a:srgbClr val="74383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2369" y="4776719"/>
            <a:ext cx="4934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V. 1 of </a:t>
            </a:r>
            <a:r>
              <a:rPr lang="de-DE" b="1" i="1" dirty="0">
                <a:solidFill>
                  <a:srgbClr val="743839"/>
                </a:solidFill>
              </a:rPr>
              <a:t>Beethovens </a:t>
            </a:r>
            <a:r>
              <a:rPr lang="de-DE" b="1" i="1" dirty="0" smtClean="0">
                <a:solidFill>
                  <a:srgbClr val="743839"/>
                </a:solidFill>
              </a:rPr>
              <a:t>Werke Vollständige</a:t>
            </a:r>
            <a:r>
              <a:rPr lang="de-DE" i="1" dirty="0">
                <a:solidFill>
                  <a:srgbClr val="743839"/>
                </a:solidFill>
              </a:rPr>
              <a:t>, kritisch durchgesehene </a:t>
            </a:r>
            <a:r>
              <a:rPr lang="de-DE" i="1" dirty="0" smtClean="0">
                <a:solidFill>
                  <a:srgbClr val="743839"/>
                </a:solidFill>
              </a:rPr>
              <a:t>überall </a:t>
            </a:r>
            <a:r>
              <a:rPr lang="de-DE" i="1" dirty="0">
                <a:solidFill>
                  <a:srgbClr val="743839"/>
                </a:solidFill>
              </a:rPr>
              <a:t>berechtigte </a:t>
            </a:r>
            <a:r>
              <a:rPr lang="de-DE" i="1" dirty="0" smtClean="0">
                <a:solidFill>
                  <a:srgbClr val="743839"/>
                </a:solidFill>
              </a:rPr>
              <a:t>Ausgabe</a:t>
            </a:r>
            <a:r>
              <a:rPr lang="de-DE" b="1" i="1" dirty="0" smtClean="0"/>
              <a:t> </a:t>
            </a:r>
            <a:r>
              <a:rPr lang="de-DE" b="1" dirty="0" smtClean="0"/>
              <a:t>(1862)</a:t>
            </a:r>
            <a:endParaRPr lang="de-DE" b="1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8226" y="5434141"/>
            <a:ext cx="3355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B&amp;H pub. </a:t>
            </a:r>
            <a:r>
              <a:rPr lang="en-US" sz="1600" i="1" dirty="0" err="1" smtClean="0"/>
              <a:t>Allgemeine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musikalische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Zeitung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935073" y="92662"/>
            <a:ext cx="7421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Beethoven, Haydn, Mendelssohn, Schumann, Chopin, Liszt, Wagner, Brahms….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52082" y="120010"/>
            <a:ext cx="3070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743839"/>
                </a:solidFill>
              </a:rPr>
              <a:t>Breitkopf</a:t>
            </a:r>
            <a:r>
              <a:rPr lang="en-US" b="1" dirty="0" smtClean="0">
                <a:solidFill>
                  <a:srgbClr val="743839"/>
                </a:solidFill>
              </a:rPr>
              <a:t> &amp; </a:t>
            </a:r>
            <a:r>
              <a:rPr lang="en-US" b="1" dirty="0" err="1" smtClean="0">
                <a:solidFill>
                  <a:srgbClr val="743839"/>
                </a:solidFill>
              </a:rPr>
              <a:t>Härtel</a:t>
            </a:r>
            <a:r>
              <a:rPr lang="en-US" b="1" dirty="0" smtClean="0">
                <a:solidFill>
                  <a:srgbClr val="743839"/>
                </a:solidFill>
              </a:rPr>
              <a:t> from 1719</a:t>
            </a:r>
            <a:endParaRPr lang="en-US" b="1" dirty="0">
              <a:solidFill>
                <a:srgbClr val="7438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5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5556" y="2458085"/>
            <a:ext cx="2390581" cy="533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441" y="854169"/>
            <a:ext cx="10363200" cy="7704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19</a:t>
            </a:r>
            <a:r>
              <a:rPr lang="en-US" b="1" baseline="30000" dirty="0" smtClean="0">
                <a:solidFill>
                  <a:srgbClr val="743839"/>
                </a:solidFill>
              </a:rPr>
              <a:t>th</a:t>
            </a:r>
            <a:r>
              <a:rPr lang="en-US" b="1" dirty="0" smtClean="0">
                <a:solidFill>
                  <a:srgbClr val="743839"/>
                </a:solidFill>
              </a:rPr>
              <a:t>-century interest in music editions: </a:t>
            </a:r>
            <a:r>
              <a:rPr lang="en-US" b="1" dirty="0" err="1" smtClean="0">
                <a:solidFill>
                  <a:srgbClr val="743839"/>
                </a:solidFill>
              </a:rPr>
              <a:t>Ricordi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24094" y="5969000"/>
            <a:ext cx="1600200" cy="279400"/>
          </a:xfrm>
        </p:spPr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90017" y="5266208"/>
            <a:ext cx="3186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Gazzetta</a:t>
            </a:r>
            <a:r>
              <a:rPr lang="en-US" sz="1600" i="1" dirty="0" smtClean="0"/>
              <a:t> di Milano</a:t>
            </a:r>
            <a:r>
              <a:rPr lang="en-US" sz="1600" dirty="0" smtClean="0"/>
              <a:t>: </a:t>
            </a:r>
            <a:r>
              <a:rPr lang="en-US" sz="1600" i="1" dirty="0" err="1" smtClean="0"/>
              <a:t>Catalogo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della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musica</a:t>
            </a:r>
            <a:r>
              <a:rPr lang="en-US" sz="1600" dirty="0" smtClean="0"/>
              <a:t>,</a:t>
            </a:r>
          </a:p>
          <a:p>
            <a:r>
              <a:rPr lang="en-US" sz="1600" dirty="0" smtClean="0"/>
              <a:t>G. </a:t>
            </a:r>
            <a:r>
              <a:rPr lang="en-US" sz="1600" dirty="0" err="1" smtClean="0"/>
              <a:t>Ricordi</a:t>
            </a:r>
            <a:r>
              <a:rPr lang="en-US" sz="1600" dirty="0" smtClean="0"/>
              <a:t>, 1828</a:t>
            </a:r>
            <a:endParaRPr lang="en-US" sz="1600" dirty="0"/>
          </a:p>
        </p:txBody>
      </p:sp>
      <p:pic>
        <p:nvPicPr>
          <p:cNvPr id="1026" name="Picture 2" descr="http://www.ricordicompany.it/timeline/archivio-ricordi-giovanni-ricord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3" y="1954242"/>
            <a:ext cx="2345025" cy="336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icordicompany.it/timeline/archivio-ricordi-antonio-nava-stagioni-an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98" y="2375212"/>
            <a:ext cx="2485600" cy="33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icordicompany.it/timeline/archivio-ricordi-rubrica-teatro-sca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302" y="1755227"/>
            <a:ext cx="2824062" cy="423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16584" y="1707537"/>
            <a:ext cx="3428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43839"/>
                </a:solidFill>
              </a:rPr>
              <a:t>1839: </a:t>
            </a:r>
            <a:r>
              <a:rPr lang="en-US" dirty="0" err="1" smtClean="0">
                <a:solidFill>
                  <a:srgbClr val="743839"/>
                </a:solidFill>
              </a:rPr>
              <a:t>Ricordi</a:t>
            </a:r>
            <a:r>
              <a:rPr lang="en-US" dirty="0" smtClean="0">
                <a:solidFill>
                  <a:srgbClr val="743839"/>
                </a:solidFill>
              </a:rPr>
              <a:t> acquires opera scores</a:t>
            </a:r>
          </a:p>
          <a:p>
            <a:r>
              <a:rPr lang="en-US" dirty="0" smtClean="0">
                <a:solidFill>
                  <a:srgbClr val="743839"/>
                </a:solidFill>
              </a:rPr>
              <a:t>from Il </a:t>
            </a:r>
            <a:r>
              <a:rPr lang="en-US" dirty="0" err="1" smtClean="0">
                <a:solidFill>
                  <a:srgbClr val="743839"/>
                </a:solidFill>
              </a:rPr>
              <a:t>teatro</a:t>
            </a:r>
            <a:r>
              <a:rPr lang="en-US" dirty="0" smtClean="0">
                <a:solidFill>
                  <a:srgbClr val="743839"/>
                </a:solidFill>
              </a:rPr>
              <a:t> </a:t>
            </a:r>
            <a:r>
              <a:rPr lang="en-US" dirty="0" err="1" smtClean="0">
                <a:solidFill>
                  <a:srgbClr val="743839"/>
                </a:solidFill>
              </a:rPr>
              <a:t>alla</a:t>
            </a:r>
            <a:r>
              <a:rPr lang="en-US" dirty="0" smtClean="0">
                <a:solidFill>
                  <a:srgbClr val="743839"/>
                </a:solidFill>
              </a:rPr>
              <a:t> Scala  </a:t>
            </a:r>
            <a:endParaRPr lang="en-US" dirty="0">
              <a:solidFill>
                <a:srgbClr val="743839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495123" y="2172261"/>
            <a:ext cx="1106178" cy="238068"/>
          </a:xfrm>
          <a:prstGeom prst="straightConnector1">
            <a:avLst/>
          </a:prstGeom>
          <a:ln w="25400">
            <a:solidFill>
              <a:srgbClr val="7438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</p:cNvCxnSpPr>
          <p:nvPr/>
        </p:nvCxnSpPr>
        <p:spPr>
          <a:xfrm flipV="1">
            <a:off x="4276915" y="5318080"/>
            <a:ext cx="1200283" cy="240516"/>
          </a:xfrm>
          <a:prstGeom prst="straightConnector1">
            <a:avLst/>
          </a:prstGeom>
          <a:ln w="25400">
            <a:solidFill>
              <a:srgbClr val="7438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6441" y="183848"/>
            <a:ext cx="5520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Verdi, Rossini, Donizetti, Bellini, Mascagni, Leoncavallo….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67561" y="149677"/>
            <a:ext cx="24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Casa </a:t>
            </a:r>
            <a:r>
              <a:rPr lang="en-US" b="1" dirty="0" err="1" smtClean="0">
                <a:solidFill>
                  <a:srgbClr val="743839"/>
                </a:solidFill>
              </a:rPr>
              <a:t>Ricordi</a:t>
            </a:r>
            <a:r>
              <a:rPr lang="en-US" b="1" dirty="0" smtClean="0">
                <a:solidFill>
                  <a:srgbClr val="743839"/>
                </a:solidFill>
              </a:rPr>
              <a:t> from 1811</a:t>
            </a:r>
            <a:endParaRPr lang="en-US" b="1" dirty="0">
              <a:solidFill>
                <a:srgbClr val="7438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Copyright (1842).  Critical editions (1964).</a:t>
            </a:r>
            <a:endParaRPr lang="en-US" b="1" dirty="0">
              <a:solidFill>
                <a:srgbClr val="743839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002" y="1937267"/>
            <a:ext cx="5320385" cy="343457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56852" y="5947516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75091" y="5350247"/>
            <a:ext cx="3150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743839"/>
                </a:solidFill>
              </a:rPr>
              <a:t>Ricordi</a:t>
            </a:r>
            <a:r>
              <a:rPr lang="en-US" b="1" dirty="0" smtClean="0">
                <a:solidFill>
                  <a:srgbClr val="743839"/>
                </a:solidFill>
              </a:rPr>
              <a:t> Company Archives</a:t>
            </a:r>
          </a:p>
          <a:p>
            <a:r>
              <a:rPr lang="en-US" dirty="0" smtClean="0">
                <a:solidFill>
                  <a:srgbClr val="743839"/>
                </a:solidFill>
                <a:hlinkClick r:id="rId3"/>
              </a:rPr>
              <a:t>http://www.ricordicompany.com</a:t>
            </a:r>
            <a:endParaRPr lang="en-US" dirty="0" smtClean="0">
              <a:solidFill>
                <a:srgbClr val="74383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99062" y="225837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1842</a:t>
            </a:r>
            <a:endParaRPr lang="en-US" b="1" dirty="0">
              <a:solidFill>
                <a:srgbClr val="743839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142" y="2077281"/>
            <a:ext cx="5314611" cy="3371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96974" y="225837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1964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1211" y="4508503"/>
            <a:ext cx="29778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43839"/>
                </a:solidFill>
              </a:rPr>
              <a:t>Ricordi</a:t>
            </a:r>
            <a:r>
              <a:rPr lang="en-US" dirty="0" smtClean="0">
                <a:solidFill>
                  <a:srgbClr val="743839"/>
                </a:solidFill>
              </a:rPr>
              <a:t> limited to individual</a:t>
            </a:r>
          </a:p>
          <a:p>
            <a:r>
              <a:rPr lang="en-US" dirty="0" smtClean="0">
                <a:solidFill>
                  <a:srgbClr val="743839"/>
                </a:solidFill>
              </a:rPr>
              <a:t>numbers in operas except to</a:t>
            </a:r>
          </a:p>
          <a:p>
            <a:r>
              <a:rPr lang="en-US" dirty="0">
                <a:solidFill>
                  <a:srgbClr val="743839"/>
                </a:solidFill>
              </a:rPr>
              <a:t>e</a:t>
            </a:r>
            <a:r>
              <a:rPr lang="en-US" dirty="0" smtClean="0">
                <a:solidFill>
                  <a:srgbClr val="743839"/>
                </a:solidFill>
              </a:rPr>
              <a:t>xtent he could acquire </a:t>
            </a:r>
          </a:p>
          <a:p>
            <a:r>
              <a:rPr lang="en-US" dirty="0">
                <a:solidFill>
                  <a:srgbClr val="743839"/>
                </a:solidFill>
              </a:rPr>
              <a:t>p</a:t>
            </a:r>
            <a:r>
              <a:rPr lang="en-US" dirty="0" smtClean="0">
                <a:solidFill>
                  <a:srgbClr val="743839"/>
                </a:solidFill>
              </a:rPr>
              <a:t>erforming materials.  Still holds Italian rights to Wagner.</a:t>
            </a:r>
            <a:endParaRPr lang="en-US" dirty="0">
              <a:solidFill>
                <a:srgbClr val="74383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580" y="97651"/>
            <a:ext cx="374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Ricordi</a:t>
            </a:r>
            <a:r>
              <a:rPr lang="en-US" dirty="0" smtClean="0"/>
              <a:t> now owned by Universal Music.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36447" y="4802333"/>
            <a:ext cx="2871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43839"/>
                </a:solidFill>
              </a:rPr>
              <a:t>Facilitated by La Scala archive</a:t>
            </a:r>
            <a:endParaRPr lang="en-US" dirty="0">
              <a:solidFill>
                <a:srgbClr val="7438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CA9293">
                <a:alpha val="40000"/>
              </a:srgbClr>
            </a:gs>
            <a:gs pos="57000">
              <a:schemeClr val="bg2"/>
            </a:gs>
            <a:gs pos="99000">
              <a:srgbClr val="7FA597"/>
            </a:gs>
            <a:gs pos="100000">
              <a:srgbClr val="D2A2A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726502" y="671060"/>
            <a:ext cx="3429076" cy="5120640"/>
          </a:xfrm>
          <a:prstGeom prst="rect">
            <a:avLst/>
          </a:prstGeom>
          <a:scene3d>
            <a:camera prst="orthographicFront">
              <a:rot lat="600000" lon="600000" rev="0"/>
            </a:camera>
            <a:lightRig rig="threePt" dir="t"/>
          </a:scene3d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351" y="1250594"/>
            <a:ext cx="6028036" cy="3961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6710" y="1402406"/>
            <a:ext cx="989438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How did we get to MEI?</a:t>
            </a:r>
          </a:p>
          <a:p>
            <a:r>
              <a:rPr lang="en-US" sz="2400" b="1" dirty="0" smtClean="0">
                <a:solidFill>
                  <a:srgbClr val="743839"/>
                </a:solidFill>
              </a:rPr>
              <a:t>Technical development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43839"/>
                </a:solidFill>
              </a:rPr>
              <a:t>Sound </a:t>
            </a:r>
            <a:r>
              <a:rPr lang="en-US" sz="2400" dirty="0">
                <a:solidFill>
                  <a:srgbClr val="743839"/>
                </a:solidFill>
              </a:rPr>
              <a:t>transcription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43839"/>
                </a:solidFill>
              </a:rPr>
              <a:t>Score production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43839"/>
                </a:solidFill>
              </a:rPr>
              <a:t>Computer-generated music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43839"/>
                </a:solidFill>
              </a:rPr>
              <a:t>Markup </a:t>
            </a:r>
            <a:r>
              <a:rPr lang="en-US" sz="2400" dirty="0" smtClean="0">
                <a:solidFill>
                  <a:srgbClr val="743839"/>
                </a:solidFill>
              </a:rPr>
              <a:t>languages</a:t>
            </a:r>
          </a:p>
          <a:p>
            <a:r>
              <a:rPr lang="en-US" sz="2400" b="1" dirty="0" smtClean="0">
                <a:solidFill>
                  <a:srgbClr val="743839"/>
                </a:solidFill>
              </a:rPr>
              <a:t>Changing perception of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43839"/>
                </a:solidFill>
              </a:rPr>
              <a:t>Text/music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743839"/>
                </a:solidFill>
              </a:rPr>
              <a:t>Cataloguing for online resources</a:t>
            </a:r>
          </a:p>
          <a:p>
            <a:endParaRPr lang="en-US" sz="2400" dirty="0" smtClean="0">
              <a:solidFill>
                <a:srgbClr val="743839"/>
              </a:solidFill>
            </a:endParaRPr>
          </a:p>
          <a:p>
            <a:endParaRPr lang="en-US" sz="2400" dirty="0">
              <a:solidFill>
                <a:srgbClr val="743839"/>
              </a:solidFill>
            </a:endParaRPr>
          </a:p>
          <a:p>
            <a:endParaRPr lang="en-US" sz="3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1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Evolution of critical editions</a:t>
            </a:r>
            <a:endParaRPr lang="en-US" b="1" dirty="0">
              <a:solidFill>
                <a:srgbClr val="743839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058963"/>
              </p:ext>
            </p:extLst>
          </p:nvPr>
        </p:nvGraphicFramePr>
        <p:xfrm>
          <a:off x="1295400" y="2195513"/>
          <a:ext cx="96012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120"/>
                <a:gridCol w="960120"/>
                <a:gridCol w="960120"/>
                <a:gridCol w="960120"/>
                <a:gridCol w="960120"/>
                <a:gridCol w="960120"/>
                <a:gridCol w="960120"/>
                <a:gridCol w="960120"/>
                <a:gridCol w="960120"/>
                <a:gridCol w="9601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 1929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1930s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1940s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1950s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1960s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1970s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5626" y="6054587"/>
            <a:ext cx="7305900" cy="279400"/>
          </a:xfrm>
        </p:spPr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35626" y="1932039"/>
            <a:ext cx="3008671" cy="2256503"/>
          </a:xfrm>
          <a:prstGeom prst="rect">
            <a:avLst/>
          </a:prstGeom>
          <a:solidFill>
            <a:schemeClr val="accent4">
              <a:lumMod val="60000"/>
              <a:lumOff val="4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44297" y="1932039"/>
            <a:ext cx="2952242" cy="2858622"/>
          </a:xfrm>
          <a:prstGeom prst="rect">
            <a:avLst/>
          </a:prstGeom>
          <a:solidFill>
            <a:schemeClr val="accent2">
              <a:lumMod val="20000"/>
              <a:lumOff val="8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96539" y="1932039"/>
            <a:ext cx="1848678" cy="3276065"/>
          </a:xfrm>
          <a:prstGeom prst="rect">
            <a:avLst/>
          </a:prstGeom>
          <a:solidFill>
            <a:schemeClr val="accent6">
              <a:lumMod val="60000"/>
              <a:lumOff val="4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45217" y="1932039"/>
            <a:ext cx="1951380" cy="355436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20418" y="5989145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Evolution of critical editions</a:t>
            </a:r>
            <a:endParaRPr lang="en-US" b="1" dirty="0">
              <a:solidFill>
                <a:srgbClr val="743839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058963"/>
              </p:ext>
            </p:extLst>
          </p:nvPr>
        </p:nvGraphicFramePr>
        <p:xfrm>
          <a:off x="1295400" y="2195513"/>
          <a:ext cx="96012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120"/>
                <a:gridCol w="960120"/>
                <a:gridCol w="960120"/>
                <a:gridCol w="960120"/>
                <a:gridCol w="960120"/>
                <a:gridCol w="960120"/>
                <a:gridCol w="960120"/>
                <a:gridCol w="960120"/>
                <a:gridCol w="960120"/>
                <a:gridCol w="9601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 1929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1930s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1940s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1950s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1960s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1970s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5626" y="6054587"/>
            <a:ext cx="7305900" cy="279400"/>
          </a:xfrm>
        </p:spPr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35626" y="1932039"/>
            <a:ext cx="3008671" cy="2256503"/>
          </a:xfrm>
          <a:prstGeom prst="rect">
            <a:avLst/>
          </a:prstGeom>
          <a:solidFill>
            <a:schemeClr val="accent4">
              <a:lumMod val="60000"/>
              <a:lumOff val="4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44297" y="1932039"/>
            <a:ext cx="2952242" cy="2858622"/>
          </a:xfrm>
          <a:prstGeom prst="rect">
            <a:avLst/>
          </a:prstGeom>
          <a:solidFill>
            <a:schemeClr val="accent2">
              <a:lumMod val="20000"/>
              <a:lumOff val="8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96539" y="1932039"/>
            <a:ext cx="1848678" cy="3276065"/>
          </a:xfrm>
          <a:prstGeom prst="rect">
            <a:avLst/>
          </a:prstGeom>
          <a:solidFill>
            <a:schemeClr val="accent6">
              <a:lumMod val="60000"/>
              <a:lumOff val="4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45217" y="1932039"/>
            <a:ext cx="1951380" cy="355436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20418" y="5989145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  <p:sp>
        <p:nvSpPr>
          <p:cNvPr id="4" name="Curved Up Arrow 3"/>
          <p:cNvSpPr/>
          <p:nvPr/>
        </p:nvSpPr>
        <p:spPr>
          <a:xfrm>
            <a:off x="1815737" y="4188542"/>
            <a:ext cx="6400800" cy="1780458"/>
          </a:xfrm>
          <a:prstGeom prst="curvedUpArrow">
            <a:avLst/>
          </a:prstGeom>
          <a:ln>
            <a:solidFill>
              <a:srgbClr val="598D8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2455817" y="4188542"/>
            <a:ext cx="3435532" cy="1297858"/>
          </a:xfrm>
          <a:prstGeom prst="curvedUpArrow">
            <a:avLst/>
          </a:prstGeom>
          <a:ln>
            <a:solidFill>
              <a:srgbClr val="91322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Rising expectations for critical edition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</a:t>
            </a:r>
            <a:r>
              <a:rPr lang="en-US" b="1" dirty="0" smtClean="0"/>
              <a:t>o 1940/50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Individual</a:t>
            </a:r>
            <a:r>
              <a:rPr lang="en-US" dirty="0" smtClean="0"/>
              <a:t> subscribers</a:t>
            </a:r>
          </a:p>
          <a:p>
            <a:r>
              <a:rPr lang="en-US" dirty="0" smtClean="0"/>
              <a:t>Printed, bound</a:t>
            </a:r>
          </a:p>
          <a:p>
            <a:r>
              <a:rPr lang="en-US" dirty="0" smtClean="0">
                <a:solidFill>
                  <a:srgbClr val="743839"/>
                </a:solidFill>
              </a:rPr>
              <a:t>Limited</a:t>
            </a:r>
            <a:r>
              <a:rPr lang="en-US" dirty="0" smtClean="0"/>
              <a:t> critical notes</a:t>
            </a:r>
          </a:p>
          <a:p>
            <a:r>
              <a:rPr lang="en-US" dirty="0" smtClean="0">
                <a:solidFill>
                  <a:srgbClr val="743839"/>
                </a:solidFill>
              </a:rPr>
              <a:t>Handsome</a:t>
            </a:r>
            <a:r>
              <a:rPr lang="en-US" dirty="0" smtClean="0"/>
              <a:t> typography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1950-1980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Institutional</a:t>
            </a:r>
            <a:r>
              <a:rPr lang="en-US" dirty="0" smtClean="0"/>
              <a:t> subscribers</a:t>
            </a:r>
          </a:p>
          <a:p>
            <a:r>
              <a:rPr lang="en-US" dirty="0" smtClean="0"/>
              <a:t>Printed, bound</a:t>
            </a:r>
          </a:p>
          <a:p>
            <a:r>
              <a:rPr lang="en-US" dirty="0" smtClean="0">
                <a:solidFill>
                  <a:srgbClr val="743839"/>
                </a:solidFill>
              </a:rPr>
              <a:t>Expansion </a:t>
            </a:r>
            <a:r>
              <a:rPr lang="en-US" dirty="0" smtClean="0"/>
              <a:t>of critical notes</a:t>
            </a:r>
          </a:p>
          <a:p>
            <a:r>
              <a:rPr lang="en-US" b="1" dirty="0" smtClean="0">
                <a:solidFill>
                  <a:srgbClr val="743839"/>
                </a:solidFill>
              </a:rPr>
              <a:t>Beautiful</a:t>
            </a:r>
            <a:r>
              <a:rPr lang="en-US" dirty="0" smtClean="0"/>
              <a:t> typography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650522" y="5968124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Rising expectations for critical edition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1980-2000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Institutional subscribers</a:t>
            </a:r>
          </a:p>
          <a:p>
            <a:r>
              <a:rPr lang="en-US" dirty="0" smtClean="0"/>
              <a:t>Printed, bound, with </a:t>
            </a:r>
            <a:r>
              <a:rPr lang="en-US" b="1" dirty="0" smtClean="0">
                <a:solidFill>
                  <a:srgbClr val="743839"/>
                </a:solidFill>
              </a:rPr>
              <a:t>DIY</a:t>
            </a:r>
            <a:r>
              <a:rPr lang="en-US" dirty="0" smtClean="0"/>
              <a:t> inclusions</a:t>
            </a:r>
          </a:p>
          <a:p>
            <a:r>
              <a:rPr lang="en-US" dirty="0" smtClean="0"/>
              <a:t>Further expanding critical notes, companion </a:t>
            </a:r>
            <a:r>
              <a:rPr lang="en-US" b="1" dirty="0" smtClean="0">
                <a:solidFill>
                  <a:srgbClr val="743839"/>
                </a:solidFill>
              </a:rPr>
              <a:t>facsimiles</a:t>
            </a:r>
          </a:p>
          <a:p>
            <a:r>
              <a:rPr lang="en-US" b="1" dirty="0" smtClean="0">
                <a:solidFill>
                  <a:srgbClr val="743839"/>
                </a:solidFill>
              </a:rPr>
              <a:t>Mixed</a:t>
            </a:r>
            <a:r>
              <a:rPr lang="en-US" dirty="0" smtClean="0"/>
              <a:t> typography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2000--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1322B"/>
                </a:solidFill>
              </a:rPr>
              <a:t>Institutional subscribers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743839"/>
                </a:solidFill>
              </a:rPr>
              <a:t>independent users</a:t>
            </a:r>
          </a:p>
          <a:p>
            <a:r>
              <a:rPr lang="en-US" dirty="0" smtClean="0"/>
              <a:t>Printed; </a:t>
            </a:r>
            <a:r>
              <a:rPr lang="en-US" b="1" dirty="0" smtClean="0">
                <a:solidFill>
                  <a:srgbClr val="743839"/>
                </a:solidFill>
              </a:rPr>
              <a:t>online; hybrid</a:t>
            </a:r>
          </a:p>
          <a:p>
            <a:r>
              <a:rPr lang="en-US" b="1" dirty="0" smtClean="0">
                <a:solidFill>
                  <a:srgbClr val="743839"/>
                </a:solidFill>
              </a:rPr>
              <a:t>Rethinking of critical reports</a:t>
            </a:r>
          </a:p>
          <a:p>
            <a:r>
              <a:rPr lang="en-US" b="1" dirty="0" smtClean="0">
                <a:solidFill>
                  <a:srgbClr val="743839"/>
                </a:solidFill>
              </a:rPr>
              <a:t>Mixed</a:t>
            </a:r>
            <a:r>
              <a:rPr lang="en-US" dirty="0" smtClean="0"/>
              <a:t> typography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2015 Eleanor Selfridge-Field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380570" y="5942149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8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MEI: C. M. von Weber and the </a:t>
            </a:r>
            <a:r>
              <a:rPr lang="en-US" b="1" dirty="0" err="1" smtClean="0">
                <a:solidFill>
                  <a:srgbClr val="743839"/>
                </a:solidFill>
              </a:rPr>
              <a:t>Edirom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550" y="2364077"/>
            <a:ext cx="3645428" cy="3604923"/>
          </a:xfrm>
          <a:prstGeom prst="rect">
            <a:avLst/>
          </a:prstGeom>
        </p:spPr>
      </p:pic>
      <p:sp>
        <p:nvSpPr>
          <p:cNvPr id="7" name="AutoShape 2" descr="Image result for &quot;Carl Maria von Weber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917" y="2336800"/>
            <a:ext cx="1524000" cy="152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5286" y="2015549"/>
            <a:ext cx="4682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43839"/>
                </a:solidFill>
              </a:rPr>
              <a:t>Information management</a:t>
            </a:r>
            <a:endParaRPr lang="en-US" sz="3200" b="1" dirty="0">
              <a:solidFill>
                <a:srgbClr val="743839"/>
              </a:solidFill>
            </a:endParaRPr>
          </a:p>
        </p:txBody>
      </p:sp>
      <p:pic>
        <p:nvPicPr>
          <p:cNvPr id="1032" name="Picture 8" descr="http://www.edirom.de/uploads/pics/screenshot02_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86" y="2600324"/>
            <a:ext cx="485775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31218" y="4314735"/>
            <a:ext cx="2255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Model for:</a:t>
            </a:r>
          </a:p>
          <a:p>
            <a:r>
              <a:rPr lang="en-US" sz="2400" dirty="0" smtClean="0"/>
              <a:t>	</a:t>
            </a:r>
            <a:r>
              <a:rPr lang="en-US" sz="2400" i="1" dirty="0" err="1" smtClean="0"/>
              <a:t>Reger-Werke</a:t>
            </a:r>
            <a:endParaRPr lang="en-US" sz="2400" i="1" dirty="0" smtClean="0"/>
          </a:p>
          <a:p>
            <a:r>
              <a:rPr lang="en-US" sz="2400" i="1" dirty="0" smtClean="0"/>
              <a:t>	OPERA series</a:t>
            </a:r>
            <a:endParaRPr lang="en-US" sz="2400" i="1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831218" y="5968999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69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Purposes of current </a:t>
            </a:r>
            <a:r>
              <a:rPr lang="en-US" b="1" dirty="0">
                <a:solidFill>
                  <a:srgbClr val="743839"/>
                </a:solidFill>
              </a:rPr>
              <a:t>M</a:t>
            </a:r>
            <a:r>
              <a:rPr lang="en-US" b="1" dirty="0" smtClean="0">
                <a:solidFill>
                  <a:srgbClr val="743839"/>
                </a:solidFill>
              </a:rPr>
              <a:t>EI projects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Music/text coordination </a:t>
            </a:r>
          </a:p>
          <a:p>
            <a:pPr lvl="1"/>
            <a:r>
              <a:rPr lang="en-US" b="1" dirty="0" smtClean="0">
                <a:solidFill>
                  <a:srgbClr val="743839"/>
                </a:solidFill>
              </a:rPr>
              <a:t>Print editions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598D8C"/>
                </a:solidFill>
              </a:rPr>
              <a:t>e.g., C. M. v. Weber </a:t>
            </a:r>
            <a:r>
              <a:rPr lang="en-US" dirty="0" err="1" smtClean="0">
                <a:solidFill>
                  <a:srgbClr val="598D8C"/>
                </a:solidFill>
              </a:rPr>
              <a:t>Gesamtausgabe</a:t>
            </a:r>
            <a:r>
              <a:rPr lang="en-US" dirty="0">
                <a:solidFill>
                  <a:srgbClr val="598D8C"/>
                </a:solidFill>
              </a:rPr>
              <a:t>: </a:t>
            </a:r>
            <a:r>
              <a:rPr lang="en-US" dirty="0">
                <a:solidFill>
                  <a:srgbClr val="598D8C"/>
                </a:solidFill>
                <a:hlinkClick r:id="rId2"/>
              </a:rPr>
              <a:t>http://www.weber-gesamtausgabe.de/en/Index</a:t>
            </a:r>
            <a:r>
              <a:rPr lang="en-US" dirty="0" smtClean="0"/>
              <a:t>)</a:t>
            </a:r>
          </a:p>
          <a:p>
            <a:pPr lvl="1"/>
            <a:r>
              <a:rPr lang="en-US" b="1" dirty="0" smtClean="0">
                <a:solidFill>
                  <a:srgbClr val="743839"/>
                </a:solidFill>
              </a:rPr>
              <a:t>Online editions</a:t>
            </a:r>
            <a:r>
              <a:rPr lang="en-US" dirty="0" smtClean="0"/>
              <a:t> (e.g. </a:t>
            </a:r>
            <a:r>
              <a:rPr lang="en-US" dirty="0" err="1" smtClean="0">
                <a:solidFill>
                  <a:srgbClr val="598D8C"/>
                </a:solidFill>
              </a:rPr>
              <a:t>Duchemin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598D8C"/>
                </a:solidFill>
              </a:rPr>
              <a:t>“Lost Voices”:  </a:t>
            </a:r>
            <a:r>
              <a:rPr lang="en-US" dirty="0">
                <a:hlinkClick r:id="rId3"/>
              </a:rPr>
              <a:t>http://ricercar.cesr.univ-tours.fr/3-programmes/EMN/Duchemin/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rgbClr val="743839"/>
                </a:solidFill>
              </a:rPr>
              <a:t>Print with electronic critical apparatus (hybrids) </a:t>
            </a:r>
            <a:r>
              <a:rPr lang="en-US" dirty="0" smtClean="0">
                <a:solidFill>
                  <a:srgbClr val="598D8C"/>
                </a:solidFill>
              </a:rPr>
              <a:t>(e.g. </a:t>
            </a:r>
            <a:r>
              <a:rPr lang="en-US" dirty="0">
                <a:solidFill>
                  <a:srgbClr val="598D8C"/>
                </a:solidFill>
              </a:rPr>
              <a:t>OPERA series: </a:t>
            </a:r>
            <a:r>
              <a:rPr lang="en-US" dirty="0">
                <a:solidFill>
                  <a:srgbClr val="598D8C"/>
                </a:solidFill>
                <a:hlinkClick r:id="rId4"/>
              </a:rPr>
              <a:t>https://www.baerenreiter.com/en/program/complete-editions/opera/</a:t>
            </a:r>
            <a:r>
              <a:rPr lang="en-US" dirty="0">
                <a:solidFill>
                  <a:srgbClr val="598D8C"/>
                </a:solidFill>
              </a:rPr>
              <a:t>)</a:t>
            </a:r>
            <a:endParaRPr lang="en-US" dirty="0" smtClean="0">
              <a:solidFill>
                <a:srgbClr val="598D8C"/>
              </a:solidFill>
            </a:endParaRPr>
          </a:p>
          <a:p>
            <a:r>
              <a:rPr lang="en-US" b="1" dirty="0" smtClean="0">
                <a:solidFill>
                  <a:srgbClr val="743839"/>
                </a:solidFill>
              </a:rPr>
              <a:t>Multiple-source comparison </a:t>
            </a:r>
            <a:r>
              <a:rPr lang="en-US" sz="1800" dirty="0" smtClean="0">
                <a:solidFill>
                  <a:srgbClr val="598D8C"/>
                </a:solidFill>
              </a:rPr>
              <a:t>(e.g. </a:t>
            </a:r>
            <a:r>
              <a:rPr lang="en-US" sz="1800" dirty="0" err="1" smtClean="0">
                <a:solidFill>
                  <a:srgbClr val="598D8C"/>
                </a:solidFill>
              </a:rPr>
              <a:t>Beethovens</a:t>
            </a:r>
            <a:r>
              <a:rPr lang="en-US" sz="1800" dirty="0" smtClean="0">
                <a:solidFill>
                  <a:srgbClr val="598D8C"/>
                </a:solidFill>
              </a:rPr>
              <a:t> </a:t>
            </a:r>
            <a:r>
              <a:rPr lang="en-US" sz="1800" dirty="0" err="1" smtClean="0">
                <a:solidFill>
                  <a:srgbClr val="598D8C"/>
                </a:solidFill>
              </a:rPr>
              <a:t>Werkstaat</a:t>
            </a:r>
            <a:r>
              <a:rPr lang="en-US" sz="1800" dirty="0">
                <a:solidFill>
                  <a:srgbClr val="598D8C"/>
                </a:solidFill>
              </a:rPr>
              <a:t>: </a:t>
            </a:r>
            <a:r>
              <a:rPr lang="en-US" sz="1800" dirty="0">
                <a:solidFill>
                  <a:srgbClr val="598D8C"/>
                </a:solidFill>
                <a:hlinkClick r:id="rId5"/>
              </a:rPr>
              <a:t>http://www.beethoven-haus-bonn.de/sixcms/detail.php/83614</a:t>
            </a:r>
            <a:r>
              <a:rPr lang="en-US" sz="1800" dirty="0">
                <a:solidFill>
                  <a:srgbClr val="598D8C"/>
                </a:solidFill>
              </a:rPr>
              <a:t>)</a:t>
            </a:r>
            <a:endParaRPr lang="en-US" sz="1800" dirty="0" smtClean="0">
              <a:solidFill>
                <a:srgbClr val="598D8C"/>
              </a:solidFill>
            </a:endParaRPr>
          </a:p>
          <a:p>
            <a:r>
              <a:rPr lang="en-US" b="1" dirty="0" smtClean="0">
                <a:solidFill>
                  <a:srgbClr val="743839"/>
                </a:solidFill>
              </a:rPr>
              <a:t>Metadata links to online scans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743839"/>
                </a:solidFill>
              </a:rPr>
              <a:t>editions </a:t>
            </a:r>
            <a:r>
              <a:rPr lang="en-US" sz="1800" dirty="0" smtClean="0">
                <a:solidFill>
                  <a:srgbClr val="598D8C"/>
                </a:solidFill>
              </a:rPr>
              <a:t>(e.g. Carl Nielsen Edition: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743839"/>
                </a:solidFill>
                <a:hlinkClick r:id="rId6"/>
              </a:rPr>
              <a:t>http://</a:t>
            </a:r>
            <a:r>
              <a:rPr lang="en-US" sz="1800" dirty="0" smtClean="0">
                <a:solidFill>
                  <a:srgbClr val="743839"/>
                </a:solidFill>
                <a:hlinkClick r:id="rId6"/>
              </a:rPr>
              <a:t>www.kb.dk/en/nb/dcm/cnu/download.html</a:t>
            </a:r>
            <a:r>
              <a:rPr lang="en-US" sz="1800" dirty="0" smtClean="0">
                <a:solidFill>
                  <a:srgbClr val="743839"/>
                </a:solidFill>
              </a:rPr>
              <a:t>, Danish Center for Music Publication)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295899" y="5969000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6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Library-tools associated with MEI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  <a:latin typeface="+mn-lt"/>
              </a:rPr>
              <a:t>DDMAL): C++ library….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ddmal.music.mcgill.ca</a:t>
            </a:r>
            <a:r>
              <a:rPr lang="en-US" dirty="0" smtClean="0"/>
              <a:t>/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github.com/DDMAL/</a:t>
            </a:r>
            <a:endParaRPr lang="en-US" dirty="0" smtClean="0"/>
          </a:p>
          <a:p>
            <a:pPr lvl="1"/>
            <a:endParaRPr lang="en-US" sz="2800" dirty="0" smtClean="0"/>
          </a:p>
          <a:p>
            <a:pPr marL="457200" lvl="1" indent="0">
              <a:buNone/>
            </a:pP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76659" y="5969000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6055" y="1752601"/>
            <a:ext cx="2695692" cy="4429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748" y="2718584"/>
            <a:ext cx="3167879" cy="292565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97184" y="4506686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43839"/>
                </a:solidFill>
              </a:rPr>
              <a:t>Liber </a:t>
            </a:r>
            <a:r>
              <a:rPr lang="en-US" b="1" i="1" dirty="0" err="1" smtClean="0">
                <a:solidFill>
                  <a:srgbClr val="743839"/>
                </a:solidFill>
              </a:rPr>
              <a:t>Usualis</a:t>
            </a:r>
            <a:endParaRPr lang="en-US" b="1" i="1" dirty="0">
              <a:solidFill>
                <a:srgbClr val="74383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5424" y="1964172"/>
            <a:ext cx="95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743839"/>
                </a:solidFill>
              </a:rPr>
              <a:t>Aruspix</a:t>
            </a:r>
            <a:endParaRPr lang="en-US" b="1" dirty="0">
              <a:solidFill>
                <a:srgbClr val="7438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4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862" y="629484"/>
            <a:ext cx="9601195" cy="770468"/>
          </a:xfrm>
        </p:spPr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Online editions based on MEI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66638" y="5924252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15" y="2189056"/>
            <a:ext cx="3117914" cy="1843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574" y="4032293"/>
            <a:ext cx="3562637" cy="1891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459" y="2134506"/>
            <a:ext cx="5559184" cy="37449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412" y="1449789"/>
            <a:ext cx="108977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Critical report, facsimiles, </a:t>
            </a:r>
            <a:r>
              <a:rPr lang="en-US" sz="2400" dirty="0" err="1"/>
              <a:t>paratexts</a:t>
            </a:r>
            <a:r>
              <a:rPr lang="en-US" sz="2400" dirty="0"/>
              <a:t>, musical score all available simultaneously: </a:t>
            </a:r>
            <a:r>
              <a:rPr lang="en-US" sz="2400" dirty="0" smtClean="0"/>
              <a:t>Carl Nielsen</a:t>
            </a:r>
          </a:p>
          <a:p>
            <a:r>
              <a:rPr lang="en-US" sz="1400" dirty="0" smtClean="0"/>
              <a:t> </a:t>
            </a:r>
            <a:r>
              <a:rPr lang="en-US" sz="1400" dirty="0" smtClean="0">
                <a:hlinkClick r:id="rId5"/>
              </a:rPr>
              <a:t>http://www.kb.dk/export/sites/kb_dk/da/nb/dcm/cnu/pdf/CNU_I_09_incidental_music_2.pdf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24136" y="2325542"/>
            <a:ext cx="2474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Carl Nielsen </a:t>
            </a:r>
            <a:r>
              <a:rPr lang="en-US" b="1" dirty="0" err="1" smtClean="0">
                <a:solidFill>
                  <a:srgbClr val="743839"/>
                </a:solidFill>
              </a:rPr>
              <a:t>edn</a:t>
            </a:r>
            <a:r>
              <a:rPr lang="en-US" b="1" dirty="0" smtClean="0">
                <a:solidFill>
                  <a:srgbClr val="743839"/>
                </a:solidFill>
              </a:rPr>
              <a:t>., </a:t>
            </a:r>
          </a:p>
          <a:p>
            <a:r>
              <a:rPr lang="en-US" b="1" dirty="0" smtClean="0">
                <a:solidFill>
                  <a:srgbClr val="743839"/>
                </a:solidFill>
              </a:rPr>
              <a:t>422 p. w/ critical notes;</a:t>
            </a:r>
          </a:p>
          <a:p>
            <a:r>
              <a:rPr lang="en-US" b="1" dirty="0">
                <a:solidFill>
                  <a:srgbClr val="743839"/>
                </a:solidFill>
              </a:rPr>
              <a:t>t</a:t>
            </a:r>
            <a:r>
              <a:rPr lang="en-US" b="1" dirty="0" smtClean="0">
                <a:solidFill>
                  <a:srgbClr val="743839"/>
                </a:solidFill>
              </a:rPr>
              <a:t>his work 1921</a:t>
            </a:r>
            <a:endParaRPr lang="en-US" b="1" dirty="0">
              <a:solidFill>
                <a:srgbClr val="7438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2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CA9293">
                <a:alpha val="40000"/>
              </a:srgbClr>
            </a:gs>
            <a:gs pos="57000">
              <a:schemeClr val="bg2"/>
            </a:gs>
            <a:gs pos="99000">
              <a:srgbClr val="7FA597"/>
            </a:gs>
            <a:gs pos="100000">
              <a:srgbClr val="D2A2A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726502" y="671060"/>
            <a:ext cx="3429076" cy="5120640"/>
          </a:xfrm>
          <a:prstGeom prst="rect">
            <a:avLst/>
          </a:prstGeom>
          <a:scene3d>
            <a:camera prst="orthographicFront">
              <a:rot lat="600000" lon="600000" rev="0"/>
            </a:camera>
            <a:lightRig rig="threePt" dir="t"/>
          </a:scene3d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886" y="2074269"/>
            <a:ext cx="5430573" cy="1371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5773" y="2074269"/>
            <a:ext cx="5084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Selected online </a:t>
            </a:r>
          </a:p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critical editions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526" y="982133"/>
            <a:ext cx="10424160" cy="7704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Cultural matrix of independent music projects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rgbClr val="743839"/>
                </a:solidFill>
              </a:rPr>
              <a:t>Individual</a:t>
            </a:r>
            <a:r>
              <a:rPr lang="en-US" sz="2800" b="1" dirty="0" smtClean="0">
                <a:solidFill>
                  <a:srgbClr val="743839"/>
                </a:solidFill>
              </a:rPr>
              <a:t>-enabling tools</a:t>
            </a:r>
          </a:p>
          <a:p>
            <a:r>
              <a:rPr lang="en-US" dirty="0" smtClean="0"/>
              <a:t>Do-it-yourself software (from 1980s onward)</a:t>
            </a:r>
          </a:p>
          <a:p>
            <a:r>
              <a:rPr lang="en-US" dirty="0" smtClean="0"/>
              <a:t>Use-once editions</a:t>
            </a:r>
          </a:p>
          <a:p>
            <a:r>
              <a:rPr lang="en-US" dirty="0" smtClean="0"/>
              <a:t>Consolidation of notation programs since c. 2000</a:t>
            </a:r>
          </a:p>
          <a:p>
            <a:r>
              <a:rPr lang="en-US" dirty="0" smtClean="0"/>
              <a:t>Development of </a:t>
            </a:r>
            <a:r>
              <a:rPr lang="en-US" b="1" dirty="0" err="1" smtClean="0">
                <a:solidFill>
                  <a:srgbClr val="91322B"/>
                </a:solidFill>
              </a:rPr>
              <a:t>MusicXML</a:t>
            </a:r>
            <a:r>
              <a:rPr lang="en-US" dirty="0" smtClean="0"/>
              <a:t> (2002)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252132"/>
            <a:ext cx="5039650" cy="36183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rgbClr val="743839"/>
                </a:solidFill>
              </a:rPr>
              <a:t>Institution</a:t>
            </a:r>
            <a:r>
              <a:rPr lang="en-US" sz="2800" b="1" dirty="0" smtClean="0">
                <a:solidFill>
                  <a:srgbClr val="743839"/>
                </a:solidFill>
              </a:rPr>
              <a:t>-enabling tools</a:t>
            </a:r>
          </a:p>
          <a:p>
            <a:r>
              <a:rPr lang="en-US" b="1" dirty="0" smtClean="0">
                <a:solidFill>
                  <a:srgbClr val="91322B"/>
                </a:solidFill>
              </a:rPr>
              <a:t>Collaborative</a:t>
            </a:r>
            <a:r>
              <a:rPr lang="en-US" dirty="0" smtClean="0"/>
              <a:t> library cataloguing projects</a:t>
            </a:r>
          </a:p>
          <a:p>
            <a:r>
              <a:rPr lang="en-US" dirty="0" smtClean="0"/>
              <a:t>Promotion of single-library holdings</a:t>
            </a:r>
          </a:p>
          <a:p>
            <a:r>
              <a:rPr lang="en-US" dirty="0" smtClean="0"/>
              <a:t>Massive data collection (e.g. </a:t>
            </a:r>
            <a:r>
              <a:rPr lang="en-US" b="1" dirty="0" smtClean="0">
                <a:solidFill>
                  <a:srgbClr val="91322B"/>
                </a:solidFill>
              </a:rPr>
              <a:t>RISM</a:t>
            </a:r>
            <a:r>
              <a:rPr lang="en-US" dirty="0" smtClean="0"/>
              <a:t>)</a:t>
            </a:r>
          </a:p>
          <a:p>
            <a:r>
              <a:rPr lang="en-US" dirty="0" smtClean="0"/>
              <a:t>Formatting standards (MARC, FRBR)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352506" y="5969000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6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CA9293"/>
            </a:gs>
            <a:gs pos="63000">
              <a:schemeClr val="bg2"/>
            </a:gs>
            <a:gs pos="99000">
              <a:srgbClr val="7FA597"/>
            </a:gs>
            <a:gs pos="100000">
              <a:srgbClr val="D2A2A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Purposes of encoding before MIDI 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</a:t>
            </a:r>
            <a:r>
              <a:rPr lang="en-US" b="1" dirty="0" smtClean="0">
                <a:solidFill>
                  <a:srgbClr val="598D8C"/>
                </a:solidFill>
              </a:rPr>
              <a:t>mechanize</a:t>
            </a:r>
            <a:r>
              <a:rPr lang="en-US" dirty="0" smtClean="0"/>
              <a:t> score production </a:t>
            </a:r>
            <a:r>
              <a:rPr lang="en-US" dirty="0" smtClean="0"/>
              <a:t>[DARMS]</a:t>
            </a:r>
            <a:endParaRPr lang="en-US" dirty="0" smtClean="0"/>
          </a:p>
          <a:p>
            <a:r>
              <a:rPr lang="en-US" dirty="0" smtClean="0"/>
              <a:t>To </a:t>
            </a:r>
            <a:r>
              <a:rPr lang="en-US" b="1" dirty="0" smtClean="0">
                <a:solidFill>
                  <a:srgbClr val="598D8C"/>
                </a:solidFill>
              </a:rPr>
              <a:t>generate</a:t>
            </a:r>
            <a:r>
              <a:rPr lang="en-US" dirty="0" smtClean="0"/>
              <a:t> sound [Music V, </a:t>
            </a:r>
            <a:r>
              <a:rPr lang="en-US" dirty="0" err="1" smtClean="0"/>
              <a:t>Teletau</a:t>
            </a:r>
            <a:r>
              <a:rPr lang="en-US" dirty="0" smtClean="0"/>
              <a:t>] </a:t>
            </a:r>
          </a:p>
          <a:p>
            <a:r>
              <a:rPr lang="en-US" dirty="0" smtClean="0"/>
              <a:t>To </a:t>
            </a:r>
            <a:r>
              <a:rPr lang="en-US" b="1" dirty="0" smtClean="0">
                <a:solidFill>
                  <a:srgbClr val="598D8C"/>
                </a:solidFill>
              </a:rPr>
              <a:t>facilitate</a:t>
            </a:r>
            <a:r>
              <a:rPr lang="en-US" dirty="0" smtClean="0"/>
              <a:t> pedagogy [IRCAM]</a:t>
            </a:r>
          </a:p>
          <a:p>
            <a:r>
              <a:rPr lang="en-US" dirty="0" smtClean="0"/>
              <a:t>To </a:t>
            </a:r>
            <a:r>
              <a:rPr lang="en-US" b="1" dirty="0" smtClean="0">
                <a:solidFill>
                  <a:srgbClr val="598D8C"/>
                </a:solidFill>
              </a:rPr>
              <a:t>manage/archive</a:t>
            </a:r>
            <a:r>
              <a:rPr lang="en-US" dirty="0" smtClean="0"/>
              <a:t> music content [MuseData]</a:t>
            </a:r>
          </a:p>
          <a:p>
            <a:r>
              <a:rPr lang="en-US" dirty="0" smtClean="0"/>
              <a:t>To </a:t>
            </a:r>
            <a:r>
              <a:rPr lang="en-US" b="1" dirty="0" smtClean="0">
                <a:solidFill>
                  <a:srgbClr val="598D8C"/>
                </a:solidFill>
              </a:rPr>
              <a:t>analyze </a:t>
            </a:r>
            <a:r>
              <a:rPr lang="en-US" dirty="0" smtClean="0"/>
              <a:t>content [Humdrum]</a:t>
            </a:r>
          </a:p>
          <a:p>
            <a:r>
              <a:rPr lang="en-US" dirty="0" smtClean="0"/>
              <a:t>To </a:t>
            </a:r>
            <a:r>
              <a:rPr lang="en-US" b="1" dirty="0" smtClean="0">
                <a:solidFill>
                  <a:srgbClr val="598D8C"/>
                </a:solidFill>
              </a:rPr>
              <a:t>visualize</a:t>
            </a:r>
            <a:r>
              <a:rPr lang="en-US" dirty="0" smtClean="0"/>
              <a:t> musical content [</a:t>
            </a:r>
            <a:r>
              <a:rPr lang="en-US" dirty="0" err="1" smtClean="0"/>
              <a:t>Keyscapes</a:t>
            </a:r>
            <a:r>
              <a:rPr lang="en-US" dirty="0" smtClean="0"/>
              <a:t>, </a:t>
            </a:r>
            <a:r>
              <a:rPr lang="en-US" dirty="0" err="1" smtClean="0"/>
              <a:t>Timescapes</a:t>
            </a:r>
            <a:r>
              <a:rPr lang="en-US" dirty="0" smtClean="0"/>
              <a:t>]</a:t>
            </a: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To </a:t>
            </a:r>
            <a:r>
              <a:rPr lang="en-US" b="1" dirty="0" smtClean="0">
                <a:solidFill>
                  <a:srgbClr val="598D8C"/>
                </a:solidFill>
              </a:rPr>
              <a:t>provide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critical knowledge of musical sources [MEI]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650522" y="5969000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53" y="772511"/>
            <a:ext cx="98298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743839"/>
                </a:solidFill>
                <a:latin typeface="+mn-lt"/>
              </a:rPr>
              <a:t>Independent models of </a:t>
            </a:r>
            <a:r>
              <a:rPr lang="en-US" sz="4000" b="1" dirty="0">
                <a:solidFill>
                  <a:srgbClr val="743839"/>
                </a:solidFill>
                <a:latin typeface="+mn-lt"/>
              </a:rPr>
              <a:t>digital critical editions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7437" y="1952786"/>
            <a:ext cx="5671416" cy="3780501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743839"/>
                </a:solidFill>
              </a:rPr>
              <a:t>Marenzio</a:t>
            </a:r>
            <a:r>
              <a:rPr lang="en-US" b="1" dirty="0" smtClean="0">
                <a:solidFill>
                  <a:srgbClr val="743839"/>
                </a:solidFill>
              </a:rPr>
              <a:t> </a:t>
            </a:r>
            <a:r>
              <a:rPr lang="en-US" b="1" dirty="0">
                <a:solidFill>
                  <a:srgbClr val="743839"/>
                </a:solidFill>
              </a:rPr>
              <a:t>Online </a:t>
            </a:r>
            <a:r>
              <a:rPr lang="en-US" b="1" dirty="0" smtClean="0">
                <a:solidFill>
                  <a:srgbClr val="743839"/>
                </a:solidFill>
              </a:rPr>
              <a:t>Edition </a:t>
            </a:r>
            <a:r>
              <a:rPr lang="en-US" dirty="0" smtClean="0"/>
              <a:t>(right)</a:t>
            </a:r>
            <a:endParaRPr lang="en-US" dirty="0"/>
          </a:p>
          <a:p>
            <a:r>
              <a:rPr lang="en-US" sz="2000" b="1" dirty="0">
                <a:solidFill>
                  <a:srgbClr val="743839"/>
                </a:solidFill>
              </a:rPr>
              <a:t>Web Library of Seventeenth-Century Music </a:t>
            </a:r>
            <a:r>
              <a:rPr lang="en-US" sz="2000" dirty="0"/>
              <a:t>(</a:t>
            </a:r>
            <a:r>
              <a:rPr lang="en-US" sz="2000" dirty="0" smtClean="0"/>
              <a:t>WLSCM; below)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573D-DA78-46C6-B26A-DB40297A4900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53" y="2272207"/>
            <a:ext cx="3962400" cy="3169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36" y="3146914"/>
            <a:ext cx="3149065" cy="270422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257800" y="1676400"/>
            <a:ext cx="1295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3100" y="5857561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87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CMME: variant renderings (and sources)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390" y="2194982"/>
            <a:ext cx="9889207" cy="3680886"/>
          </a:xfrm>
        </p:spPr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CMME </a:t>
            </a:r>
            <a:r>
              <a:rPr lang="en-US" dirty="0" smtClean="0">
                <a:solidFill>
                  <a:srgbClr val="743839"/>
                </a:solidFill>
              </a:rPr>
              <a:t>(Utrecht)</a:t>
            </a:r>
          </a:p>
          <a:p>
            <a:r>
              <a:rPr lang="en-US" dirty="0" smtClean="0">
                <a:solidFill>
                  <a:srgbClr val="743839"/>
                </a:solidFill>
                <a:hlinkClick r:id="rId2"/>
              </a:rPr>
              <a:t>http://cmme.org</a:t>
            </a:r>
            <a:endParaRPr lang="en-US" dirty="0" smtClean="0">
              <a:solidFill>
                <a:srgbClr val="743839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Online editions</a:t>
            </a:r>
          </a:p>
          <a:p>
            <a:r>
              <a:rPr lang="en-US" dirty="0" smtClean="0">
                <a:solidFill>
                  <a:srgbClr val="743839"/>
                </a:solidFill>
              </a:rPr>
              <a:t>Interpretive choices</a:t>
            </a:r>
          </a:p>
          <a:p>
            <a:pPr marL="0" indent="0">
              <a:buNone/>
            </a:pPr>
            <a:endParaRPr lang="en-US" dirty="0">
              <a:solidFill>
                <a:srgbClr val="7438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054" y="1752601"/>
            <a:ext cx="7324626" cy="46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79269"/>
            <a:ext cx="9601195" cy="107333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743839"/>
                </a:solidFill>
              </a:rPr>
              <a:t>Coordinated resources:</a:t>
            </a:r>
            <a:br>
              <a:rPr lang="en-US" sz="4000" b="1" dirty="0" smtClean="0">
                <a:solidFill>
                  <a:srgbClr val="743839"/>
                </a:solidFill>
              </a:rPr>
            </a:br>
            <a:r>
              <a:rPr lang="en-US" sz="4000" b="1" dirty="0" smtClean="0">
                <a:solidFill>
                  <a:srgbClr val="743839"/>
                </a:solidFill>
              </a:rPr>
              <a:t>Benedictine Music MSS in Poland</a:t>
            </a:r>
            <a:endParaRPr lang="en-US" sz="4000" b="1" dirty="0">
              <a:solidFill>
                <a:srgbClr val="7438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390502"/>
            <a:ext cx="6138859" cy="348536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Manuscript scans</a:t>
            </a:r>
          </a:p>
          <a:p>
            <a:r>
              <a:rPr lang="en-US" sz="1800" dirty="0" smtClean="0"/>
              <a:t>Modern editions, critical reports</a:t>
            </a:r>
          </a:p>
          <a:p>
            <a:r>
              <a:rPr lang="en-US" sz="1800" dirty="0" smtClean="0"/>
              <a:t>Musical and text concordances, authority files, indices</a:t>
            </a:r>
          </a:p>
          <a:p>
            <a:r>
              <a:rPr lang="en-US" sz="1800" dirty="0" smtClean="0"/>
              <a:t>Hyperlinks to online bibliographical sources</a:t>
            </a:r>
          </a:p>
          <a:p>
            <a:r>
              <a:rPr lang="en-US" sz="1800" dirty="0" smtClean="0"/>
              <a:t>XML, MARC, Dublin Core; search support</a:t>
            </a:r>
          </a:p>
          <a:p>
            <a:r>
              <a:rPr lang="en-US" sz="1800" dirty="0" smtClean="0"/>
              <a:t>Kern (for analysis), activity plots et al.</a:t>
            </a:r>
          </a:p>
          <a:p>
            <a:r>
              <a:rPr lang="en-US" sz="1800" dirty="0" smtClean="0"/>
              <a:t>Watermark, other diplomatic information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1928223"/>
            <a:ext cx="6124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43839"/>
                </a:solidFill>
              </a:rPr>
              <a:t>Project led by </a:t>
            </a:r>
            <a:r>
              <a:rPr lang="en-US" sz="2400" b="1" dirty="0" err="1" smtClean="0">
                <a:solidFill>
                  <a:srgbClr val="743839"/>
                </a:solidFill>
              </a:rPr>
              <a:t>Marčin</a:t>
            </a:r>
            <a:r>
              <a:rPr lang="en-US" sz="2400" b="1" dirty="0" smtClean="0">
                <a:solidFill>
                  <a:srgbClr val="743839"/>
                </a:solidFill>
              </a:rPr>
              <a:t> </a:t>
            </a:r>
            <a:r>
              <a:rPr lang="en-US" sz="2400" b="1" dirty="0" err="1" smtClean="0">
                <a:solidFill>
                  <a:srgbClr val="743839"/>
                </a:solidFill>
              </a:rPr>
              <a:t>Konik</a:t>
            </a:r>
            <a:r>
              <a:rPr lang="en-US" sz="2400" b="1" dirty="0" smtClean="0">
                <a:solidFill>
                  <a:srgbClr val="743839"/>
                </a:solidFill>
              </a:rPr>
              <a:t> et al. (</a:t>
            </a:r>
            <a:r>
              <a:rPr lang="en-US" sz="2400" b="1" dirty="0" err="1" smtClean="0">
                <a:solidFill>
                  <a:srgbClr val="743839"/>
                </a:solidFill>
              </a:rPr>
              <a:t>Cracov</a:t>
            </a:r>
            <a:r>
              <a:rPr lang="en-US" sz="2400" b="1" dirty="0" smtClean="0"/>
              <a:t>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5167982"/>
            <a:ext cx="6138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598D8C"/>
                </a:solidFill>
              </a:rPr>
              <a:t>English-language </a:t>
            </a:r>
            <a:r>
              <a:rPr lang="en-US" sz="2000" b="1" dirty="0">
                <a:solidFill>
                  <a:srgbClr val="598D8C"/>
                </a:solidFill>
              </a:rPr>
              <a:t>prototype </a:t>
            </a:r>
            <a:r>
              <a:rPr lang="en-US" sz="2000" b="1" dirty="0" smtClean="0">
                <a:solidFill>
                  <a:srgbClr val="598D8C"/>
                </a:solidFill>
              </a:rPr>
              <a:t>only (main site in Polish): </a:t>
            </a:r>
          </a:p>
          <a:p>
            <a:r>
              <a:rPr lang="en-US" sz="2000" b="1" dirty="0" smtClean="0">
                <a:solidFill>
                  <a:srgbClr val="598D8C"/>
                </a:solidFill>
              </a:rPr>
              <a:t>http</a:t>
            </a:r>
            <a:r>
              <a:rPr lang="en-US" sz="2000" b="1" dirty="0">
                <a:solidFill>
                  <a:srgbClr val="598D8C"/>
                </a:solidFill>
              </a:rPr>
              <a:t>://staniatki.studiokropka.pl/items/show/83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793" y="1938497"/>
            <a:ext cx="3448671" cy="3844608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30422" y="5969000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635" y="2781185"/>
            <a:ext cx="6091365" cy="1960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8" y="577877"/>
            <a:ext cx="6003683" cy="5314532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597641" y="998495"/>
            <a:ext cx="3747080" cy="577877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743839"/>
                </a:solidFill>
                <a:latin typeface="+mn-lt"/>
              </a:rPr>
              <a:t>Searchable </a:t>
            </a:r>
            <a:r>
              <a:rPr lang="en-US" sz="3200" b="1" dirty="0">
                <a:solidFill>
                  <a:srgbClr val="743839"/>
                </a:solidFill>
                <a:latin typeface="+mn-lt"/>
              </a:rPr>
              <a:t>scores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573D-DA78-46C6-B26A-DB40297A4900}" type="slidenum">
              <a:rPr lang="en-US" smtClean="0"/>
              <a:t>33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80166" y="4557151"/>
            <a:ext cx="508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Josquin</a:t>
            </a:r>
            <a:r>
              <a:rPr lang="en-US" dirty="0"/>
              <a:t> Research Project: </a:t>
            </a:r>
            <a:r>
              <a:rPr lang="en-US" dirty="0">
                <a:hlinkClick r:id="rId4"/>
              </a:rPr>
              <a:t>http://josquin.ccarh.org</a:t>
            </a:r>
            <a:r>
              <a:rPr lang="en-US" dirty="0"/>
              <a:t>.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26401" y="2041012"/>
            <a:ext cx="344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43839"/>
                </a:solidFill>
              </a:rPr>
              <a:t>Ockeghem</a:t>
            </a:r>
            <a:r>
              <a:rPr lang="en-US" b="1" dirty="0">
                <a:solidFill>
                  <a:srgbClr val="743839"/>
                </a:solidFill>
              </a:rPr>
              <a:t>: </a:t>
            </a:r>
            <a:r>
              <a:rPr lang="en-US" b="1" dirty="0" err="1">
                <a:solidFill>
                  <a:srgbClr val="743839"/>
                </a:solidFill>
              </a:rPr>
              <a:t>Missa</a:t>
            </a:r>
            <a:r>
              <a:rPr lang="en-US" b="1" dirty="0">
                <a:solidFill>
                  <a:srgbClr val="743839"/>
                </a:solidFill>
              </a:rPr>
              <a:t> “mi </a:t>
            </a:r>
            <a:r>
              <a:rPr lang="en-US" b="1" dirty="0" err="1">
                <a:solidFill>
                  <a:srgbClr val="743839"/>
                </a:solidFill>
              </a:rPr>
              <a:t>mi</a:t>
            </a:r>
            <a:r>
              <a:rPr lang="en-US" b="1" dirty="0" smtClean="0">
                <a:solidFill>
                  <a:srgbClr val="743839"/>
                </a:solidFill>
              </a:rPr>
              <a:t>” in the</a:t>
            </a:r>
          </a:p>
          <a:p>
            <a:r>
              <a:rPr lang="en-US" b="1" dirty="0" err="1" smtClean="0">
                <a:solidFill>
                  <a:srgbClr val="743839"/>
                </a:solidFill>
              </a:rPr>
              <a:t>Josquin</a:t>
            </a:r>
            <a:r>
              <a:rPr lang="en-US" b="1" dirty="0" smtClean="0">
                <a:solidFill>
                  <a:srgbClr val="743839"/>
                </a:solidFill>
              </a:rPr>
              <a:t> Research Project</a:t>
            </a:r>
          </a:p>
          <a:p>
            <a:r>
              <a:rPr lang="en-US" i="1" dirty="0">
                <a:hlinkClick r:id="rId5"/>
              </a:rPr>
              <a:t>j</a:t>
            </a:r>
            <a:r>
              <a:rPr lang="en-US" i="1" dirty="0" smtClean="0">
                <a:hlinkClick r:id="rId5"/>
              </a:rPr>
              <a:t>rp.stanford.edu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7541" y="5879933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Live Links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Humdrum website: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91322B"/>
                </a:solidFill>
                <a:hlinkClick r:id="rId2"/>
              </a:rPr>
              <a:t>http://kern.ccarh.org</a:t>
            </a:r>
            <a:endParaRPr lang="en-US" b="1" dirty="0" smtClean="0">
              <a:solidFill>
                <a:srgbClr val="91322B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MuseData</a:t>
            </a:r>
            <a:r>
              <a:rPr lang="en-US" dirty="0" smtClean="0"/>
              <a:t> website:</a:t>
            </a:r>
          </a:p>
          <a:p>
            <a:pPr marL="0" indent="0">
              <a:buNone/>
            </a:pPr>
            <a:r>
              <a:rPr lang="en-US" b="1" dirty="0" smtClean="0">
                <a:hlinkClick r:id="rId3"/>
              </a:rPr>
              <a:t>http://www.musedata.org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7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91322B"/>
                </a:solidFill>
              </a:rPr>
              <a:t>More links</a:t>
            </a:r>
            <a:endParaRPr lang="en-US" b="1" dirty="0">
              <a:solidFill>
                <a:srgbClr val="91322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Digital Resources for Musicology</a:t>
            </a:r>
          </a:p>
          <a:p>
            <a:pPr marL="0" indent="0">
              <a:buNone/>
            </a:pPr>
            <a:r>
              <a:rPr lang="en-US" b="1" dirty="0" smtClean="0">
                <a:hlinkClick r:id="rId2"/>
              </a:rPr>
              <a:t>http://drm.carh.org</a:t>
            </a: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Josquin</a:t>
            </a:r>
            <a:r>
              <a:rPr lang="en-US" dirty="0" smtClean="0"/>
              <a:t> Research Project</a:t>
            </a:r>
          </a:p>
          <a:p>
            <a:pPr marL="0" indent="0">
              <a:buNone/>
            </a:pPr>
            <a:r>
              <a:rPr lang="en-US" b="1" dirty="0" smtClean="0">
                <a:hlinkClick r:id="rId3"/>
              </a:rPr>
              <a:t>http://jrp.stanford.edu</a:t>
            </a: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Maggio 2015 Firenze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400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-cache-ak0.pinimg.com/736x/ad/dc/b4/addcb42775d60167e85f3453727fdb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5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116" y="1596875"/>
            <a:ext cx="4187785" cy="3664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4753" y="2075633"/>
            <a:ext cx="295220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43839"/>
                </a:solidFill>
              </a:rPr>
              <a:t>Grazie </a:t>
            </a:r>
            <a:r>
              <a:rPr lang="en-US" sz="2800" b="1" dirty="0" err="1" smtClean="0">
                <a:solidFill>
                  <a:srgbClr val="743839"/>
                </a:solidFill>
              </a:rPr>
              <a:t>infiniti</a:t>
            </a:r>
            <a:endParaRPr lang="en-US" sz="2800" b="1" dirty="0" smtClean="0">
              <a:solidFill>
                <a:srgbClr val="743839"/>
              </a:solidFill>
            </a:endParaRPr>
          </a:p>
          <a:p>
            <a:endParaRPr lang="en-US" sz="2800" b="1" dirty="0">
              <a:solidFill>
                <a:srgbClr val="743839"/>
              </a:solidFill>
            </a:endParaRPr>
          </a:p>
          <a:p>
            <a:r>
              <a:rPr lang="en-US" sz="2400" b="1" dirty="0" smtClean="0">
                <a:solidFill>
                  <a:srgbClr val="743839"/>
                </a:solidFill>
              </a:rPr>
              <a:t>Federica Riva</a:t>
            </a:r>
          </a:p>
          <a:p>
            <a:r>
              <a:rPr lang="en-US" sz="2400" b="1" dirty="0" err="1" smtClean="0">
                <a:solidFill>
                  <a:srgbClr val="743839"/>
                </a:solidFill>
              </a:rPr>
              <a:t>Giuliano</a:t>
            </a:r>
            <a:r>
              <a:rPr lang="en-US" sz="2400" b="1" dirty="0" smtClean="0">
                <a:solidFill>
                  <a:srgbClr val="743839"/>
                </a:solidFill>
              </a:rPr>
              <a:t> Di </a:t>
            </a:r>
            <a:r>
              <a:rPr lang="en-US" sz="2400" b="1" dirty="0" err="1" smtClean="0">
                <a:solidFill>
                  <a:srgbClr val="743839"/>
                </a:solidFill>
              </a:rPr>
              <a:t>Bacco</a:t>
            </a:r>
            <a:endParaRPr lang="en-US" sz="2400" b="1" dirty="0" smtClean="0">
              <a:solidFill>
                <a:srgbClr val="743839"/>
              </a:solidFill>
            </a:endParaRPr>
          </a:p>
          <a:p>
            <a:r>
              <a:rPr lang="en-US" sz="2400" b="1" dirty="0" err="1" smtClean="0">
                <a:solidFill>
                  <a:srgbClr val="743839"/>
                </a:solidFill>
              </a:rPr>
              <a:t>Lelio</a:t>
            </a:r>
            <a:r>
              <a:rPr lang="en-US" sz="2400" b="1" dirty="0" smtClean="0">
                <a:solidFill>
                  <a:srgbClr val="743839"/>
                </a:solidFill>
              </a:rPr>
              <a:t> </a:t>
            </a:r>
            <a:r>
              <a:rPr lang="en-US" sz="2400" b="1" dirty="0" err="1" smtClean="0">
                <a:solidFill>
                  <a:srgbClr val="743839"/>
                </a:solidFill>
              </a:rPr>
              <a:t>Camilleri</a:t>
            </a:r>
            <a:endParaRPr lang="en-US" sz="2400" b="1" dirty="0" smtClean="0">
              <a:solidFill>
                <a:srgbClr val="743839"/>
              </a:solidFill>
            </a:endParaRPr>
          </a:p>
          <a:p>
            <a:endParaRPr lang="en-US" sz="2400" b="1" dirty="0" smtClean="0">
              <a:solidFill>
                <a:srgbClr val="743839"/>
              </a:solidFill>
            </a:endParaRPr>
          </a:p>
          <a:p>
            <a:endParaRPr lang="en-US" sz="2400" b="1" dirty="0">
              <a:solidFill>
                <a:srgbClr val="743839"/>
              </a:solidFill>
            </a:endParaRPr>
          </a:p>
          <a:p>
            <a:endParaRPr lang="en-US" sz="2800" b="1" dirty="0">
              <a:solidFill>
                <a:srgbClr val="7438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3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Young’s “Composing Machine” (1747)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4" descr="Young_Composing machi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74" y="2289175"/>
            <a:ext cx="463385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8256" y="2209036"/>
            <a:ext cx="6666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English system from </a:t>
            </a:r>
            <a:r>
              <a:rPr lang="en-US" sz="2400" b="1" dirty="0" smtClean="0"/>
              <a:t>1747</a:t>
            </a:r>
            <a:r>
              <a:rPr lang="en-US" sz="2400" dirty="0" smtClean="0"/>
              <a:t> (</a:t>
            </a:r>
            <a:r>
              <a:rPr lang="en-US" sz="2400" i="1" dirty="0" smtClean="0"/>
              <a:t>Grove’s Dictionary</a:t>
            </a:r>
            <a:r>
              <a:rPr lang="en-US" sz="2400" dirty="0" smtClean="0"/>
              <a:t> </a:t>
            </a:r>
            <a:r>
              <a:rPr lang="en-US" sz="2400" dirty="0"/>
              <a:t>I</a:t>
            </a:r>
            <a:r>
              <a:rPr lang="en-US" sz="2400" dirty="0" smtClean="0"/>
              <a:t>, 1888)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 smtClean="0"/>
              <a:t>Grove miscast this</a:t>
            </a:r>
            <a:r>
              <a:rPr lang="en-US" sz="2400" dirty="0" smtClean="0"/>
              <a:t>: later writings explain that</a:t>
            </a:r>
          </a:p>
          <a:p>
            <a:r>
              <a:rPr lang="en-US" sz="2400" dirty="0" smtClean="0"/>
              <a:t>the piano keyboard drove a type-compositing machine</a:t>
            </a:r>
          </a:p>
          <a:p>
            <a:endParaRPr lang="en-US" sz="2400" dirty="0" smtClean="0"/>
          </a:p>
          <a:p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50997" y="5177493"/>
            <a:ext cx="4720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43839"/>
                </a:solidFill>
              </a:rPr>
              <a:t>Main aim: </a:t>
            </a:r>
            <a:r>
              <a:rPr lang="en-US" sz="2400" b="1" strike="sngStrike" dirty="0" smtClean="0">
                <a:solidFill>
                  <a:srgbClr val="743839"/>
                </a:solidFill>
              </a:rPr>
              <a:t>score from </a:t>
            </a:r>
            <a:r>
              <a:rPr lang="en-US" sz="2400" b="1" strike="sngStrike" dirty="0" err="1" smtClean="0">
                <a:solidFill>
                  <a:srgbClr val="743839"/>
                </a:solidFill>
              </a:rPr>
              <a:t>performancc</a:t>
            </a:r>
            <a:endParaRPr lang="en-US" sz="2400" b="1" strike="sngStrike" dirty="0">
              <a:solidFill>
                <a:srgbClr val="743839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336913" y="5969000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7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43839"/>
                </a:solidFill>
              </a:rPr>
              <a:t>Binary systems in the 19</a:t>
            </a:r>
            <a:r>
              <a:rPr lang="en-US" b="1" baseline="30000" dirty="0" smtClean="0">
                <a:solidFill>
                  <a:srgbClr val="743839"/>
                </a:solidFill>
              </a:rPr>
              <a:t>th</a:t>
            </a:r>
            <a:r>
              <a:rPr lang="en-US" b="1" dirty="0" smtClean="0">
                <a:solidFill>
                  <a:srgbClr val="743839"/>
                </a:solidFill>
              </a:rPr>
              <a:t> century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 descr="https://mccarlgallery.files.wordpress.com/2013/03/dscf14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80" y="2320119"/>
            <a:ext cx="4105591" cy="307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b/b6/Jacquard_loom_p10403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051844"/>
            <a:ext cx="2713434" cy="36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08835" y="2320119"/>
            <a:ext cx="28588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L: Jacquard loom,</a:t>
            </a:r>
          </a:p>
          <a:p>
            <a:r>
              <a:rPr lang="en-US" dirty="0" smtClean="0"/>
              <a:t>Paris, c. 1850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2400" b="1" dirty="0" smtClean="0">
                <a:solidFill>
                  <a:srgbClr val="743839"/>
                </a:solidFill>
              </a:rPr>
              <a:t>Pattern control for </a:t>
            </a:r>
          </a:p>
          <a:p>
            <a:r>
              <a:rPr lang="en-US" sz="2400" b="1" dirty="0" smtClean="0">
                <a:solidFill>
                  <a:srgbClr val="743839"/>
                </a:solidFill>
              </a:rPr>
              <a:t>weaving machines</a:t>
            </a:r>
            <a:endParaRPr lang="en-US" sz="2400" b="1" dirty="0">
              <a:solidFill>
                <a:srgbClr val="743839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R: “Punch card” loom </a:t>
            </a:r>
          </a:p>
          <a:p>
            <a:r>
              <a:rPr lang="en-US" dirty="0" smtClean="0"/>
              <a:t>pattern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55929" y="5965954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06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09" y="952266"/>
            <a:ext cx="10612582" cy="7704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Score codes of the mainframe era (1966-1973)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1" y="2306471"/>
            <a:ext cx="94545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43839"/>
                </a:solidFill>
              </a:rPr>
              <a:t>Focus: rapid production of publication-quality scores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743839"/>
                </a:solidFill>
              </a:rPr>
              <a:t>1966:</a:t>
            </a:r>
            <a:r>
              <a:rPr lang="en-US" sz="2400" dirty="0" smtClean="0"/>
              <a:t> DARMS (Columbia U., NY Philharmonic)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743839"/>
                </a:solidFill>
              </a:rPr>
              <a:t>1967:</a:t>
            </a:r>
            <a:r>
              <a:rPr lang="en-US" sz="2400" dirty="0" smtClean="0"/>
              <a:t> MUSTRAN (Indiana U., Illinois U.)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743839"/>
                </a:solidFill>
              </a:rPr>
              <a:t>1972:</a:t>
            </a:r>
            <a:r>
              <a:rPr lang="en-US" sz="2400" dirty="0" smtClean="0"/>
              <a:t> SCORE (Stanford U.)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743839"/>
                </a:solidFill>
              </a:rPr>
              <a:t>1973:</a:t>
            </a:r>
            <a:r>
              <a:rPr lang="en-US" sz="2400" dirty="0" smtClean="0"/>
              <a:t> IML-MIR </a:t>
            </a:r>
            <a:r>
              <a:rPr lang="en-US" sz="2400" dirty="0"/>
              <a:t>(Princeton U.)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539246" y="5968124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5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337" y="952266"/>
            <a:ext cx="10531953" cy="77046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Score codes of the mainframe era </a:t>
            </a:r>
            <a:r>
              <a:rPr lang="en-US" sz="3100" b="1" dirty="0" smtClean="0">
                <a:solidFill>
                  <a:srgbClr val="743839"/>
                </a:solidFill>
              </a:rPr>
              <a:t>(1966-1973)</a:t>
            </a:r>
            <a:endParaRPr lang="en-US" sz="3100" b="1" dirty="0">
              <a:solidFill>
                <a:srgbClr val="74383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1" y="2306471"/>
            <a:ext cx="96262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43839"/>
                </a:solidFill>
              </a:rPr>
              <a:t>Focus: rapid production of publication-quality scores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743839"/>
                </a:solidFill>
              </a:rPr>
              <a:t>1966:</a:t>
            </a:r>
            <a:r>
              <a:rPr lang="en-US" sz="2400" dirty="0" smtClean="0"/>
              <a:t> DARMS (Columbia U., NY Philharmonic): </a:t>
            </a:r>
            <a:r>
              <a:rPr lang="en-US" sz="2400" b="1" dirty="0" smtClean="0">
                <a:solidFill>
                  <a:srgbClr val="598D8C"/>
                </a:solidFill>
              </a:rPr>
              <a:t>“great society” jobs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743839"/>
                </a:solidFill>
              </a:rPr>
              <a:t>1967:</a:t>
            </a:r>
            <a:r>
              <a:rPr lang="en-US" sz="2400" dirty="0" smtClean="0"/>
              <a:t> MUSTRAN (Indiana U., Illinois U.): </a:t>
            </a:r>
            <a:r>
              <a:rPr lang="en-US" sz="2400" b="1" dirty="0" smtClean="0">
                <a:solidFill>
                  <a:srgbClr val="598D8C"/>
                </a:solidFill>
              </a:rPr>
              <a:t>folk songs, musical examples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743839"/>
                </a:solidFill>
              </a:rPr>
              <a:t>1972:</a:t>
            </a:r>
            <a:r>
              <a:rPr lang="en-US" sz="2400" dirty="0" smtClean="0"/>
              <a:t> SCORE (Stanford U.): </a:t>
            </a:r>
            <a:r>
              <a:rPr lang="en-US" sz="2400" b="1" dirty="0" smtClean="0">
                <a:solidFill>
                  <a:srgbClr val="598D8C"/>
                </a:solidFill>
              </a:rPr>
              <a:t>new music editions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743839"/>
                </a:solidFill>
              </a:rPr>
              <a:t>1973:</a:t>
            </a:r>
            <a:r>
              <a:rPr lang="en-US" sz="2400" dirty="0" smtClean="0"/>
              <a:t> IML-MIR </a:t>
            </a:r>
            <a:r>
              <a:rPr lang="en-US" sz="2400" dirty="0"/>
              <a:t>(Princeton U</a:t>
            </a:r>
            <a:r>
              <a:rPr lang="en-US" sz="2400" dirty="0" smtClean="0"/>
              <a:t>.): </a:t>
            </a:r>
            <a:r>
              <a:rPr lang="en-US" sz="2400" b="1" dirty="0" smtClean="0">
                <a:solidFill>
                  <a:srgbClr val="598D8C"/>
                </a:solidFill>
              </a:rPr>
              <a:t>philological and analytical use</a:t>
            </a:r>
            <a:endParaRPr lang="en-US" sz="2400" b="1" dirty="0">
              <a:solidFill>
                <a:srgbClr val="598D8C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539246" y="5968124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18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545" y="982133"/>
            <a:ext cx="10058399" cy="77046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43839"/>
                </a:solidFill>
              </a:rPr>
              <a:t>Performance encoding</a:t>
            </a:r>
            <a:endParaRPr lang="en-US" b="1" dirty="0">
              <a:solidFill>
                <a:srgbClr val="74383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6" descr="Belfry_ch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96" y="2348028"/>
            <a:ext cx="3693825" cy="277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5813" y="5162545"/>
            <a:ext cx="190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Organ role, </a:t>
            </a:r>
            <a:r>
              <a:rPr lang="en-US" i="1" dirty="0" smtClean="0"/>
              <a:t>c</a:t>
            </a:r>
            <a:r>
              <a:rPr lang="en-US" dirty="0" smtClean="0"/>
              <a:t>. 1890</a:t>
            </a:r>
            <a:endParaRPr lang="en-US" dirty="0"/>
          </a:p>
        </p:txBody>
      </p:sp>
      <p:pic>
        <p:nvPicPr>
          <p:cNvPr id="7" name="Picture 8" descr="welty_mignon_ro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45" y="2088285"/>
            <a:ext cx="273050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40445" y="5740186"/>
            <a:ext cx="311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Welty-Mignon piano roll, </a:t>
            </a:r>
            <a:r>
              <a:rPr lang="en-US" i="1" dirty="0" smtClean="0"/>
              <a:t>c</a:t>
            </a:r>
            <a:r>
              <a:rPr lang="en-US" dirty="0" smtClean="0"/>
              <a:t>. 1905</a:t>
            </a:r>
            <a:endParaRPr lang="en-US" dirty="0"/>
          </a:p>
        </p:txBody>
      </p:sp>
      <p:pic>
        <p:nvPicPr>
          <p:cNvPr id="9" name="Picture 6" descr="DSC005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79" y="2172423"/>
            <a:ext cx="3876675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07071" y="5669927"/>
            <a:ext cx="194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Pianola</a:t>
            </a:r>
            <a:r>
              <a:rPr lang="en-US" dirty="0" smtClean="0"/>
              <a:t> roll, </a:t>
            </a:r>
            <a:r>
              <a:rPr lang="en-US" i="1" dirty="0" smtClean="0"/>
              <a:t>c</a:t>
            </a:r>
            <a:r>
              <a:rPr lang="en-US" dirty="0" smtClean="0"/>
              <a:t>. 1925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5290644" y="5999655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8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072" y="4657506"/>
            <a:ext cx="1908498" cy="1314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351" y="982133"/>
            <a:ext cx="10287741" cy="77046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Notelist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encoding for sound generation (1986)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295525"/>
            <a:ext cx="4718304" cy="400050"/>
          </a:xfrm>
        </p:spPr>
        <p:txBody>
          <a:bodyPr/>
          <a:lstStyle/>
          <a:p>
            <a:r>
              <a:rPr lang="en-US" b="1" dirty="0" err="1" smtClean="0"/>
              <a:t>Teletau</a:t>
            </a:r>
            <a:r>
              <a:rPr lang="en-US" b="1" dirty="0" smtClean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295525"/>
            <a:ext cx="4718304" cy="400050"/>
          </a:xfrm>
        </p:spPr>
        <p:txBody>
          <a:bodyPr/>
          <a:lstStyle/>
          <a:p>
            <a:r>
              <a:rPr lang="en-US" b="1" dirty="0" smtClean="0"/>
              <a:t>Main achievements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2788708"/>
            <a:ext cx="4718304" cy="3087159"/>
          </a:xfrm>
        </p:spPr>
        <p:txBody>
          <a:bodyPr/>
          <a:lstStyle/>
          <a:p>
            <a:r>
              <a:rPr lang="en-US" dirty="0" smtClean="0"/>
              <a:t>Created library of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800 works!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Eleanor Selfridge-Field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295400" y="2811989"/>
            <a:ext cx="4718304" cy="30638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Pietro </a:t>
            </a:r>
            <a:r>
              <a:rPr lang="en-US" dirty="0" err="1" smtClean="0"/>
              <a:t>Grossi</a:t>
            </a:r>
            <a:endParaRPr lang="en-US" dirty="0" smtClean="0"/>
          </a:p>
          <a:p>
            <a:pPr marL="0" indent="0">
              <a:buNone/>
            </a:pPr>
            <a:r>
              <a:rPr lang="en-US" sz="1200" dirty="0" smtClean="0"/>
              <a:t>	(1917-2002)</a:t>
            </a:r>
          </a:p>
          <a:p>
            <a:pPr lvl="1"/>
            <a:r>
              <a:rPr lang="en-US" dirty="0" smtClean="0"/>
              <a:t>Pioneer in…..</a:t>
            </a:r>
          </a:p>
          <a:p>
            <a:pPr lvl="1"/>
            <a:r>
              <a:rPr lang="en-US" sz="2400" b="1" dirty="0" smtClean="0">
                <a:solidFill>
                  <a:srgbClr val="91322B"/>
                </a:solidFill>
              </a:rPr>
              <a:t>Florence, Pisa</a:t>
            </a:r>
            <a:r>
              <a:rPr lang="en-US" dirty="0" smtClean="0"/>
              <a:t>, music, art, “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tele</a:t>
            </a:r>
            <a:r>
              <a:rPr lang="en-US" dirty="0" smtClean="0"/>
              <a:t>matics” (</a:t>
            </a:r>
            <a:r>
              <a:rPr lang="en-US" b="1" dirty="0" smtClean="0"/>
              <a:t>interactive music</a:t>
            </a:r>
            <a:r>
              <a:rPr lang="en-US" dirty="0" smtClean="0"/>
              <a:t>, c.  1970)</a:t>
            </a:r>
          </a:p>
          <a:p>
            <a:r>
              <a:rPr lang="en-US" dirty="0" err="1" smtClean="0"/>
              <a:t>Lelio</a:t>
            </a:r>
            <a:r>
              <a:rPr lang="en-US" dirty="0" smtClean="0"/>
              <a:t> </a:t>
            </a:r>
            <a:r>
              <a:rPr lang="en-US" dirty="0" err="1" smtClean="0"/>
              <a:t>Camilleri</a:t>
            </a:r>
            <a:r>
              <a:rPr lang="en-US" dirty="0" smtClean="0"/>
              <a:t> </a:t>
            </a:r>
            <a:r>
              <a:rPr lang="en-US" sz="1600" dirty="0" smtClean="0"/>
              <a:t>(now Bologna)</a:t>
            </a:r>
          </a:p>
          <a:p>
            <a:pPr lvl="1"/>
            <a:r>
              <a:rPr lang="en-US" dirty="0" smtClean="0"/>
              <a:t>Codification, applications</a:t>
            </a:r>
            <a:endParaRPr lang="en-US" dirty="0"/>
          </a:p>
        </p:txBody>
      </p:sp>
      <p:pic>
        <p:nvPicPr>
          <p:cNvPr id="13" name="Picture 2" descr="https://upload.wikimedia.org/wikipedia/commons/d/d9/Pietro_Grossi_in_2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91" y="2145770"/>
            <a:ext cx="2381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etro-grossi-computer-music-pioneer-italy-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3253533"/>
            <a:ext cx="1519180" cy="120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99201" y="4457700"/>
            <a:ext cx="546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50000"/>
                  </a:schemeClr>
                </a:solidFill>
              </a:rPr>
              <a:t>TAU</a:t>
            </a:r>
            <a:endParaRPr lang="en-US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30" name="Picture 6" descr="pietro-grossi-computer-music-pioneer-ita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23" y="3642518"/>
            <a:ext cx="3312170" cy="223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3"/>
          <p:cNvSpPr/>
          <p:nvPr/>
        </p:nvSpPr>
        <p:spPr>
          <a:xfrm>
            <a:off x="9385729" y="1589192"/>
            <a:ext cx="2479039" cy="1259841"/>
          </a:xfrm>
          <a:prstGeom prst="irregularSeal2">
            <a:avLst/>
          </a:prstGeom>
          <a:solidFill>
            <a:srgbClr val="7CA89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743839"/>
                </a:solidFill>
              </a:rPr>
              <a:t>Repertory en- </a:t>
            </a:r>
            <a:r>
              <a:rPr lang="en-US" dirty="0" err="1" smtClean="0">
                <a:solidFill>
                  <a:srgbClr val="743839"/>
                </a:solidFill>
              </a:rPr>
              <a:t>coding</a:t>
            </a:r>
            <a:r>
              <a:rPr lang="en-US" dirty="0" err="1" smtClean="0"/>
              <a:t>g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5772221" y="5969000"/>
            <a:ext cx="1600200" cy="279400"/>
          </a:xfrm>
        </p:spPr>
        <p:txBody>
          <a:bodyPr/>
          <a:lstStyle/>
          <a:p>
            <a:r>
              <a:rPr lang="en-US" dirty="0" smtClean="0"/>
              <a:t>24 Maggio 2015 Firenze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1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41661</TotalTime>
  <Words>1596</Words>
  <Application>Microsoft Office PowerPoint</Application>
  <PresentationFormat>Widescreen</PresentationFormat>
  <Paragraphs>426</Paragraphs>
  <Slides>36</Slides>
  <Notes>3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Cambria</vt:lpstr>
      <vt:lpstr>Garamond</vt:lpstr>
      <vt:lpstr>Organic</vt:lpstr>
      <vt:lpstr>The evolving uses of encoded music</vt:lpstr>
      <vt:lpstr>PowerPoint Presentation</vt:lpstr>
      <vt:lpstr>Purposes of encoding before MIDI </vt:lpstr>
      <vt:lpstr>Young’s “Composing Machine” (1747)</vt:lpstr>
      <vt:lpstr>Binary systems in the 19th century</vt:lpstr>
      <vt:lpstr>Score codes of the mainframe era (1966-1973)</vt:lpstr>
      <vt:lpstr>Score codes of the mainframe era (1966-1973)</vt:lpstr>
      <vt:lpstr>Performance encoding</vt:lpstr>
      <vt:lpstr>Notelist encoding for sound generation (1986)</vt:lpstr>
      <vt:lpstr>Other contributions from electronic music</vt:lpstr>
      <vt:lpstr>PowerPoint Presentation</vt:lpstr>
      <vt:lpstr>Humdrum: The Work of David Huron</vt:lpstr>
      <vt:lpstr>PowerPoint Presentation</vt:lpstr>
      <vt:lpstr>MuseData:  The Work of Walter Hewlett*</vt:lpstr>
      <vt:lpstr>PowerPoint Presentation</vt:lpstr>
      <vt:lpstr>PowerPoint Presentation</vt:lpstr>
      <vt:lpstr>19th-century interest in music editions: B&amp;H</vt:lpstr>
      <vt:lpstr>19th-century interest in music editions: Ricordi</vt:lpstr>
      <vt:lpstr>Copyright (1842).  Critical editions (1964).</vt:lpstr>
      <vt:lpstr>Evolution of critical editions</vt:lpstr>
      <vt:lpstr>Evolution of critical editions</vt:lpstr>
      <vt:lpstr>Rising expectations for critical edition</vt:lpstr>
      <vt:lpstr>Rising expectations for critical edition</vt:lpstr>
      <vt:lpstr>MEI: C. M. von Weber and the Edirom</vt:lpstr>
      <vt:lpstr>Purposes of current MEI projects</vt:lpstr>
      <vt:lpstr>Library-tools associated with MEI</vt:lpstr>
      <vt:lpstr>Online editions based on MEI</vt:lpstr>
      <vt:lpstr>PowerPoint Presentation</vt:lpstr>
      <vt:lpstr>Cultural matrix of independent music projects</vt:lpstr>
      <vt:lpstr>Independent models of digital critical editions</vt:lpstr>
      <vt:lpstr>CMME: variant renderings (and sources)</vt:lpstr>
      <vt:lpstr>Coordinated resources: Benedictine Music MSS in Poland</vt:lpstr>
      <vt:lpstr>Searchable scores</vt:lpstr>
      <vt:lpstr>Live Links</vt:lpstr>
      <vt:lpstr>More links</vt:lpstr>
      <vt:lpstr>PowerPoint Presentation</vt:lpstr>
    </vt:vector>
  </TitlesOfParts>
  <Company>Stanford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SGML to MEI</dc:title>
  <dc:creator>Selfridge-Field, Eleanor</dc:creator>
  <cp:lastModifiedBy>Selfridge-Field, Eleanor</cp:lastModifiedBy>
  <cp:revision>230</cp:revision>
  <dcterms:created xsi:type="dcterms:W3CDTF">2014-12-21T00:55:06Z</dcterms:created>
  <dcterms:modified xsi:type="dcterms:W3CDTF">2015-10-31T02:04:07Z</dcterms:modified>
</cp:coreProperties>
</file>