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63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57" r:id="rId6"/>
    <p:sldId id="258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EECDA-1685-4623-B096-A0943356E05C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1807-9FB9-40B6-AA3F-EB9E92A5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0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0DEF-E1E2-44AA-A206-A5368D2482FD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91DD-C8E5-418B-8AC4-B6079A72979D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D7C4-251F-431F-A59D-8DEAAFD00E99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8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F4E7-11F0-40A2-AC6F-E73D933AE821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49EE-E1E9-454D-B20B-146693D99F19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7A61-E253-4FD1-9460-A8FF6FB134ED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3EB7-F225-4C76-9AAC-79A7610E43DE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1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D37E-518D-4DD3-81F2-629CEE65785D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8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6C6F-1F80-4144-B7D6-EC9C9B2A4978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1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ADC3-2B92-4AFA-81C8-80D27DC00605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5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42708"/>
                </a:solidFill>
              </a:defRPr>
            </a:lvl1pPr>
          </a:lstStyle>
          <a:p>
            <a:fld id="{3FDC713D-15A3-4BDB-9C39-3EE7A7AA6228}" type="datetime6">
              <a:rPr lang="en-US" smtClean="0"/>
              <a:pPr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42708"/>
                </a:solidFill>
              </a:defRPr>
            </a:lvl1pPr>
          </a:lstStyle>
          <a:p>
            <a:r>
              <a:rPr lang="en-US" dirty="0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42708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3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2708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Bach, Walther, and the Italians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640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Transcription Networks in the Early Eighteenth Century</a:t>
            </a:r>
          </a:p>
          <a:p>
            <a:endParaRPr lang="en-US" dirty="0"/>
          </a:p>
          <a:p>
            <a:r>
              <a:rPr lang="en-US" dirty="0" smtClean="0"/>
              <a:t>Eleanor Selfridge-Field</a:t>
            </a:r>
          </a:p>
          <a:p>
            <a:r>
              <a:rPr lang="en-US" dirty="0" smtClean="0"/>
              <a:t>Stanford University</a:t>
            </a:r>
          </a:p>
          <a:p>
            <a:r>
              <a:rPr lang="en-US" dirty="0" smtClean="0"/>
              <a:t>February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Joh. Bernhard Bach</a:t>
            </a:r>
          </a:p>
          <a:p>
            <a:r>
              <a:rPr lang="en-US" dirty="0" smtClean="0"/>
              <a:t>Joh. Sebastian Bach</a:t>
            </a:r>
          </a:p>
          <a:p>
            <a:pPr lvl="1"/>
            <a:r>
              <a:rPr lang="en-US" dirty="0" smtClean="0"/>
              <a:t>Organ transcriptions</a:t>
            </a:r>
          </a:p>
          <a:p>
            <a:pPr lvl="1"/>
            <a:r>
              <a:rPr lang="en-US" dirty="0" smtClean="0"/>
              <a:t>Harpsichord transcriptions</a:t>
            </a:r>
          </a:p>
          <a:p>
            <a:r>
              <a:rPr lang="en-US" dirty="0" smtClean="0"/>
              <a:t>Joh. Gottfried Walther</a:t>
            </a:r>
          </a:p>
          <a:p>
            <a:pPr lvl="1"/>
            <a:r>
              <a:rPr lang="en-US" dirty="0" smtClean="0"/>
              <a:t>Organ transcriptions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Joh. Bernhard Bach</a:t>
            </a:r>
          </a:p>
          <a:p>
            <a:r>
              <a:rPr lang="en-US" dirty="0" smtClean="0"/>
              <a:t>Joh. Sebastian Bach</a:t>
            </a:r>
          </a:p>
          <a:p>
            <a:pPr lvl="1"/>
            <a:r>
              <a:rPr lang="en-US" dirty="0" smtClean="0"/>
              <a:t>Organ transcriptions (Italian models)</a:t>
            </a:r>
          </a:p>
          <a:p>
            <a:pPr lvl="1"/>
            <a:r>
              <a:rPr lang="en-US" dirty="0" smtClean="0"/>
              <a:t>Harpsichord transcriptions (Italian models)</a:t>
            </a:r>
          </a:p>
          <a:p>
            <a:r>
              <a:rPr lang="en-US" dirty="0" smtClean="0"/>
              <a:t>Joh. Gottfried Walther</a:t>
            </a:r>
          </a:p>
          <a:p>
            <a:pPr lvl="1"/>
            <a:r>
              <a:rPr lang="en-US" dirty="0" smtClean="0"/>
              <a:t>Organ transcriptions</a:t>
            </a:r>
          </a:p>
          <a:p>
            <a:pPr lvl="2"/>
            <a:r>
              <a:rPr lang="en-US" dirty="0" smtClean="0"/>
              <a:t>Italian models</a:t>
            </a:r>
          </a:p>
          <a:p>
            <a:pPr lvl="2"/>
            <a:r>
              <a:rPr lang="en-US" dirty="0" smtClean="0"/>
              <a:t>French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Dating of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Joh. Bernhard Bach</a:t>
            </a:r>
          </a:p>
          <a:p>
            <a:r>
              <a:rPr lang="en-US" dirty="0" smtClean="0"/>
              <a:t>Joh. Sebastian Bach</a:t>
            </a:r>
          </a:p>
          <a:p>
            <a:pPr lvl="1"/>
            <a:r>
              <a:rPr lang="en-US" dirty="0" smtClean="0"/>
              <a:t>Organ transcriptions (Italian models)</a:t>
            </a:r>
          </a:p>
          <a:p>
            <a:pPr lvl="1"/>
            <a:r>
              <a:rPr lang="en-US" dirty="0" smtClean="0"/>
              <a:t>Harpsichord transcriptions (Italian models)</a:t>
            </a:r>
          </a:p>
          <a:p>
            <a:pPr lvl="2"/>
            <a:r>
              <a:rPr lang="en-US" dirty="0" smtClean="0"/>
              <a:t>JBB 10 </a:t>
            </a:r>
          </a:p>
          <a:p>
            <a:pPr lvl="2"/>
            <a:r>
              <a:rPr lang="en-US" dirty="0" smtClean="0"/>
              <a:t>Other six </a:t>
            </a:r>
          </a:p>
          <a:p>
            <a:r>
              <a:rPr lang="en-US" dirty="0" smtClean="0"/>
              <a:t>Joh. Gottfried Walther</a:t>
            </a:r>
          </a:p>
          <a:p>
            <a:pPr lvl="1"/>
            <a:r>
              <a:rPr lang="en-US" dirty="0" smtClean="0"/>
              <a:t>Organ transcriptions</a:t>
            </a:r>
          </a:p>
          <a:p>
            <a:pPr lvl="2"/>
            <a:r>
              <a:rPr lang="en-US" dirty="0" smtClean="0"/>
              <a:t>Italian models (earlier than JS Bach’s)</a:t>
            </a:r>
          </a:p>
          <a:p>
            <a:pPr lvl="2"/>
            <a:r>
              <a:rPr lang="en-US" dirty="0" smtClean="0"/>
              <a:t>French models </a:t>
            </a:r>
            <a:endParaRPr lang="en-US" dirty="0" smtClean="0"/>
          </a:p>
          <a:p>
            <a:r>
              <a:rPr lang="en-US" dirty="0" smtClean="0"/>
              <a:t>Joh. Ernst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</a:t>
            </a:r>
            <a:r>
              <a:rPr lang="en-US" dirty="0" smtClean="0"/>
              <a:t>networks: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Travellers</a:t>
            </a:r>
            <a:endParaRPr lang="en-US" dirty="0" smtClean="0"/>
          </a:p>
          <a:p>
            <a:r>
              <a:rPr lang="en-US" dirty="0" smtClean="0"/>
              <a:t>Publishers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Grand Tourists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Roger’s grapevines</a:t>
            </a:r>
          </a:p>
          <a:p>
            <a:r>
              <a:rPr lang="en-US" dirty="0" smtClean="0"/>
              <a:t>Roger-Britain</a:t>
            </a:r>
          </a:p>
          <a:p>
            <a:r>
              <a:rPr lang="en-US" dirty="0" smtClean="0"/>
              <a:t>Roger-</a:t>
            </a:r>
            <a:r>
              <a:rPr lang="en-US" dirty="0" err="1" smtClean="0"/>
              <a:t>Mortier</a:t>
            </a:r>
            <a:endParaRPr lang="en-US" dirty="0" smtClean="0"/>
          </a:p>
          <a:p>
            <a:r>
              <a:rPr lang="en-US" dirty="0" smtClean="0"/>
              <a:t>Bologna-Roger</a:t>
            </a:r>
          </a:p>
          <a:p>
            <a:r>
              <a:rPr lang="en-US" dirty="0" smtClean="0"/>
              <a:t>Venice-Roger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Repertory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JS Bach</a:t>
            </a:r>
          </a:p>
          <a:p>
            <a:pPr lvl="1"/>
            <a:r>
              <a:rPr lang="en-US" dirty="0" err="1" smtClean="0"/>
              <a:t>Harpischord</a:t>
            </a:r>
            <a:endParaRPr lang="en-US" dirty="0" smtClean="0"/>
          </a:p>
          <a:p>
            <a:pPr lvl="1"/>
            <a:r>
              <a:rPr lang="en-US" dirty="0" smtClean="0"/>
              <a:t>Most sources are solo concertos</a:t>
            </a:r>
          </a:p>
          <a:p>
            <a:pPr lvl="1"/>
            <a:r>
              <a:rPr lang="en-US" dirty="0" smtClean="0"/>
              <a:t>Models slightly later than Walther’s </a:t>
            </a:r>
          </a:p>
          <a:p>
            <a:pPr lvl="1"/>
            <a:r>
              <a:rPr lang="en-US" dirty="0" smtClean="0"/>
              <a:t>Adapted differently from Walther’s </a:t>
            </a:r>
          </a:p>
          <a:p>
            <a:pPr lvl="1"/>
            <a:r>
              <a:rPr lang="en-US" dirty="0" smtClean="0"/>
              <a:t>Lots of Vivaldi, some Marcello</a:t>
            </a:r>
          </a:p>
          <a:p>
            <a:pPr lvl="1"/>
            <a:r>
              <a:rPr lang="en-US" dirty="0" smtClean="0"/>
              <a:t>Little non-Venetian, exc. Joh. Ernst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JG Walther</a:t>
            </a:r>
          </a:p>
          <a:p>
            <a:pPr lvl="1"/>
            <a:r>
              <a:rPr lang="en-US" dirty="0" smtClean="0"/>
              <a:t>Organ</a:t>
            </a:r>
          </a:p>
          <a:p>
            <a:pPr lvl="1"/>
            <a:r>
              <a:rPr lang="en-US" dirty="0" smtClean="0"/>
              <a:t>Most sources are concerti </a:t>
            </a:r>
            <a:r>
              <a:rPr lang="en-US" dirty="0" err="1" smtClean="0"/>
              <a:t>grossi</a:t>
            </a:r>
            <a:r>
              <a:rPr lang="en-US" dirty="0" smtClean="0"/>
              <a:t> or orchestral suite</a:t>
            </a:r>
          </a:p>
          <a:p>
            <a:pPr lvl="1"/>
            <a:r>
              <a:rPr lang="en-US" dirty="0" smtClean="0"/>
              <a:t>Sources earlier than Bach’s</a:t>
            </a:r>
          </a:p>
          <a:p>
            <a:pPr lvl="1"/>
            <a:r>
              <a:rPr lang="en-US" dirty="0" smtClean="0"/>
              <a:t>Style utilizes lots of “filler” passagework</a:t>
            </a:r>
          </a:p>
          <a:p>
            <a:pPr lvl="1"/>
            <a:r>
              <a:rPr lang="en-US" dirty="0" smtClean="0"/>
              <a:t>Little Vivaldi, some </a:t>
            </a:r>
            <a:r>
              <a:rPr lang="en-US" dirty="0" err="1" smtClean="0"/>
              <a:t>Albinoni</a:t>
            </a:r>
            <a:r>
              <a:rPr lang="en-US" dirty="0" smtClean="0"/>
              <a:t>, </a:t>
            </a:r>
            <a:r>
              <a:rPr lang="en-US" dirty="0" err="1" smtClean="0"/>
              <a:t>Gentili</a:t>
            </a:r>
            <a:r>
              <a:rPr lang="en-US" dirty="0" smtClean="0"/>
              <a:t>, </a:t>
            </a:r>
            <a:r>
              <a:rPr lang="en-US" dirty="0" err="1" smtClean="0"/>
              <a:t>Torelli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49EE-E1E9-454D-B20B-146693D99F19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7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Reliance on manuscript copies</a:t>
            </a:r>
          </a:p>
          <a:p>
            <a:r>
              <a:rPr lang="en-US" dirty="0" smtClean="0"/>
              <a:t>Dates of transcription very similar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9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Hans-Joachim Schulze: July 1713-summer 1714</a:t>
            </a:r>
          </a:p>
          <a:p>
            <a:r>
              <a:rPr lang="en-US" dirty="0" smtClean="0"/>
              <a:t>Xx: Leipzig bookseller who stocked Roger et all </a:t>
            </a:r>
            <a:r>
              <a:rPr lang="en-US" dirty="0" err="1" smtClean="0"/>
              <a:t>edns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ESF: Travels of musicians in </a:t>
            </a:r>
            <a:r>
              <a:rPr lang="en-US" dirty="0" err="1" smtClean="0"/>
              <a:t>Anhalt</a:t>
            </a:r>
            <a:r>
              <a:rPr lang="en-US" dirty="0" smtClean="0"/>
              <a:t> and Dresden courts in 1712-13</a:t>
            </a:r>
          </a:p>
          <a:p>
            <a:r>
              <a:rPr lang="en-US" dirty="0" smtClean="0"/>
              <a:t>(Friedrich) August (III), b. 1696:</a:t>
            </a:r>
          </a:p>
          <a:p>
            <a:pPr lvl="1"/>
            <a:r>
              <a:rPr lang="en-US" dirty="0" smtClean="0"/>
              <a:t>1712: sent to Rome to convert (so he could assume Polish </a:t>
            </a:r>
            <a:r>
              <a:rPr lang="en-US" smtClean="0"/>
              <a:t>throne)</a:t>
            </a:r>
            <a:endParaRPr lang="en-US" dirty="0" smtClean="0"/>
          </a:p>
          <a:p>
            <a:pPr lvl="1"/>
            <a:r>
              <a:rPr lang="en-US" dirty="0" smtClean="0"/>
              <a:t>March-April 1713: Florence, Bologna</a:t>
            </a:r>
          </a:p>
          <a:p>
            <a:pPr lvl="1"/>
            <a:r>
              <a:rPr lang="en-US" dirty="0" smtClean="0"/>
              <a:t>May 1713: Venice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98D-819E-4558-9F80-66D2382F5B03}" type="datetime6">
              <a:rPr lang="en-US" smtClean="0"/>
              <a:t>January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4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Bach, Walther, and the Italians</vt:lpstr>
      <vt:lpstr>Overview: People</vt:lpstr>
      <vt:lpstr>Overview: Models</vt:lpstr>
      <vt:lpstr>Overview: Dating of transmission</vt:lpstr>
      <vt:lpstr>Transcription networks: Components</vt:lpstr>
      <vt:lpstr>Publication networks</vt:lpstr>
      <vt:lpstr>Repertory profiles</vt:lpstr>
      <vt:lpstr> Common features</vt:lpstr>
      <vt:lpstr>Dating theories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2019-12-10T21:34:28Z</dcterms:created>
  <dcterms:modified xsi:type="dcterms:W3CDTF">2020-01-03T00:29:39Z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dduffy@microsoft.com</vt:lpwstr>
  </property>
  <property fmtid="{D5CDD505-2E9C-101B-9397-08002B2CF9AE}" pid="5" name="MSIP_Label_f42aa342-8706-4288-bd11-ebb85995028c_SetDate">
    <vt:lpwstr>2019-11-08T21:54:07.0140062Z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23e7d536-6803-4264-b7a4-68edd45bdf61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