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mid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0" r:id="rId1"/>
  </p:sldMasterIdLst>
  <p:notesMasterIdLst>
    <p:notesMasterId r:id="rId25"/>
  </p:notesMasterIdLst>
  <p:sldIdLst>
    <p:sldId id="257" r:id="rId2"/>
    <p:sldId id="258" r:id="rId3"/>
    <p:sldId id="264" r:id="rId4"/>
    <p:sldId id="267" r:id="rId5"/>
    <p:sldId id="268" r:id="rId6"/>
    <p:sldId id="269" r:id="rId7"/>
    <p:sldId id="270" r:id="rId8"/>
    <p:sldId id="263" r:id="rId9"/>
    <p:sldId id="271" r:id="rId10"/>
    <p:sldId id="272" r:id="rId11"/>
    <p:sldId id="279" r:id="rId12"/>
    <p:sldId id="281" r:id="rId13"/>
    <p:sldId id="262" r:id="rId14"/>
    <p:sldId id="273" r:id="rId15"/>
    <p:sldId id="274" r:id="rId16"/>
    <p:sldId id="275" r:id="rId17"/>
    <p:sldId id="278" r:id="rId18"/>
    <p:sldId id="280" r:id="rId19"/>
    <p:sldId id="265" r:id="rId20"/>
    <p:sldId id="276" r:id="rId21"/>
    <p:sldId id="277" r:id="rId22"/>
    <p:sldId id="261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9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B3FF6-3B41-487F-98CD-982D4C1391E3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15CF6-87C9-4E1F-A346-F42EF5D79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5CF6-87C9-4E1F-A346-F42EF5D79A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dirty="0" smtClean="0"/>
              <a:t>Playing by Ear at 95: A Case Study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dirty="0" smtClean="0"/>
              <a:t>Eleanor Selfridge-Field, Stanford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57B33-5A8B-4AFC-88C7-79623E089B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somerset-35306155" TargetMode="External"/><Relationship Id="rId2" Type="http://schemas.openxmlformats.org/officeDocument/2006/relationships/hyperlink" Target="https://www.youtube.com/watch?v=4sYAU3KBBj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id"/><Relationship Id="rId1" Type="http://schemas.microsoft.com/office/2007/relationships/media" Target="../media/media2.mid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by Ear at 95: A </a:t>
            </a:r>
            <a:r>
              <a:rPr lang="en-US" dirty="0" err="1" smtClean="0"/>
              <a:t>CasE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Eleanor Selfridge-Field (CCARH, Stanford University)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371600"/>
            <a:ext cx="3657600" cy="46634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Database of </a:t>
            </a:r>
            <a:r>
              <a:rPr lang="en-US" sz="2000" dirty="0" smtClean="0"/>
              <a:t>400</a:t>
            </a:r>
            <a:r>
              <a:rPr lang="en-US" sz="2000" dirty="0" smtClean="0"/>
              <a:t> </a:t>
            </a:r>
            <a:r>
              <a:rPr lang="en-US" sz="2000" dirty="0" smtClean="0"/>
              <a:t>works ME plays “from memory”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Recordings (Dec. 2009) from </a:t>
            </a:r>
            <a:r>
              <a:rPr lang="en-US" sz="2000" dirty="0" err="1" smtClean="0"/>
              <a:t>disklavier</a:t>
            </a:r>
            <a:r>
              <a:rPr lang="en-US" sz="2000" dirty="0" smtClean="0"/>
              <a:t> with corresponding digital video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Made at CCRMA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(Recording not allowed in homes)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Video interview (1990) “how to play by ear”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Notated version of own composition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295400"/>
            <a:ext cx="3657600" cy="4892040"/>
          </a:xfrm>
        </p:spPr>
        <p:txBody>
          <a:bodyPr/>
          <a:lstStyle/>
          <a:p>
            <a:r>
              <a:rPr lang="en-US" sz="2400" dirty="0" smtClean="0"/>
              <a:t>Informal cohort study</a:t>
            </a:r>
          </a:p>
          <a:p>
            <a:pPr lvl="1"/>
            <a:r>
              <a:rPr lang="en-US" sz="2000" dirty="0" smtClean="0"/>
              <a:t>7 active musicians </a:t>
            </a:r>
          </a:p>
          <a:p>
            <a:pPr lvl="2">
              <a:spcAft>
                <a:spcPts val="600"/>
              </a:spcAft>
            </a:pPr>
            <a:r>
              <a:rPr lang="en-US" sz="1800" dirty="0" smtClean="0"/>
              <a:t>Ages 83-100</a:t>
            </a:r>
          </a:p>
          <a:p>
            <a:pPr lvl="1"/>
            <a:r>
              <a:rPr lang="en-US" sz="2000" dirty="0" smtClean="0"/>
              <a:t>Range of musical skills</a:t>
            </a:r>
          </a:p>
          <a:p>
            <a:pPr lvl="2"/>
            <a:r>
              <a:rPr lang="en-US" sz="1400" dirty="0" smtClean="0"/>
              <a:t>Choral singing</a:t>
            </a:r>
          </a:p>
          <a:p>
            <a:pPr lvl="2"/>
            <a:r>
              <a:rPr lang="en-US" sz="1400" dirty="0" smtClean="0"/>
              <a:t>Choral arranging</a:t>
            </a:r>
          </a:p>
          <a:p>
            <a:pPr lvl="2"/>
            <a:r>
              <a:rPr lang="en-US" sz="1400" dirty="0" smtClean="0"/>
              <a:t>Clarinet, brass</a:t>
            </a:r>
          </a:p>
          <a:p>
            <a:pPr lvl="2"/>
            <a:r>
              <a:rPr lang="en-US" sz="1400" dirty="0" smtClean="0"/>
              <a:t>Mandolin, keyboard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quartet_Aug9_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638" y="4114800"/>
            <a:ext cx="2787362" cy="220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00800" y="6019800"/>
            <a:ext cx="2743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85825"/>
          </a:xfrm>
        </p:spPr>
        <p:txBody>
          <a:bodyPr/>
          <a:lstStyle/>
          <a:p>
            <a:r>
              <a:rPr lang="en-US" dirty="0" smtClean="0"/>
              <a:t>Pending cross-cultural study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 smtClean="0"/>
              <a:t>Still teaching at 99</a:t>
            </a:r>
          </a:p>
          <a:p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78" y="1417638"/>
            <a:ext cx="2961830" cy="225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5" y="3886200"/>
            <a:ext cx="3833513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071132"/>
            <a:ext cx="2400300" cy="1597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413" y="3925804"/>
            <a:ext cx="2713188" cy="20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44562"/>
          </a:xfrm>
        </p:spPr>
        <p:txBody>
          <a:bodyPr/>
          <a:lstStyle/>
          <a:p>
            <a:r>
              <a:rPr lang="en-US" dirty="0" smtClean="0"/>
              <a:t>Other interesting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62075"/>
            <a:ext cx="7708392" cy="4800600"/>
          </a:xfrm>
        </p:spPr>
        <p:txBody>
          <a:bodyPr/>
          <a:lstStyle/>
          <a:p>
            <a:r>
              <a:rPr lang="en-US" sz="2400" dirty="0" smtClean="0"/>
              <a:t>Johann </a:t>
            </a:r>
            <a:r>
              <a:rPr lang="en-US" sz="2400" dirty="0" err="1" smtClean="0"/>
              <a:t>Heesters</a:t>
            </a:r>
            <a:r>
              <a:rPr lang="en-US" sz="2400" dirty="0" smtClean="0"/>
              <a:t> (1903-2011</a:t>
            </a:r>
            <a:r>
              <a:rPr lang="en-US" dirty="0" smtClean="0"/>
              <a:t>)</a:t>
            </a:r>
          </a:p>
          <a:p>
            <a:pPr lvl="1"/>
            <a:r>
              <a:rPr lang="en-US" sz="2000" b="1" dirty="0">
                <a:hlinkClick r:id="rId2"/>
              </a:rPr>
              <a:t>https://</a:t>
            </a:r>
            <a:r>
              <a:rPr lang="en-US" sz="2000" b="1" dirty="0" smtClean="0">
                <a:hlinkClick r:id="rId2"/>
              </a:rPr>
              <a:t>www.youtube.com/watch?v=4sYAU3KBBj4</a:t>
            </a:r>
            <a:r>
              <a:rPr lang="en-US" sz="2000" dirty="0" smtClean="0"/>
              <a:t>  [at 100]</a:t>
            </a:r>
          </a:p>
          <a:p>
            <a:r>
              <a:rPr lang="en-US" sz="2400" dirty="0" smtClean="0"/>
              <a:t>93-year-old pianist (Edward Hardy) in </a:t>
            </a:r>
            <a:r>
              <a:rPr lang="en-US" sz="2400" dirty="0" err="1" smtClean="0"/>
              <a:t>Wooky</a:t>
            </a:r>
            <a:r>
              <a:rPr lang="en-US" sz="2400" dirty="0" smtClean="0"/>
              <a:t>, </a:t>
            </a:r>
            <a:r>
              <a:rPr lang="en-US" sz="2400" dirty="0" err="1" smtClean="0"/>
              <a:t>Someset</a:t>
            </a:r>
            <a:r>
              <a:rPr lang="en-US" sz="2400" dirty="0" smtClean="0"/>
              <a:t> (UK) home (2015)</a:t>
            </a:r>
          </a:p>
          <a:p>
            <a:pPr lvl="1"/>
            <a:r>
              <a:rPr lang="en-US" sz="2000" b="1" dirty="0">
                <a:hlinkClick r:id="rId3"/>
              </a:rPr>
              <a:t>http://</a:t>
            </a:r>
            <a:r>
              <a:rPr lang="en-US" sz="2000" b="1" dirty="0" smtClean="0">
                <a:hlinkClick r:id="rId3"/>
              </a:rPr>
              <a:t>www.bbc.com/news/uk-england-somerset-35306155</a:t>
            </a:r>
            <a:endParaRPr lang="en-US" sz="2000" b="1" dirty="0" smtClean="0"/>
          </a:p>
          <a:p>
            <a:r>
              <a:rPr lang="en-US" sz="2400" dirty="0" smtClean="0"/>
              <a:t>93-year-old teacher </a:t>
            </a:r>
            <a:r>
              <a:rPr lang="en-US" sz="2400" smtClean="0"/>
              <a:t>(xx Cropsy</a:t>
            </a:r>
            <a:r>
              <a:rPr lang="en-US" sz="2400" dirty="0" smtClean="0"/>
              <a:t>), Oakland 2010</a:t>
            </a:r>
            <a:endParaRPr lang="en-US" sz="2400" dirty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pic>
        <p:nvPicPr>
          <p:cNvPr id="7" name="Picture 2" descr="https://upload.wikimedia.org/wikipedia/commons/thumb/f/f2/Johannes_Heesters.jpg/220px-Johannes_Hees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51" y="76200"/>
            <a:ext cx="1823637" cy="18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08" y="4038600"/>
            <a:ext cx="2803187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8" y="4006517"/>
            <a:ext cx="2928414" cy="20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</a:t>
            </a:r>
            <a:r>
              <a:rPr lang="en-US" dirty="0" smtClean="0"/>
              <a:t>beyond 100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7B33-5A8B-4AFC-88C7-79623E089B6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295400"/>
            <a:ext cx="4191000" cy="489204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Performance </a:t>
            </a:r>
            <a:r>
              <a:rPr lang="en-US" sz="2600" b="1" dirty="0" smtClean="0"/>
              <a:t>valuation </a:t>
            </a:r>
          </a:p>
          <a:p>
            <a:r>
              <a:rPr lang="en-US" sz="2400" dirty="0" smtClean="0"/>
              <a:t>General qualities</a:t>
            </a:r>
            <a:endParaRPr lang="en-US" sz="2400" dirty="0" smtClean="0"/>
          </a:p>
          <a:p>
            <a:pPr lvl="1"/>
            <a:r>
              <a:rPr lang="en-US" sz="2000" dirty="0" smtClean="0"/>
              <a:t>Confidence</a:t>
            </a:r>
          </a:p>
          <a:p>
            <a:pPr lvl="1"/>
            <a:r>
              <a:rPr lang="en-US" sz="2000" dirty="0" smtClean="0"/>
              <a:t>Imagination</a:t>
            </a:r>
          </a:p>
          <a:p>
            <a:pPr lvl="1"/>
            <a:r>
              <a:rPr lang="en-US" sz="2000" dirty="0" smtClean="0"/>
              <a:t>Flexibility</a:t>
            </a:r>
          </a:p>
          <a:p>
            <a:pPr lvl="1"/>
            <a:r>
              <a:rPr lang="en-US" sz="2000" dirty="0" smtClean="0"/>
              <a:t>Concentration</a:t>
            </a:r>
          </a:p>
          <a:p>
            <a:r>
              <a:rPr lang="en-US" dirty="0" smtClean="0"/>
              <a:t>Musical qualities</a:t>
            </a:r>
          </a:p>
          <a:p>
            <a:pPr lvl="1"/>
            <a:r>
              <a:rPr lang="en-US" sz="2000" dirty="0" smtClean="0"/>
              <a:t>Marked </a:t>
            </a:r>
            <a:r>
              <a:rPr lang="en-US" sz="2000" dirty="0" smtClean="0"/>
              <a:t>accents</a:t>
            </a:r>
          </a:p>
          <a:p>
            <a:pPr lvl="1"/>
            <a:r>
              <a:rPr lang="en-US" sz="2000" dirty="0" smtClean="0"/>
              <a:t>Contrapuntal intricacy</a:t>
            </a:r>
            <a:endParaRPr lang="en-US" sz="2000" dirty="0" smtClean="0"/>
          </a:p>
          <a:p>
            <a:pPr lvl="1"/>
            <a:r>
              <a:rPr lang="en-US" sz="2000" dirty="0" smtClean="0"/>
              <a:t>Impeccable sense of </a:t>
            </a:r>
            <a:r>
              <a:rPr lang="en-US" sz="2000" dirty="0" smtClean="0"/>
              <a:t>harmony</a:t>
            </a:r>
          </a:p>
          <a:p>
            <a:pPr lvl="1"/>
            <a:r>
              <a:rPr lang="en-US" sz="2000" dirty="0" smtClean="0"/>
              <a:t>Foreground/background diff.</a:t>
            </a:r>
            <a:endParaRPr lang="en-US" sz="2000" dirty="0" smtClean="0"/>
          </a:p>
          <a:p>
            <a:pPr lvl="1"/>
            <a:r>
              <a:rPr lang="en-US" sz="2000" strike="sngStrike" dirty="0" smtClean="0"/>
              <a:t>Physical </a:t>
            </a:r>
            <a:r>
              <a:rPr lang="en-US" sz="2000" strike="sngStrike" dirty="0" smtClean="0"/>
              <a:t>agility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523488" cy="46634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Psychological evaluation</a:t>
            </a:r>
          </a:p>
          <a:p>
            <a:pPr lvl="1"/>
            <a:r>
              <a:rPr lang="en-US" sz="2000" dirty="0" smtClean="0"/>
              <a:t>Non-Alzheimer’s dementia</a:t>
            </a:r>
          </a:p>
          <a:p>
            <a:pPr lvl="1"/>
            <a:r>
              <a:rPr lang="en-US" sz="2000" dirty="0" smtClean="0"/>
              <a:t>MMSE = 23</a:t>
            </a:r>
          </a:p>
          <a:p>
            <a:pPr lvl="1">
              <a:buNone/>
            </a:pPr>
            <a:r>
              <a:rPr lang="en-US" sz="2000" dirty="0" smtClean="0"/>
              <a:t>	(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year-to-year consistency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Poor memory for recent events,  spatial details</a:t>
            </a:r>
          </a:p>
          <a:p>
            <a:pPr lvl="1"/>
            <a:r>
              <a:rPr lang="en-US" sz="2000" dirty="0" smtClean="0"/>
              <a:t>High scores in sequential memory tests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Conceptual aspects of ME’s playing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General reliance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harmonic schemas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BUT occasionally morphs to the corresponding section of a different song at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(ABA or AABA) </a:t>
            </a:r>
            <a:r>
              <a:rPr lang="en-US" sz="1800" dirty="0" smtClean="0"/>
              <a:t>juncture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Key</a:t>
            </a:r>
            <a:r>
              <a:rPr lang="en-US" sz="2000" dirty="0" smtClean="0"/>
              <a:t>: defaults to C Major/C Minor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(able to play in any key)</a:t>
            </a: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Tempo</a:t>
            </a:r>
            <a:r>
              <a:rPr lang="en-US" sz="2000" dirty="0" smtClean="0"/>
              <a:t> relatively consistent across multiple </a:t>
            </a:r>
            <a:r>
              <a:rPr lang="en-US" sz="2000" dirty="0" err="1" smtClean="0"/>
              <a:t>playings</a:t>
            </a:r>
            <a:r>
              <a:rPr lang="en-US" sz="2000" dirty="0" smtClean="0"/>
              <a:t>*</a:t>
            </a:r>
          </a:p>
          <a:p>
            <a:r>
              <a:rPr lang="en-US" sz="2000" dirty="0" smtClean="0"/>
              <a:t>Usually knows all the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lyrics</a:t>
            </a:r>
            <a:r>
              <a:rPr lang="en-US" sz="2000" dirty="0" smtClean="0"/>
              <a:t> of what she plays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</a:t>
            </a:r>
            <a:r>
              <a:rPr lang="en-US" sz="2400" dirty="0" smtClean="0"/>
              <a:t> evidence of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Autobiographical associations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Preference for any given instrument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Visual triggers to musical memory 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5-st-louis-blues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Provisional peer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Playing by ear </a:t>
            </a:r>
            <a:r>
              <a:rPr lang="en-US" sz="2400" b="1" dirty="0" smtClean="0">
                <a:solidFill>
                  <a:srgbClr val="C00000"/>
                </a:solidFill>
              </a:rPr>
              <a:t>not </a:t>
            </a:r>
            <a:r>
              <a:rPr lang="en-US" sz="2400" dirty="0" smtClean="0"/>
              <a:t>unusual for Americans born before c. 1940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Parlor pianos common from 1880s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Records and radio available from 1920s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No television, fewer </a:t>
            </a:r>
            <a:r>
              <a:rPr lang="en-US" sz="2000" dirty="0" smtClean="0">
                <a:solidFill>
                  <a:srgbClr val="0070C0"/>
                </a:solidFill>
              </a:rPr>
              <a:t>films, no digital audio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spcAft>
                <a:spcPts val="600"/>
              </a:spcAft>
            </a:pPr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Visual, auditory acuity not indispensable to skill preservation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>
                <a:solidFill>
                  <a:srgbClr val="0070C0"/>
                </a:solidFill>
              </a:rPr>
              <a:t>Clarinettist</a:t>
            </a:r>
            <a:r>
              <a:rPr lang="en-US" sz="2000" dirty="0" smtClean="0">
                <a:solidFill>
                  <a:srgbClr val="0070C0"/>
                </a:solidFill>
              </a:rPr>
              <a:t> MC (</a:t>
            </a:r>
            <a:r>
              <a:rPr lang="en-US" sz="2000" dirty="0" smtClean="0">
                <a:solidFill>
                  <a:srgbClr val="0070C0"/>
                </a:solidFill>
              </a:rPr>
              <a:t>85-90) </a:t>
            </a:r>
            <a:r>
              <a:rPr lang="en-US" sz="2000" dirty="0" smtClean="0">
                <a:solidFill>
                  <a:srgbClr val="0070C0"/>
                </a:solidFill>
              </a:rPr>
              <a:t>legally blind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Mandolin player GK (99) deaf from age 10 in one ear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Barbershop singer NN  (100) deaf in one ear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VIDEO_C-480x64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 life in (and out of) music </a:t>
            </a:r>
            <a:r>
              <a:rPr lang="en-US" sz="2800" dirty="0" smtClean="0">
                <a:solidFill>
                  <a:srgbClr val="002060"/>
                </a:solidFill>
              </a:rPr>
              <a:t>(1914--)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4" y="1160595"/>
            <a:ext cx="3791221" cy="5468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78316"/>
            <a:ext cx="3276600" cy="5040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7526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495800" y="22098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400" y="28956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95800" y="3352800"/>
            <a:ext cx="4177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8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7B33-5A8B-4AFC-88C7-79623E089B66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Born in 1914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Heavily involved with music, 1918-</a:t>
            </a:r>
            <a:r>
              <a:rPr lang="en-US" sz="2400" i="1" dirty="0" smtClean="0"/>
              <a:t>c</a:t>
            </a:r>
            <a:r>
              <a:rPr lang="en-US" sz="2400" dirty="0" smtClean="0"/>
              <a:t>.1940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Musical interests rekindled, </a:t>
            </a:r>
            <a:r>
              <a:rPr lang="en-US" sz="2400" dirty="0" smtClean="0"/>
              <a:t>2006-2016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Has </a:t>
            </a:r>
            <a:r>
              <a:rPr lang="en-US" sz="2400" dirty="0" smtClean="0"/>
              <a:t>vascular </a:t>
            </a:r>
            <a:r>
              <a:rPr lang="en-US" sz="2400" dirty="0" smtClean="0"/>
              <a:t>dementia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Resides in assisted living facility in Calif.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pic>
        <p:nvPicPr>
          <p:cNvPr id="7" name="Picture 6" descr="Body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4038600"/>
            <a:ext cx="2819399" cy="2357330"/>
          </a:xfrm>
          <a:prstGeom prst="rect">
            <a:avLst/>
          </a:prstGeom>
        </p:spPr>
      </p:pic>
      <p:pic>
        <p:nvPicPr>
          <p:cNvPr id="10" name="4-whos-sorry-now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71800" y="521726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(comparative)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ME diverges from most over-80 case histories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No cognitive decline found (18 months)</a:t>
            </a:r>
          </a:p>
          <a:p>
            <a:pPr lvl="1">
              <a:spcAft>
                <a:spcPts val="600"/>
              </a:spcAft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[similar to Beatty et al 1999 Alzheimer’s study; 36 months]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Cognitive gains from new experience, repertory</a:t>
            </a:r>
          </a:p>
          <a:p>
            <a:pPr lvl="1">
              <a:spcAft>
                <a:spcPts val="600"/>
              </a:spcAft>
              <a:buNone/>
            </a:pPr>
            <a:r>
              <a:rPr lang="en-US" sz="2000" dirty="0" smtClean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[not documented elsewhere]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General confirmation of Nilsson’s 2003 model of differential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Episodic memory declines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Semantic, </a:t>
            </a:r>
            <a:r>
              <a:rPr lang="en-US" sz="2000" dirty="0" smtClean="0"/>
              <a:t>perceptual</a:t>
            </a:r>
            <a:r>
              <a:rPr lang="en-US" sz="2000" dirty="0" smtClean="0"/>
              <a:t>, </a:t>
            </a:r>
            <a:r>
              <a:rPr lang="en-US" sz="2000" b="1" dirty="0" smtClean="0"/>
              <a:t>procedural memory</a:t>
            </a:r>
            <a:r>
              <a:rPr lang="en-US" sz="2000" dirty="0" smtClean="0"/>
              <a:t> preserved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098792" cy="4663440"/>
          </a:xfrm>
        </p:spPr>
        <p:txBody>
          <a:bodyPr/>
          <a:lstStyle/>
          <a:p>
            <a:r>
              <a:rPr lang="en-US" dirty="0" smtClean="0"/>
              <a:t>Too few studies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“Playing by ear”: meaning, scope, varieties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Musical production in over-80 population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Musical skill retention in non-Alzheimer’s memory loss  </a:t>
            </a:r>
          </a:p>
          <a:p>
            <a:pPr lvl="2">
              <a:spcAft>
                <a:spcPts val="600"/>
              </a:spcAft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[cf. case histories in Cuddy,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Duffin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2005; Crystal et al. 1989]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Inability to photo or record </a:t>
            </a:r>
            <a:r>
              <a:rPr lang="en-US" i="1" dirty="0" smtClean="0"/>
              <a:t>in situ</a:t>
            </a:r>
          </a:p>
          <a:p>
            <a:pPr>
              <a:spcAft>
                <a:spcPts val="600"/>
              </a:spcAft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“Musical” memory vs. </a:t>
            </a:r>
            <a:r>
              <a:rPr lang="en-US" dirty="0" smtClean="0">
                <a:solidFill>
                  <a:srgbClr val="008080"/>
                </a:solidFill>
              </a:rPr>
              <a:t>executive function</a:t>
            </a:r>
          </a:p>
          <a:p>
            <a:r>
              <a:rPr lang="en-US" dirty="0" smtClean="0"/>
              <a:t>Procedural “memory” vs. </a:t>
            </a:r>
            <a:r>
              <a:rPr lang="en-US" dirty="0" smtClean="0">
                <a:solidFill>
                  <a:srgbClr val="008080"/>
                </a:solidFill>
              </a:rPr>
              <a:t>executive function</a:t>
            </a:r>
          </a:p>
          <a:p>
            <a:pPr lvl="1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[cf.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Halperin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1984;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Halperin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O’Connor 2000]</a:t>
            </a:r>
          </a:p>
          <a:p>
            <a:pPr lvl="1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When is procedural memory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memory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dirty="0" smtClean="0"/>
              <a:t>Differentiation of </a:t>
            </a:r>
            <a:r>
              <a:rPr lang="en-US" dirty="0" smtClean="0">
                <a:solidFill>
                  <a:srgbClr val="0070C0"/>
                </a:solidFill>
              </a:rPr>
              <a:t>visual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990033"/>
                </a:solidFill>
              </a:rPr>
              <a:t>auditory</a:t>
            </a:r>
            <a:r>
              <a:rPr lang="en-US" dirty="0" smtClean="0"/>
              <a:t> memory in those with memory loss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033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Playing by Ear at 95: A Case Study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304800"/>
            <a:ext cx="2667000" cy="456500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0" y="945858"/>
            <a:ext cx="2667000" cy="20259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Craig Stuart Sapp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Family of ME</a:t>
            </a:r>
          </a:p>
          <a:p>
            <a:r>
              <a:rPr lang="en-US" sz="1600" dirty="0" err="1" smtClean="0">
                <a:solidFill>
                  <a:schemeClr val="tx2"/>
                </a:solidFill>
              </a:rPr>
              <a:t>Petr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Janata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err="1" smtClean="0">
                <a:solidFill>
                  <a:schemeClr val="tx2"/>
                </a:solidFill>
              </a:rPr>
              <a:t>Julene</a:t>
            </a:r>
            <a:r>
              <a:rPr lang="en-US" sz="1600" dirty="0" smtClean="0">
                <a:solidFill>
                  <a:schemeClr val="tx2"/>
                </a:solidFill>
              </a:rPr>
              <a:t> Johnson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Brent A. </a:t>
            </a:r>
            <a:r>
              <a:rPr lang="en-US" sz="1600" dirty="0" smtClean="0">
                <a:solidFill>
                  <a:schemeClr val="tx2"/>
                </a:solidFill>
              </a:rPr>
              <a:t>Field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Several others….</a:t>
            </a:r>
            <a:r>
              <a:rPr lang="en-US" sz="1600" dirty="0" smtClean="0">
                <a:solidFill>
                  <a:schemeClr val="tx2"/>
                </a:solidFill>
              </a:rPr>
              <a:t>  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0" y="6381750"/>
            <a:ext cx="2133600" cy="476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ICMPC11 Seattle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Eleanor Selfridge-Field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4-give-me-a-rainbow-recap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86400" y="3276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life of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1914: Born in Chattanooga,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1918: moved to Lakewood, GA</a:t>
            </a:r>
          </a:p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1925: returned to Chattanooga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1931-35: undergraduate in Murfreesboro,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1935-36: social worker in Chattanooga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1936-37 (38?): Nashville,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1938-45: Nashville, Chattanooga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4000"/>
            <a:ext cx="3752088" cy="466344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1918</a:t>
            </a:r>
            <a:r>
              <a:rPr lang="en-US" sz="2000" dirty="0" smtClean="0"/>
              <a:t>:  tried to emulate 6-year-old cousin </a:t>
            </a:r>
          </a:p>
          <a:p>
            <a:pPr>
              <a:spcAft>
                <a:spcPts val="600"/>
              </a:spcAft>
            </a:pPr>
            <a:r>
              <a:rPr lang="en-US" sz="2000" i="1" dirty="0" smtClean="0"/>
              <a:t>c</a:t>
            </a:r>
            <a:r>
              <a:rPr lang="en-US" sz="2000" dirty="0" smtClean="0"/>
              <a:t>. 1925:  enrolled in </a:t>
            </a:r>
            <a:r>
              <a:rPr lang="en-US" sz="2000" dirty="0" err="1" smtClean="0"/>
              <a:t>Cadek</a:t>
            </a:r>
            <a:r>
              <a:rPr lang="en-US" sz="2000" dirty="0" smtClean="0"/>
              <a:t> </a:t>
            </a:r>
            <a:r>
              <a:rPr lang="en-US" sz="2000" dirty="0" smtClean="0"/>
              <a:t>Conservatory, Chattanooga, TN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Earned </a:t>
            </a:r>
            <a:r>
              <a:rPr lang="en-US" sz="2000" dirty="0" smtClean="0"/>
              <a:t>music degree; </a:t>
            </a:r>
            <a:r>
              <a:rPr lang="en-US" sz="2000" dirty="0" smtClean="0"/>
              <a:t>played 8 instruments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jobs for music teachers; </a:t>
            </a:r>
            <a:r>
              <a:rPr lang="en-US" sz="2000" dirty="0" smtClean="0"/>
              <a:t>played in women’s orchestra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Earned master’s degree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1940:  married, taught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grade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1946:  </a:t>
            </a:r>
            <a:r>
              <a:rPr lang="en-US" sz="2000" dirty="0" smtClean="0"/>
              <a:t>moved to Jacksonville, FL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later life of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1940-50: no piano in home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1950-2004: occasionally played Baldwin (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Acrosonic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spinet</a:t>
            </a:r>
          </a:p>
          <a:p>
            <a:r>
              <a:rPr lang="en-US" sz="2000" dirty="0" smtClean="0"/>
              <a:t>2004-2006: entered assisted living in Jacksonville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2006—: resides in assisted living in Santa Clara Co., Calif.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Reared two sons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Played tuned bells in group (occasional)</a:t>
            </a:r>
          </a:p>
          <a:p>
            <a:pPr>
              <a:buNone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/>
              <a:t>2004-06: encouraged by director to play piano in home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2005: first and only known composition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2008-2010: encouraged by her children to play for seniors, churches, parties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ME’s memory lapses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Autobiographical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Little recollection of life in Jacksonville (1945-2006)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recollection of teaching experiences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recall for names of current associates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Little recall of local detail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Musical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recall of music degrees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Claims never to have learned to read music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Extraordinary recall of music and lyrics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Excellent command of music-theoretical concepts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ICMPC11 Seattle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ME’s natural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Physical strengths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Good hearing (slight loss in one ear)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Sees well with uncorrected vision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Impressive agility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No major health problems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Social strengths</a:t>
            </a:r>
          </a:p>
          <a:p>
            <a:pPr lvl="1"/>
            <a:r>
              <a:rPr lang="en-US" dirty="0" smtClean="0"/>
              <a:t>Cheerful</a:t>
            </a:r>
          </a:p>
          <a:p>
            <a:pPr lvl="1"/>
            <a:r>
              <a:rPr lang="en-US" dirty="0" smtClean="0"/>
              <a:t>Engaged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Hands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3200400"/>
            <a:ext cx="1933845" cy="2848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Plays in 7 venues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sz="2000" dirty="0" smtClean="0"/>
              <a:t>2 assisted-living facilities </a:t>
            </a:r>
          </a:p>
          <a:p>
            <a:pPr lvl="1">
              <a:spcAft>
                <a:spcPts val="600"/>
              </a:spcAft>
              <a:buNone/>
            </a:pPr>
            <a:r>
              <a:rPr lang="en-US" sz="20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 3-4)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1 skilled nursing facility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Incidental </a:t>
            </a:r>
            <a:r>
              <a:rPr lang="en-US" sz="2000" dirty="0" smtClean="0"/>
              <a:t>entertainments in churches, one civic venue, and one clinic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 3-4)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980688" cy="4663440"/>
          </a:xfrm>
        </p:spPr>
        <p:txBody>
          <a:bodyPr/>
          <a:lstStyle/>
          <a:p>
            <a:r>
              <a:rPr lang="en-US" dirty="0" smtClean="0"/>
              <a:t>Levels of assessment</a:t>
            </a:r>
          </a:p>
          <a:p>
            <a:pPr lvl="1"/>
            <a:r>
              <a:rPr lang="en-US" sz="2000" dirty="0" smtClean="0"/>
              <a:t>Musical qualities</a:t>
            </a:r>
          </a:p>
          <a:p>
            <a:pPr lvl="2"/>
            <a:r>
              <a:rPr lang="en-US" dirty="0" smtClean="0"/>
              <a:t>style</a:t>
            </a:r>
          </a:p>
          <a:p>
            <a:pPr lvl="2"/>
            <a:r>
              <a:rPr lang="en-US" dirty="0" smtClean="0"/>
              <a:t>content</a:t>
            </a:r>
          </a:p>
          <a:p>
            <a:pPr lvl="2"/>
            <a:r>
              <a:rPr lang="en-US" dirty="0" smtClean="0"/>
              <a:t>methods of playing</a:t>
            </a:r>
          </a:p>
          <a:p>
            <a:pPr lvl="1"/>
            <a:r>
              <a:rPr lang="en-US" sz="2000" dirty="0" smtClean="0"/>
              <a:t>Environmental features</a:t>
            </a:r>
          </a:p>
          <a:p>
            <a:pPr lvl="2"/>
            <a:r>
              <a:rPr lang="en-US" dirty="0" smtClean="0"/>
              <a:t>awareness of/interaction with listeners</a:t>
            </a:r>
          </a:p>
          <a:p>
            <a:pPr lvl="2"/>
            <a:r>
              <a:rPr lang="en-US" dirty="0" smtClean="0"/>
              <a:t>ability to accommodate requests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14384</TotalTime>
  <Words>935</Words>
  <Application>Microsoft Office PowerPoint</Application>
  <PresentationFormat>On-screen Show (4:3)</PresentationFormat>
  <Paragraphs>232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Gill Sans MT</vt:lpstr>
      <vt:lpstr>Verdana</vt:lpstr>
      <vt:lpstr>Wingdings 2</vt:lpstr>
      <vt:lpstr>Solstice</vt:lpstr>
      <vt:lpstr>Playing by Ear at 95: A CasE Study</vt:lpstr>
      <vt:lpstr>Introducing ME</vt:lpstr>
      <vt:lpstr>Background</vt:lpstr>
      <vt:lpstr>The early life of ME</vt:lpstr>
      <vt:lpstr>The later life of ME</vt:lpstr>
      <vt:lpstr>ME’s memory lapses</vt:lpstr>
      <vt:lpstr>ME’s natural strengths</vt:lpstr>
      <vt:lpstr>Method</vt:lpstr>
      <vt:lpstr>Principal methods</vt:lpstr>
      <vt:lpstr>Supplementary information</vt:lpstr>
      <vt:lpstr>Pending cross-cultural study</vt:lpstr>
      <vt:lpstr>Other interesting cases</vt:lpstr>
      <vt:lpstr>Results</vt:lpstr>
      <vt:lpstr>Musical status</vt:lpstr>
      <vt:lpstr>Conceptual aspects of ME’s playing</vt:lpstr>
      <vt:lpstr>Provisional peer findings</vt:lpstr>
      <vt:lpstr>PowerPoint Presentation</vt:lpstr>
      <vt:lpstr>A life in (and out of) music (1914--)</vt:lpstr>
      <vt:lpstr>Conclusions</vt:lpstr>
      <vt:lpstr>Findings (comparative)</vt:lpstr>
      <vt:lpstr>Research challenges</vt:lpstr>
      <vt:lpstr>Conceptual challenges</vt:lpstr>
      <vt:lpstr>Playing by Ear at 95: A Case Study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Eleanor</dc:creator>
  <cp:lastModifiedBy>Selfridge-Field, Eleanor</cp:lastModifiedBy>
  <cp:revision>135</cp:revision>
  <dcterms:created xsi:type="dcterms:W3CDTF">2010-07-20T21:47:51Z</dcterms:created>
  <dcterms:modified xsi:type="dcterms:W3CDTF">2016-05-12T20:00:39Z</dcterms:modified>
</cp:coreProperties>
</file>