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1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312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8741F-3CAF-4429-9720-E6C5F68A7EA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A78C2-4CC9-440E-A884-F0FB3B85F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A78C2-4CC9-440E-A884-F0FB3B85FD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2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DEB-A529-4760-B22B-4C8F55F0659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81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DEB-A529-4760-B22B-4C8F55F0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7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DEB-A529-4760-B22B-4C8F55F0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9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DEB-A529-4760-B22B-4C8F55F0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4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DEB-A529-4760-B22B-4C8F55F0659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46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Eleanor Selfridge-Field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DEB-A529-4760-B22B-4C8F55F0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1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Eleanor Selfridge-Field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DEB-A529-4760-B22B-4C8F55F0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Eleanor Selfridge-Field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DEB-A529-4760-B22B-4C8F55F0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3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            Eleanor Selfridge-Field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DEB-A529-4760-B22B-4C8F55F0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            Eleanor Selfridge-Field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073DEB-A529-4760-B22B-4C8F55F0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Eleanor Selfridge-Field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DEB-A529-4760-B22B-4C8F55F0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6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            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073DEB-A529-4760-B22B-4C8F55F0659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8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/s11042-006-0030-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ademia.edu/71611893/The_CUIDADO_Project_The_CUIDADO_Projec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2705-9C2E-4382-86EC-88291AB57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Musical Similarity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8A185-AB7E-40F5-7B23-253846B0E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8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71C4-ABF1-E7A8-BF5D-ECE0C05D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</a:rPr>
              <a:t>Timbral similarity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Recommendation services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FB0D06A8-4BEE-AF80-2D58-1A0704D8CE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981200"/>
            <a:ext cx="10058400" cy="3887894"/>
          </a:xfrm>
        </p:spPr>
        <p:txBody>
          <a:bodyPr/>
          <a:lstStyle/>
          <a:p>
            <a:r>
              <a:rPr lang="en-US" altLang="en-US" sz="3200" dirty="0"/>
              <a:t>Recent research</a:t>
            </a:r>
          </a:p>
          <a:p>
            <a:pPr lvl="2"/>
            <a:r>
              <a:rPr lang="en-US" altLang="en-US" sz="2800" dirty="0"/>
              <a:t>“Mood” and timbre</a:t>
            </a:r>
          </a:p>
          <a:p>
            <a:pPr lvl="2"/>
            <a:r>
              <a:rPr lang="en-US" altLang="en-US" sz="2800" dirty="0"/>
              <a:t>“Genre” and timbre</a:t>
            </a:r>
          </a:p>
          <a:p>
            <a:pPr lvl="2"/>
            <a:r>
              <a:rPr lang="en-US" altLang="en-US" sz="2800" dirty="0"/>
              <a:t>Listeners and timbre</a:t>
            </a:r>
          </a:p>
          <a:p>
            <a:pPr lvl="1"/>
            <a:endParaRPr lang="en-US" altLang="en-US" sz="2600" dirty="0"/>
          </a:p>
        </p:txBody>
      </p:sp>
      <p:sp>
        <p:nvSpPr>
          <p:cNvPr id="11268" name="Date Placeholder 3">
            <a:extLst>
              <a:ext uri="{FF2B5EF4-FFF2-40B4-BE49-F238E27FC236}">
                <a16:creationId xmlns:a16="http://schemas.microsoft.com/office/drawing/2014/main" id="{C0F96274-9ABF-D7B6-3A0F-DD0AB35D5A2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7D6A6-D1FD-1882-52C8-59106999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Mus253/CS 275B   Eleanor Selfridge-Field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51897-EFCB-D682-1F2F-27D94108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9999E-972C-4F4C-96AE-7EECC45F92B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719A39-ED4F-D5B8-593A-C684DBDBD3A8}"/>
              </a:ext>
            </a:extLst>
          </p:cNvPr>
          <p:cNvSpPr txBox="1"/>
          <p:nvPr/>
        </p:nvSpPr>
        <p:spPr>
          <a:xfrm>
            <a:off x="5115607" y="3876076"/>
            <a:ext cx="6368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mood?</a:t>
            </a:r>
          </a:p>
          <a:p>
            <a:r>
              <a:rPr lang="en-US" sz="3200" dirty="0"/>
              <a:t>What is genre?</a:t>
            </a:r>
          </a:p>
          <a:p>
            <a:r>
              <a:rPr lang="en-US" sz="3200" dirty="0"/>
              <a:t>Do all listeners here the same music?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D9B0D-339E-9695-7A03-24D1B0156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287" y="369640"/>
            <a:ext cx="3408548" cy="43743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A0F2-0B42-EB9C-A0B0-D65C87FF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1524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Listener choice: </a:t>
            </a:r>
            <a:br>
              <a:rPr lang="en-US" sz="3200" dirty="0"/>
            </a:br>
            <a:r>
              <a:rPr lang="en-US" sz="4400" b="1" dirty="0">
                <a:solidFill>
                  <a:schemeClr val="tx2"/>
                </a:solidFill>
              </a:rPr>
              <a:t>Affective (acoustic) similarity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67CD833-8702-63BA-4FEB-F360A48EBA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2197100"/>
            <a:ext cx="10058400" cy="36719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Pachet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J.-J.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Aucouturier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(Sony Labs, Paris)</a:t>
            </a:r>
          </a:p>
          <a:p>
            <a:r>
              <a:rPr lang="en-US" altLang="en-US" sz="3200" dirty="0">
                <a:solidFill>
                  <a:srgbClr val="002060"/>
                </a:solidFill>
              </a:rPr>
              <a:t>CUIDADO</a:t>
            </a:r>
            <a:r>
              <a:rPr lang="en-US" altLang="en-US" sz="3200" dirty="0"/>
              <a:t>: tool for generating playlists (2002--)</a:t>
            </a:r>
          </a:p>
          <a:p>
            <a:endParaRPr lang="en-US" alt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/>
              <a:t>Selected passages from a wide variety of genres incl. classical, jazz, popular</a:t>
            </a:r>
          </a:p>
        </p:txBody>
      </p:sp>
      <p:sp>
        <p:nvSpPr>
          <p:cNvPr id="12292" name="Date Placeholder 4">
            <a:extLst>
              <a:ext uri="{FF2B5EF4-FFF2-40B4-BE49-F238E27FC236}">
                <a16:creationId xmlns:a16="http://schemas.microsoft.com/office/drawing/2014/main" id="{B1782EAB-22AE-08EA-2E72-3649593CC0A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A06A4-F7CF-24EB-71C3-73456A69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Mus253/CS 275B   Eleanor Selfridge-Field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67031-9C51-9B5B-E1E7-7F742F7E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73AC1-BF12-4BF4-8F8B-C35AD32C3BBF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8AA4D1-9F34-ABEB-9260-DB1950B2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CUIDADO: Selected results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768C25-479C-97C5-AB64-9C2DFF4CC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Piano repertory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4804-30F8-205A-3B60-57E4172F5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7150" y="1846052"/>
            <a:ext cx="4748530" cy="736282"/>
          </a:xfrm>
        </p:spPr>
        <p:txBody>
          <a:bodyPr/>
          <a:lstStyle/>
          <a:p>
            <a:r>
              <a:rPr lang="en-US" dirty="0"/>
              <a:t>orchestral repertory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5D452-CE3F-42C3-96E3-EC645154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FFA0F-9FE1-6245-A570-769677F6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Eleanor Selfridge-Field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F25EB-F9D0-570D-9C17-7EE53F8B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DEB-A529-4760-B22B-4C8F55F06592}" type="slidenum">
              <a:rPr lang="en-US" smtClean="0"/>
              <a:t>4</a:t>
            </a:fld>
            <a:endParaRPr lang="en-US"/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7BD4A5F-F7CE-52F4-BD81-580AA7BB57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3" y="2543330"/>
            <a:ext cx="4938712" cy="2644620"/>
          </a:xfr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9AF72E93-ABC7-0CEE-EBF4-ADC36123934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54" y="2540633"/>
            <a:ext cx="4319269" cy="262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39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F05D-ECF9-85A8-B477-2478A180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209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/>
                </a:solidFill>
              </a:rPr>
              <a:t>CUIDADO: Components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5952D7D-6E6C-023B-35F9-EFEB19FCA9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i="1" dirty="0"/>
              <a:t>Editorial tool</a:t>
            </a:r>
            <a:r>
              <a:rPr lang="en-US" altLang="en-US" sz="2800" dirty="0"/>
              <a:t>: artist, genre, language, voice types, instrument 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i="1" dirty="0"/>
              <a:t>Quasi-linguistic associations </a:t>
            </a:r>
            <a:r>
              <a:rPr lang="en-US" altLang="en-US" sz="2800" dirty="0"/>
              <a:t>between artists (12,000+) and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i="1" dirty="0"/>
              <a:t>Acoustical features</a:t>
            </a:r>
            <a:r>
              <a:rPr lang="en-US" altLang="en-US" sz="2800" dirty="0"/>
              <a:t> incl. variance of amplitude, spectral frequencies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i="1" dirty="0"/>
              <a:t>Aim</a:t>
            </a:r>
            <a:r>
              <a:rPr lang="en-US" altLang="en-US" sz="2800" dirty="0"/>
              <a:t>: describe music titles by “global timbral quality” modeled on MFCCs (</a:t>
            </a:r>
            <a:r>
              <a:rPr lang="en-US" altLang="en-US" sz="2800" dirty="0" err="1"/>
              <a:t>mel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cepstrum</a:t>
            </a:r>
            <a:r>
              <a:rPr lang="en-US" altLang="en-US" sz="2800" dirty="0"/>
              <a:t> co-</a:t>
            </a:r>
            <a:r>
              <a:rPr lang="en-US" altLang="en-US" sz="2800" dirty="0" err="1"/>
              <a:t>efficients</a:t>
            </a:r>
            <a:r>
              <a:rPr lang="en-US" altLang="en-US" sz="2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Segregate solos from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&gt;</a:t>
            </a:r>
            <a:r>
              <a:rPr lang="en-US" altLang="en-US" sz="2800" dirty="0" err="1"/>
              <a:t>Pachet</a:t>
            </a:r>
            <a:r>
              <a:rPr lang="en-US" altLang="en-US" sz="2800" dirty="0"/>
              <a:t> et al (2006): </a:t>
            </a:r>
            <a:r>
              <a:rPr lang="en-US" altLang="en-US" sz="2800" dirty="0">
                <a:hlinkClick r:id="rId2"/>
              </a:rPr>
              <a:t>https://link.springer.com/article/10.1007/s11042-006-0030-6</a:t>
            </a:r>
            <a:endParaRPr lang="en-US" alt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14340" name="Date Placeholder 3">
            <a:extLst>
              <a:ext uri="{FF2B5EF4-FFF2-40B4-BE49-F238E27FC236}">
                <a16:creationId xmlns:a16="http://schemas.microsoft.com/office/drawing/2014/main" id="{2135479D-2EC0-F3FE-EFE1-EC5698F5FF2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14BDF-A596-D574-30D1-A4098C40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Mus253/CS 275B   Eleanor Selfridge-Field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EBCB2-4938-B9D3-93C5-78236009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5D52-BF5B-45C7-AA86-AB32EB57F494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E2E3-E3B9-AEEB-9359-1157515B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484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/>
                </a:solidFill>
              </a:rPr>
              <a:t>General framework for extraction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141C5F7-B02E-7624-24CA-E3BF9F5DAC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Stereotype avoidance (e.g. artist and interests)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Want precision in extracted samples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/>
              <a:t>Features sought: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/>
              <a:t>Perceptual energy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/>
              <a:t>Separation of studio vs live recordings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/>
              <a:t>Harmonicity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 err="1"/>
              <a:t>Percussivity</a:t>
            </a:r>
            <a:endParaRPr lang="en-US" altLang="en-US" sz="3200" dirty="0"/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9708B6A8-DDC5-8325-B62B-0DAE54BBC98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3C24-D28B-B70C-064A-E1E03C94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Mus253/CS 275B   Eleanor Selfridge-Field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D1CC4-D6C0-4AA0-7B7C-889FFCED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42300-8AE3-46F7-A954-0E1427674AE0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6B23-0486-74F1-6B97-D6A55AD6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689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/>
                </a:solidFill>
              </a:rPr>
              <a:t>CUIDADO browser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3008536D-73B0-683E-93B5-D2A8C5E702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Method: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System finds co-occurrences and compiles lists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User picks an example, software finds “songs that sound the same”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Cultural similarity (passages in similar contexts)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Web crawler looks for additional matches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/>
              <a:t>Recent frontier: </a:t>
            </a:r>
            <a:r>
              <a:rPr lang="en-US" altLang="en-US" sz="3200" i="1" dirty="0">
                <a:solidFill>
                  <a:srgbClr val="0070C0"/>
                </a:solidFill>
              </a:rPr>
              <a:t>comparing diverse kinds of similarity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3200" i="1" dirty="0">
              <a:solidFill>
                <a:srgbClr val="0070C0"/>
              </a:solidFill>
            </a:endParaRPr>
          </a:p>
          <a:p>
            <a:r>
              <a:rPr lang="en-US" altLang="en-US" sz="2800" dirty="0"/>
              <a:t> See Hughes </a:t>
            </a:r>
            <a:r>
              <a:rPr lang="en-US" altLang="en-US" sz="2800" dirty="0" err="1"/>
              <a:t>Vinet</a:t>
            </a:r>
            <a:r>
              <a:rPr lang="en-US" altLang="en-US" sz="2800" dirty="0"/>
              <a:t>: </a:t>
            </a:r>
            <a:r>
              <a:rPr lang="en-US" altLang="en-US" sz="2800" dirty="0">
                <a:hlinkClick r:id="rId2"/>
              </a:rPr>
              <a:t>https://www.academia.edu/71611893/The_CUIDADO_Project_The_CUIDADO_Project</a:t>
            </a:r>
            <a:endParaRPr lang="en-US" altLang="en-US" sz="2800" dirty="0"/>
          </a:p>
        </p:txBody>
      </p:sp>
      <p:sp>
        <p:nvSpPr>
          <p:cNvPr id="16388" name="Date Placeholder 3">
            <a:extLst>
              <a:ext uri="{FF2B5EF4-FFF2-40B4-BE49-F238E27FC236}">
                <a16:creationId xmlns:a16="http://schemas.microsoft.com/office/drawing/2014/main" id="{4A17E9F1-AF1E-F9DA-D745-1AD41617E00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5472B-0093-E9D5-A4F4-8761D118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Mus253/CS 275B   Eleanor Selfridge-Field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88792-C4C0-66E1-3351-CEF4AB15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80079-D5AB-4416-BAEC-82108A72B058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BF68-24FA-3DE2-EF3B-01FDC7D4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14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Other audio-based research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3600" i="1" dirty="0">
                <a:solidFill>
                  <a:schemeClr val="tx2"/>
                </a:solidFill>
              </a:rPr>
              <a:t>(human conditioning)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1895B-1B7E-9D23-5AC0-AFB618B3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DC64A-0D78-5249-1363-2233AC8D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Eleanor Selfridge-Field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B8DC8-0FD5-2228-B4D7-6A9E94F0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DEB-A529-4760-B22B-4C8F55F06592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6958CD-E3DB-8E3B-62BB-8483FFD5C6C9}"/>
              </a:ext>
            </a:extLst>
          </p:cNvPr>
          <p:cNvSpPr txBox="1"/>
          <p:nvPr/>
        </p:nvSpPr>
        <p:spPr>
          <a:xfrm>
            <a:off x="944880" y="1659682"/>
            <a:ext cx="103632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indent="-91440" fontAlgn="auto"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1.Perritt and Gjerdingen (1999--)</a:t>
            </a:r>
          </a:p>
          <a:p>
            <a:pPr marL="384048" lvl="1" indent="-182880" fontAlgn="auto">
              <a:defRPr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-Genre identification via radio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17-year-olds</a:t>
            </a:r>
          </a:p>
          <a:p>
            <a:pPr marL="384048" lvl="1" indent="-182880" fontAlgn="auto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-10 genres, popular music</a:t>
            </a:r>
          </a:p>
          <a:p>
            <a:pPr marL="384048" lvl="1" indent="-182880" fontAlgn="auto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-Aim: establish </a:t>
            </a:r>
            <a:r>
              <a:rPr lang="en-US" sz="3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shortest interval to identify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preferred genre</a:t>
            </a:r>
          </a:p>
          <a:p>
            <a:pPr marL="384048" lvl="1" indent="-182880" fontAlgn="auto">
              <a:defRPr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Daniel Levitin (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1996)</a:t>
            </a:r>
          </a:p>
          <a:p>
            <a:pPr marL="384048" lvl="1" indent="-182880" fontAlgn="auto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-Listeners and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pitch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entrainment</a:t>
            </a:r>
          </a:p>
          <a:p>
            <a:pPr marL="384048" lvl="1" indent="-182880" fontAlgn="auto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-Listeners and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tempo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entrainment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6C815E-370C-6956-11FB-4126C273A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850" y="3765550"/>
            <a:ext cx="3495675" cy="2330450"/>
          </a:xfrm>
          <a:prstGeom prst="rect">
            <a:avLst/>
          </a:prstGeom>
        </p:spPr>
      </p:pic>
      <p:pic>
        <p:nvPicPr>
          <p:cNvPr id="11" name="Picture 10" descr="A close up of a radio&#10;&#10;Description automatically generated">
            <a:extLst>
              <a:ext uri="{FF2B5EF4-FFF2-40B4-BE49-F238E27FC236}">
                <a16:creationId xmlns:a16="http://schemas.microsoft.com/office/drawing/2014/main" id="{D86E3461-A572-A534-144C-532914401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1351111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33A14-9683-8544-AAA6-DD9D9535D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CFE82-C02E-143E-ACF5-CA364104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Eleanor Selfridge-Field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A43E3-7CDF-14F4-6986-AAC7818A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DEB-A529-4760-B22B-4C8F55F0659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19B3D-369B-9CFA-38FE-5E4FFD63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77" y="33090"/>
            <a:ext cx="11902723" cy="6695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1F2942-E590-BFEF-CFE1-A26233CC2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8200"/>
            <a:ext cx="3213251" cy="13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63273"/>
      </p:ext>
    </p:extLst>
  </p:cSld>
  <p:clrMapOvr>
    <a:masterClrMapping/>
  </p:clrMapOvr>
</p:sld>
</file>

<file path=ppt/theme/theme1.xml><?xml version="1.0" encoding="utf-8"?>
<a:theme xmlns:a="http://schemas.openxmlformats.org/drawingml/2006/main" name="Lavender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vender" id="{3BBAA12F-2BF4-48BA-87F3-AC6A01883773}" vid="{65E5BC0B-73F3-45FE-9FC7-8A7D554F93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Lavender</Template>
  <TotalTime>293</TotalTime>
  <Words>392</Words>
  <Application>Microsoft Office PowerPoint</Application>
  <PresentationFormat>Widescreen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Lavender</vt:lpstr>
      <vt:lpstr>Musical Similarity</vt:lpstr>
      <vt:lpstr>Timbral similarity Recommendation services</vt:lpstr>
      <vt:lpstr>Listener choice:  Affective (acoustic) similarity  </vt:lpstr>
      <vt:lpstr>CUIDADO: Selected results</vt:lpstr>
      <vt:lpstr>CUIDADO: Components</vt:lpstr>
      <vt:lpstr>General framework for extraction</vt:lpstr>
      <vt:lpstr>CUIDADO browser</vt:lpstr>
      <vt:lpstr>Other audio-based research (human conditioning)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 Similarity</dc:title>
  <dc:creator>Eleanor Selfridge-Field</dc:creator>
  <cp:lastModifiedBy>Eleanor Selfridge-Field</cp:lastModifiedBy>
  <cp:revision>7</cp:revision>
  <dcterms:created xsi:type="dcterms:W3CDTF">2024-04-08T20:51:10Z</dcterms:created>
  <dcterms:modified xsi:type="dcterms:W3CDTF">2024-04-09T01:45:03Z</dcterms:modified>
</cp:coreProperties>
</file>