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99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D60093"/>
    <a:srgbClr val="0000FF"/>
    <a:srgbClr val="003366"/>
    <a:srgbClr val="990099"/>
    <a:srgbClr val="97CC00"/>
    <a:srgbClr val="00CCFF"/>
    <a:srgbClr val="CCFF33"/>
    <a:srgbClr val="A3EDFF"/>
    <a:srgbClr val="B7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25" autoAdjust="0"/>
  </p:normalViewPr>
  <p:slideViewPr>
    <p:cSldViewPr>
      <p:cViewPr varScale="1">
        <p:scale>
          <a:sx n="76" d="100"/>
          <a:sy n="76" d="100"/>
        </p:scale>
        <p:origin x="4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Musical Information 1B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F9DE47-999A-4614-88B2-1243FD524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Musical Information 1B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A8150B-0DF0-49D6-BE68-247C0C85A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415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200" smtClean="0">
                <a:latin typeface="Arial" charset="0"/>
              </a:rPr>
              <a:t>Musical Information 1B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8E6E5B8-FDAD-48D5-9451-CBDF18E51FF1}" type="slidenum">
              <a:rPr lang="en-US" sz="1200" smtClean="0">
                <a:latin typeface="Arial" charset="0"/>
              </a:rPr>
              <a:pPr algn="r"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43942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Musical Information 1B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8150B-0DF0-49D6-BE68-247C0C85AE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8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6902AD-A482-4778-B796-33DB6632D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0E580-426B-4DB6-B826-BD04112E3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01283-C281-41CE-AA83-48C6D436B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25000"/>
                </a:schemeClr>
              </a:buClr>
              <a:defRPr sz="2400"/>
            </a:lvl1pPr>
            <a:lvl2pPr>
              <a:defRPr sz="2000"/>
            </a:lvl2pPr>
            <a:lvl3pPr>
              <a:buClr>
                <a:schemeClr val="accent1">
                  <a:lumMod val="25000"/>
                </a:schemeClr>
              </a:buCl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3C49-801C-40B4-AEA6-67A1F13C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3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0AB6-F7C2-47A0-BEFA-AA0ECD81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D9BE4-1C75-4999-B9AC-229231D5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5FD39-D6A9-43E4-9E2A-36F81BCA3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252C0-049C-4469-8719-BDF815AEA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7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3965-E2D6-4078-A1C9-9CEA6FF0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92A92-993E-494E-A37D-3F8A2A485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89750-8D7B-4BBA-8C1F-94A00D4F6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C531D3-703A-47C5-A22B-F4F06D76A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04800" y="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s.humdrum.org/download/" TargetMode="External"/><Relationship Id="rId2" Type="http://schemas.openxmlformats.org/officeDocument/2006/relationships/hyperlink" Target="http://humdrum.ccarh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ern.ccarh.org/" TargetMode="External"/><Relationship Id="rId4" Type="http://schemas.openxmlformats.org/officeDocument/2006/relationships/hyperlink" Target="http://extra.humdrum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458200" cy="1752600"/>
          </a:xfrm>
        </p:spPr>
        <p:txBody>
          <a:bodyPr/>
          <a:lstStyle/>
          <a:p>
            <a:r>
              <a:rPr lang="en-US" sz="3800" dirty="0" smtClean="0">
                <a:solidFill>
                  <a:schemeClr val="folHlink"/>
                </a:solidFill>
              </a:rPr>
              <a:t>Introduction of Humdrum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Music 253/CS 275A </a:t>
            </a:r>
          </a:p>
          <a:p>
            <a:r>
              <a:rPr lang="en-US" smtClean="0"/>
              <a:t>Stanford University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Humdrum in relation to music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70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65000"/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Relies heavily on Unix commands and syntax</a:t>
            </a:r>
            <a:endParaRPr lang="en-US" i="1" kern="0" dirty="0" smtClean="0"/>
          </a:p>
          <a:p>
            <a:r>
              <a:rPr lang="en-US" kern="0" dirty="0" smtClean="0"/>
              <a:t>Unix </a:t>
            </a:r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regular expressions </a:t>
            </a:r>
            <a:r>
              <a:rPr lang="en-US" kern="0" dirty="0" smtClean="0"/>
              <a:t>(</a:t>
            </a:r>
            <a:r>
              <a:rPr lang="en-US" sz="2000" kern="0" dirty="0" err="1" smtClean="0">
                <a:latin typeface="Courier New" pitchFamily="49" charset="0"/>
              </a:rPr>
              <a:t>grep</a:t>
            </a:r>
            <a:r>
              <a:rPr lang="en-US" kern="0" dirty="0" smtClean="0"/>
              <a:t>)</a:t>
            </a:r>
          </a:p>
          <a:p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File-manipulation</a:t>
            </a:r>
            <a:r>
              <a:rPr lang="en-US" kern="0" dirty="0" smtClean="0"/>
              <a:t> commands (</a:t>
            </a:r>
            <a:r>
              <a:rPr lang="en-US" sz="2000" kern="0" dirty="0" smtClean="0">
                <a:latin typeface="Courier New" pitchFamily="49" charset="0"/>
              </a:rPr>
              <a:t>assemble, yank</a:t>
            </a:r>
            <a:r>
              <a:rPr lang="en-US" kern="0" dirty="0" smtClean="0"/>
              <a:t>)</a:t>
            </a:r>
          </a:p>
          <a:p>
            <a:r>
              <a:rPr lang="en-US" kern="0" dirty="0" smtClean="0"/>
              <a:t>Sound-management tools (</a:t>
            </a:r>
            <a:r>
              <a:rPr lang="en-US" sz="2000" kern="0" dirty="0" smtClean="0">
                <a:latin typeface="Courier New" pitchFamily="49" charset="0"/>
              </a:rPr>
              <a:t>record, perform</a:t>
            </a:r>
            <a:r>
              <a:rPr lang="en-US" kern="0" dirty="0" smtClean="0"/>
              <a:t>)</a:t>
            </a:r>
          </a:p>
          <a:p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Pitch translation </a:t>
            </a:r>
            <a:r>
              <a:rPr lang="en-US" kern="0" dirty="0" smtClean="0"/>
              <a:t>tools (</a:t>
            </a:r>
            <a:r>
              <a:rPr lang="en-US" sz="2000" kern="0" dirty="0" smtClean="0">
                <a:latin typeface="Courier New" pitchFamily="49" charset="0"/>
              </a:rPr>
              <a:t>frequency, cents</a:t>
            </a:r>
            <a:r>
              <a:rPr lang="en-US" kern="0" dirty="0" smtClean="0"/>
              <a:t>)</a:t>
            </a:r>
          </a:p>
          <a:p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Duration and accent </a:t>
            </a:r>
            <a:r>
              <a:rPr lang="en-US" kern="0" dirty="0" smtClean="0"/>
              <a:t>tools (</a:t>
            </a:r>
            <a:r>
              <a:rPr lang="en-US" sz="2000" kern="0" dirty="0" smtClean="0">
                <a:latin typeface="Courier New" pitchFamily="49" charset="0"/>
              </a:rPr>
              <a:t>beat, accent pos</a:t>
            </a:r>
            <a:r>
              <a:rPr lang="en-US" kern="0" dirty="0" smtClean="0"/>
              <a:t>.)</a:t>
            </a:r>
          </a:p>
          <a:p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Melody</a:t>
            </a:r>
            <a:r>
              <a:rPr lang="en-US" kern="0" dirty="0" smtClean="0"/>
              <a:t> tools (e.g. </a:t>
            </a:r>
            <a:r>
              <a:rPr lang="en-US" sz="2000" kern="0" dirty="0" smtClean="0">
                <a:latin typeface="Courier New" pitchFamily="49" charset="0"/>
              </a:rPr>
              <a:t>melodic intervals</a:t>
            </a:r>
            <a:r>
              <a:rPr lang="en-US" kern="0" dirty="0" smtClean="0"/>
              <a:t>)</a:t>
            </a:r>
          </a:p>
          <a:p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Harmony</a:t>
            </a:r>
            <a:r>
              <a:rPr lang="en-US" kern="0" dirty="0" smtClean="0"/>
              <a:t> tools (e.g. </a:t>
            </a:r>
            <a:r>
              <a:rPr lang="en-US" sz="2000" kern="0" dirty="0" smtClean="0">
                <a:latin typeface="Courier New" pitchFamily="49" charset="0"/>
              </a:rPr>
              <a:t>harmonic intervals</a:t>
            </a:r>
            <a:r>
              <a:rPr lang="en-US" kern="0" dirty="0" smtClean="0">
                <a:latin typeface="Courier New" pitchFamily="49" charset="0"/>
              </a:rPr>
              <a:t>)</a:t>
            </a:r>
          </a:p>
          <a:p>
            <a:r>
              <a:rPr lang="en-US" kern="0" dirty="0" smtClean="0"/>
              <a:t>Other </a:t>
            </a:r>
            <a:r>
              <a:rPr lang="en-US" kern="0" dirty="0" smtClean="0">
                <a:solidFill>
                  <a:schemeClr val="accent1">
                    <a:lumMod val="25000"/>
                  </a:schemeClr>
                </a:solidFill>
              </a:rPr>
              <a:t>music-theory</a:t>
            </a:r>
            <a:r>
              <a:rPr lang="en-US" kern="0" dirty="0" smtClean="0"/>
              <a:t> tools (e.g. </a:t>
            </a:r>
            <a:r>
              <a:rPr lang="en-US" sz="2000" kern="0" dirty="0" smtClean="0">
                <a:latin typeface="Courier New" pitchFamily="49" charset="0"/>
              </a:rPr>
              <a:t>tone-row, </a:t>
            </a:r>
            <a:r>
              <a:rPr lang="en-US" sz="2000" kern="0" dirty="0" smtClean="0">
                <a:latin typeface="Courier New" pitchFamily="49" charset="0"/>
              </a:rPr>
              <a:t>pitch-class </a:t>
            </a:r>
            <a:r>
              <a:rPr lang="en-US" sz="2000" kern="0" dirty="0" smtClean="0">
                <a:latin typeface="Courier New" pitchFamily="49" charset="0"/>
              </a:rPr>
              <a:t>sets</a:t>
            </a:r>
            <a:r>
              <a:rPr lang="en-US" kern="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274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Pre-defined representations (49)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156012"/>
            <a:ext cx="7391400" cy="5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pitch-class </a:t>
            </a:r>
            <a:endParaRPr lang="en-US" altLang="en-US" sz="6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semitones, cents, MIDI, critical bands, cochlear coordinates </a:t>
            </a:r>
            <a:b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melodic interval, harmonic interval </a:t>
            </a:r>
            <a:b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absolute time, relative time, duration, epoch, date </a:t>
            </a:r>
            <a:b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tablatures: guitar, lute, banjo, sitar ... </a:t>
            </a:r>
            <a:b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harmony, embellishments</a:t>
            </a:r>
            <a:b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qualities of Humdrum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elastic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open, documented</a:t>
            </a:r>
          </a:p>
          <a:p>
            <a:r>
              <a:rPr lang="en-US" dirty="0" smtClean="0"/>
              <a:t>extensible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AutoShape 2" descr="https://encrypted-tbn2.gstatic.com/images?q=tbn:ANd9GcRTq1HRWglBYfKJ1pHjRbOoQgt9uS-xOPFAZbEx7BfmIKJuG97Z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extra.humdrum.org/man/notearray/ex1print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1" y="2649271"/>
            <a:ext cx="3699759" cy="221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extra.humdrum.org/man/keycor/zscore-comparis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68" y="3546439"/>
            <a:ext cx="3872203" cy="262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https://encrypted-tbn1.gstatic.com/images?q=tbn:ANd9GcTvM8XPMK_cgi1xPCmV0oZjK9qm59Lwp4ySFwR1z_UYAwHjglQ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https://encrypted-tbn1.gstatic.com/images?q=tbn:ANd9GcTvM8XPMK_cgi1xPCmV0oZjK9qm59Lwp4ySFwR1z_UYAwHjglQ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2" name="Picture 16" descr="http://extra.humdrum.org/man/mkeyscape/liszt-confutatis-maledicti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169" y="762000"/>
            <a:ext cx="5029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8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Where we’ve been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Sound apps</a:t>
            </a:r>
          </a:p>
          <a:p>
            <a:pPr lvl="1"/>
            <a:r>
              <a:rPr lang="en-US" dirty="0" smtClean="0"/>
              <a:t>Temporal or</a:t>
            </a:r>
          </a:p>
          <a:p>
            <a:pPr lvl="1"/>
            <a:r>
              <a:rPr lang="en-US" dirty="0" smtClean="0"/>
              <a:t>Sounding pitch</a:t>
            </a:r>
          </a:p>
          <a:p>
            <a:pPr marL="471487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Score apps</a:t>
            </a:r>
          </a:p>
          <a:p>
            <a:pPr lvl="1"/>
            <a:r>
              <a:rPr lang="en-US" dirty="0" smtClean="0"/>
              <a:t>Spatial org</a:t>
            </a:r>
          </a:p>
          <a:p>
            <a:pPr lvl="1"/>
            <a:r>
              <a:rPr lang="en-US" dirty="0" smtClean="0"/>
              <a:t>Written pitch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D9BE4-1C75-4999-B9AC-229231D57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981" y="3200400"/>
            <a:ext cx="3195637" cy="255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1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“Logical”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information (for analysis)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572000" cy="4302125"/>
          </a:xfrm>
        </p:spPr>
        <p:txBody>
          <a:bodyPr/>
          <a:lstStyle/>
          <a:p>
            <a:r>
              <a:rPr lang="en-US" sz="2000" dirty="0" smtClean="0"/>
              <a:t>No necessary requirements for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25000"/>
                  </a:schemeClr>
                </a:solidFill>
              </a:rPr>
              <a:t>Sound</a:t>
            </a:r>
            <a:r>
              <a:rPr lang="en-US" sz="1800" dirty="0" smtClean="0"/>
              <a:t> description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25000"/>
                  </a:schemeClr>
                </a:solidFill>
              </a:rPr>
              <a:t>Page</a:t>
            </a:r>
            <a:r>
              <a:rPr lang="en-US" sz="1800" dirty="0" smtClean="0"/>
              <a:t> description</a:t>
            </a:r>
          </a:p>
          <a:p>
            <a:pPr lvl="1"/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Possible requirements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Gestural</a:t>
            </a:r>
            <a:r>
              <a:rPr lang="en-US" sz="2000" dirty="0" smtClean="0"/>
              <a:t> information</a:t>
            </a:r>
          </a:p>
          <a:p>
            <a:pPr lvl="1"/>
            <a:r>
              <a:rPr lang="en-US" sz="2000" dirty="0" smtClean="0"/>
              <a:t>Selective details of notation or sound</a:t>
            </a:r>
          </a:p>
          <a:p>
            <a:pPr lvl="1"/>
            <a:r>
              <a:rPr lang="en-US" sz="2000" dirty="0" smtClean="0"/>
              <a:t>Cues to formal structure</a:t>
            </a:r>
          </a:p>
          <a:p>
            <a:pPr lvl="1"/>
            <a:r>
              <a:rPr lang="en-US" sz="2000" dirty="0" smtClean="0"/>
              <a:t>Accentual info</a:t>
            </a:r>
          </a:p>
          <a:p>
            <a:pPr marL="471487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3C49-801C-40B4-AEA6-67A1F13CA8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24" y="3429000"/>
            <a:ext cx="2743200" cy="219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1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Humdrum Toolkit  (1985—)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70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65000"/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</a:rPr>
              <a:t>Goal</a:t>
            </a:r>
            <a:r>
              <a:rPr lang="en-US" kern="0" dirty="0" smtClean="0"/>
              <a:t>: encoding for </a:t>
            </a:r>
            <a:r>
              <a:rPr lang="en-US" kern="0" dirty="0" smtClean="0">
                <a:solidFill>
                  <a:srgbClr val="990099"/>
                </a:solidFill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</a:rPr>
              <a:t>Inventor</a:t>
            </a:r>
            <a:r>
              <a:rPr lang="en-US" kern="0" dirty="0" smtClean="0"/>
              <a:t>: David Huron</a:t>
            </a:r>
          </a:p>
          <a:p>
            <a:pPr>
              <a:lnSpc>
                <a:spcPct val="90000"/>
              </a:lnSpc>
            </a:pP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</a:rPr>
              <a:t>Orientation</a:t>
            </a:r>
            <a:r>
              <a:rPr lang="en-US" kern="0" dirty="0" smtClean="0"/>
              <a:t>: </a:t>
            </a:r>
            <a:r>
              <a:rPr lang="en-US" kern="0" dirty="0" smtClean="0">
                <a:solidFill>
                  <a:srgbClr val="990099"/>
                </a:solidFill>
              </a:rPr>
              <a:t>Context-free grammar</a:t>
            </a:r>
          </a:p>
          <a:p>
            <a:pPr lvl="2">
              <a:lnSpc>
                <a:spcPct val="90000"/>
              </a:lnSpc>
            </a:pPr>
            <a:r>
              <a:rPr lang="en-US" kern="0" dirty="0" smtClean="0"/>
              <a:t>Adaptable to </a:t>
            </a:r>
            <a:r>
              <a:rPr lang="en-US" kern="0" dirty="0" smtClean="0">
                <a:solidFill>
                  <a:srgbClr val="990099"/>
                </a:solidFill>
              </a:rPr>
              <a:t>many repertor</a:t>
            </a:r>
            <a:r>
              <a:rPr lang="en-US" kern="0" dirty="0" smtClean="0">
                <a:solidFill>
                  <a:srgbClr val="D60093"/>
                </a:solidFill>
              </a:rPr>
              <a:t>ies</a:t>
            </a:r>
            <a:r>
              <a:rPr lang="en-US" kern="0" dirty="0" smtClean="0"/>
              <a:t> (incl. non-Western)</a:t>
            </a:r>
          </a:p>
          <a:p>
            <a:pPr lvl="2">
              <a:lnSpc>
                <a:spcPct val="90000"/>
              </a:lnSpc>
            </a:pPr>
            <a:r>
              <a:rPr lang="en-US" i="1" kern="0" dirty="0" smtClean="0">
                <a:solidFill>
                  <a:srgbClr val="00B050"/>
                </a:solidFill>
              </a:rPr>
              <a:t>Not </a:t>
            </a:r>
            <a:r>
              <a:rPr lang="en-US" i="1" kern="0" dirty="0" smtClean="0">
                <a:solidFill>
                  <a:srgbClr val="00B050"/>
                </a:solidFill>
              </a:rPr>
              <a:t>directly</a:t>
            </a:r>
            <a:r>
              <a:rPr lang="en-US" i="1" kern="0" dirty="0" smtClean="0">
                <a:solidFill>
                  <a:srgbClr val="00B050"/>
                </a:solidFill>
              </a:rPr>
              <a:t> printable </a:t>
            </a:r>
            <a:r>
              <a:rPr lang="en-US" kern="0" dirty="0" smtClean="0"/>
              <a:t>[based on Unix]</a:t>
            </a:r>
            <a:endParaRPr lang="en-US" kern="0" dirty="0" smtClean="0"/>
          </a:p>
          <a:p>
            <a:pPr lvl="2">
              <a:lnSpc>
                <a:spcPct val="90000"/>
              </a:lnSpc>
            </a:pPr>
            <a:r>
              <a:rPr lang="en-US" kern="0" dirty="0" smtClean="0"/>
              <a:t>Offers</a:t>
            </a:r>
            <a:r>
              <a:rPr lang="en-US" kern="0" dirty="0" smtClean="0"/>
              <a:t> </a:t>
            </a:r>
            <a:r>
              <a:rPr lang="en-US" kern="0" dirty="0" smtClean="0"/>
              <a:t>a </a:t>
            </a:r>
            <a:r>
              <a:rPr lang="en-US" kern="0" dirty="0" smtClean="0">
                <a:solidFill>
                  <a:srgbClr val="990099"/>
                </a:solidFill>
              </a:rPr>
              <a:t>wide range </a:t>
            </a:r>
            <a:r>
              <a:rPr lang="en-US" kern="0" dirty="0" smtClean="0">
                <a:solidFill>
                  <a:srgbClr val="990099"/>
                </a:solidFill>
              </a:rPr>
              <a:t>of </a:t>
            </a:r>
            <a:r>
              <a:rPr lang="en-US" kern="0" dirty="0" smtClean="0">
                <a:solidFill>
                  <a:srgbClr val="990099"/>
                </a:solidFill>
              </a:rPr>
              <a:t>representations</a:t>
            </a:r>
          </a:p>
          <a:p>
            <a:pPr lvl="2">
              <a:lnSpc>
                <a:spcPct val="90000"/>
              </a:lnSpc>
            </a:pPr>
            <a:r>
              <a:rPr lang="en-US" kern="0" dirty="0" smtClean="0"/>
              <a:t>Features and representations can be </a:t>
            </a:r>
            <a:r>
              <a:rPr lang="en-US" kern="0" dirty="0" smtClean="0">
                <a:solidFill>
                  <a:srgbClr val="990099"/>
                </a:solidFill>
              </a:rPr>
              <a:t>extended </a:t>
            </a:r>
          </a:p>
          <a:p>
            <a:pPr lvl="2">
              <a:lnSpc>
                <a:spcPct val="90000"/>
              </a:lnSpc>
            </a:pPr>
            <a:r>
              <a:rPr lang="en-US" kern="0" dirty="0" smtClean="0"/>
              <a:t>Features can be </a:t>
            </a:r>
            <a:r>
              <a:rPr lang="en-US" kern="0" dirty="0" smtClean="0">
                <a:solidFill>
                  <a:srgbClr val="00B050"/>
                </a:solidFill>
              </a:rPr>
              <a:t>minimized </a:t>
            </a:r>
            <a:r>
              <a:rPr lang="en-US" kern="0" dirty="0" smtClean="0"/>
              <a:t>or</a:t>
            </a:r>
            <a:r>
              <a:rPr lang="en-US" kern="0" dirty="0" smtClean="0">
                <a:solidFill>
                  <a:srgbClr val="00B050"/>
                </a:solidFill>
              </a:rPr>
              <a:t> excluded</a:t>
            </a:r>
            <a:endParaRPr lang="en-US" kern="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i="1" kern="0" dirty="0" smtClean="0">
                <a:solidFill>
                  <a:schemeClr val="accent1">
                    <a:lumMod val="25000"/>
                  </a:schemeClr>
                </a:solidFill>
              </a:rPr>
              <a:t>Availability</a:t>
            </a:r>
            <a:r>
              <a:rPr lang="en-US" kern="0" dirty="0" smtClean="0"/>
              <a:t>: </a:t>
            </a:r>
          </a:p>
          <a:p>
            <a:pPr lvl="2">
              <a:lnSpc>
                <a:spcPct val="90000"/>
              </a:lnSpc>
            </a:pPr>
            <a:r>
              <a:rPr lang="en-US" kern="0" dirty="0" smtClean="0">
                <a:solidFill>
                  <a:srgbClr val="990099"/>
                </a:solidFill>
              </a:rPr>
              <a:t>Extensive documentation </a:t>
            </a:r>
            <a:r>
              <a:rPr lang="en-US" kern="0" dirty="0" smtClean="0"/>
              <a:t>online</a:t>
            </a:r>
          </a:p>
          <a:p>
            <a:pPr lvl="2">
              <a:lnSpc>
                <a:spcPct val="90000"/>
              </a:lnSpc>
            </a:pPr>
            <a:r>
              <a:rPr lang="en-US" kern="0" dirty="0" smtClean="0"/>
              <a:t>Tool set (official version) downloadable</a:t>
            </a:r>
          </a:p>
          <a:p>
            <a:pPr lvl="2">
              <a:lnSpc>
                <a:spcPct val="90000"/>
              </a:lnSpc>
              <a:buFont typeface="Petrucci" pitchFamily="2" charset="2"/>
              <a:buNone/>
            </a:pPr>
            <a:endParaRPr lang="en-US" sz="2000" kern="0" dirty="0" smtClean="0"/>
          </a:p>
        </p:txBody>
      </p:sp>
      <p:pic>
        <p:nvPicPr>
          <p:cNvPr id="2050" name="Picture 2" descr="http://b.vimeocdn.com/ts/262/105/262105657_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311455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resources for Humdrum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CCARH </a:t>
            </a:r>
            <a:r>
              <a:rPr lang="en-US" dirty="0"/>
              <a:t>Humdrum </a:t>
            </a:r>
            <a:r>
              <a:rPr lang="en-US" dirty="0">
                <a:solidFill>
                  <a:srgbClr val="990099"/>
                </a:solidFill>
              </a:rPr>
              <a:t>Portal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://humdrum.ccarh.org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solidFill>
                  <a:srgbClr val="990099"/>
                </a:solidFill>
              </a:rPr>
              <a:t>Downloads </a:t>
            </a:r>
            <a:r>
              <a:rPr lang="en-US" dirty="0" smtClean="0"/>
              <a:t>of </a:t>
            </a:r>
            <a:r>
              <a:rPr lang="en-US" dirty="0"/>
              <a:t>the Toolkit: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://extras.humdrum.org/download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Sapp </a:t>
            </a:r>
            <a:r>
              <a:rPr lang="en-US" dirty="0">
                <a:solidFill>
                  <a:srgbClr val="990099"/>
                </a:solidFill>
              </a:rPr>
              <a:t>extras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://extra.humdrum.org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solidFill>
                  <a:srgbClr val="990099"/>
                </a:solidFill>
              </a:rPr>
              <a:t>Data</a:t>
            </a:r>
            <a:r>
              <a:rPr lang="en-US" dirty="0" smtClean="0"/>
              <a:t> in the **kern form (CMN format for Humdrum TK):</a:t>
            </a:r>
          </a:p>
          <a:p>
            <a:pPr marL="0" indent="0" algn="r">
              <a:buNone/>
            </a:pPr>
            <a:r>
              <a:rPr lang="en-US" dirty="0">
                <a:hlinkClick r:id="rId5"/>
              </a:rPr>
              <a:t>http://kern.ccarh.org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r>
              <a:rPr lang="en-US" dirty="0" smtClean="0"/>
              <a:t>Humdrum users group: </a:t>
            </a:r>
            <a:r>
              <a:rPr lang="en-US" dirty="0" smtClean="0">
                <a:solidFill>
                  <a:srgbClr val="CC3399"/>
                </a:solidFill>
              </a:rPr>
              <a:t>**hug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(comparative)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33400" y="1828800"/>
            <a:ext cx="3200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70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65000"/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kern="0" dirty="0" smtClean="0">
                <a:solidFill>
                  <a:schemeClr val="accent1">
                    <a:lumMod val="25000"/>
                  </a:schemeClr>
                </a:solidFill>
              </a:rPr>
              <a:t>MIDI: Sound</a:t>
            </a:r>
            <a:r>
              <a:rPr lang="en-US" sz="2000" kern="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>
                <a:solidFill>
                  <a:srgbClr val="990099"/>
                </a:solidFill>
              </a:rPr>
              <a:t>SCORE: Graphics</a:t>
            </a:r>
          </a:p>
          <a:p>
            <a:pPr>
              <a:lnSpc>
                <a:spcPct val="150000"/>
              </a:lnSpc>
            </a:pPr>
            <a:r>
              <a:rPr lang="en-US" sz="2000" kern="0" dirty="0" err="1" smtClean="0">
                <a:solidFill>
                  <a:schemeClr val="accent1">
                    <a:lumMod val="25000"/>
                  </a:schemeClr>
                </a:solidFill>
              </a:rPr>
              <a:t>MuseData</a:t>
            </a:r>
            <a:r>
              <a:rPr lang="en-US" sz="2000" kern="0" dirty="0" smtClean="0">
                <a:solidFill>
                  <a:schemeClr val="accent1">
                    <a:lumMod val="25000"/>
                  </a:schemeClr>
                </a:solidFill>
              </a:rPr>
              <a:t>: Core rep</a:t>
            </a:r>
            <a:r>
              <a:rPr lang="en-US" sz="2000" kern="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000" kern="0" dirty="0" err="1" smtClean="0">
                <a:solidFill>
                  <a:srgbClr val="0070C0"/>
                </a:solidFill>
              </a:rPr>
              <a:t>MusicXML</a:t>
            </a:r>
            <a:r>
              <a:rPr lang="en-US" sz="2000" kern="0" dirty="0" smtClean="0">
                <a:solidFill>
                  <a:srgbClr val="0070C0"/>
                </a:solidFill>
              </a:rPr>
              <a:t>: interchange</a:t>
            </a:r>
          </a:p>
          <a:p>
            <a:pPr>
              <a:lnSpc>
                <a:spcPct val="150000"/>
              </a:lnSpc>
            </a:pP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</a:rPr>
              <a:t>**kern: Analysis data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657600" y="1828800"/>
            <a:ext cx="228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</a:rPr>
              <a:t>Event-based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>
                <a:solidFill>
                  <a:srgbClr val="990099"/>
                </a:solidFill>
              </a:rPr>
              <a:t>Object-based</a:t>
            </a:r>
          </a:p>
          <a:p>
            <a:pPr>
              <a:lnSpc>
                <a:spcPct val="150000"/>
              </a:lnSpc>
            </a:pP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</a:rPr>
              <a:t>Event-based</a:t>
            </a:r>
          </a:p>
          <a:p>
            <a:pPr>
              <a:lnSpc>
                <a:spcPct val="150000"/>
              </a:lnSpc>
            </a:pPr>
            <a:r>
              <a:rPr lang="en-US" sz="2000" kern="0" dirty="0" smtClean="0">
                <a:solidFill>
                  <a:srgbClr val="0070C0"/>
                </a:solidFill>
              </a:rPr>
              <a:t>Attribute-based</a:t>
            </a:r>
            <a:r>
              <a:rPr lang="en-US" sz="2000" kern="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</a:rPr>
              <a:t>Event-based</a:t>
            </a:r>
          </a:p>
          <a:p>
            <a:endParaRPr lang="en-US" sz="2000" b="1" kern="0" dirty="0" smtClean="0">
              <a:solidFill>
                <a:srgbClr val="990033"/>
              </a:solidFill>
            </a:endParaRPr>
          </a:p>
          <a:p>
            <a:endParaRPr lang="en-US" sz="2600" kern="0" dirty="0" smtClean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477000" y="1905000"/>
            <a:ext cx="2590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n-US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019800" y="1828800"/>
            <a:ext cx="2971800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/>
              <a:t> </a:t>
            </a:r>
            <a:r>
              <a:rPr lang="en-US" sz="1400" dirty="0"/>
              <a:t>Binary; time-ordered; </a:t>
            </a:r>
            <a:r>
              <a:rPr lang="en-US" sz="1400" dirty="0" err="1"/>
              <a:t>var</a:t>
            </a:r>
            <a:r>
              <a:rPr lang="en-US" sz="1400" dirty="0"/>
              <a:t>-length; score Types 0, 1]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/>
              <a:t> </a:t>
            </a:r>
            <a:r>
              <a:rPr lang="en-US" sz="1400" dirty="0"/>
              <a:t>ASCII; score/spatially- ordered;  var. no fields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400" dirty="0"/>
              <a:t> ASCII; fixed/expandable; part-ordered [=MIDI Type 1]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400" dirty="0"/>
              <a:t> ASCII; fixed/expandable; time- or score-ordered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400" dirty="0"/>
              <a:t> ASCII; score-ordered but no spatial information [=MIDI Type 0]; selective attribute encoding permitted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690886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150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58674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5105400" y="3810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715000" y="4419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Humdrum **kern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67468" y="2905147"/>
            <a:ext cx="3810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B050"/>
                </a:solidFill>
              </a:rPr>
              <a:t>!!Fourth phrase</a:t>
            </a: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</a:rPr>
              <a:t>=7		=7 </a:t>
            </a:r>
          </a:p>
          <a:p>
            <a:pPr eaLnBrk="1" hangingPunct="1"/>
            <a:r>
              <a:rPr lang="en-US" sz="1400" dirty="0"/>
              <a:t>4c		Din,</a:t>
            </a:r>
          </a:p>
          <a:p>
            <a:pPr eaLnBrk="1" hangingPunct="1"/>
            <a:r>
              <a:rPr lang="en-US" sz="1400" dirty="0"/>
              <a:t>4G		don,</a:t>
            </a:r>
          </a:p>
          <a:p>
            <a:pPr eaLnBrk="1" hangingPunct="1"/>
            <a:r>
              <a:rPr lang="en-US" sz="1400" dirty="0"/>
              <a:t>2c		din.</a:t>
            </a:r>
          </a:p>
          <a:p>
            <a:pPr eaLnBrk="1" hangingPunct="1"/>
            <a:r>
              <a:rPr lang="en-US" sz="1400" dirty="0"/>
              <a:t>=8		=8</a:t>
            </a:r>
          </a:p>
          <a:p>
            <a:pPr eaLnBrk="1" hangingPunct="1"/>
            <a:r>
              <a:rPr lang="en-US" sz="1400" dirty="0"/>
              <a:t>4c		Din,</a:t>
            </a:r>
          </a:p>
          <a:p>
            <a:pPr eaLnBrk="1" hangingPunct="1"/>
            <a:r>
              <a:rPr lang="en-US" sz="1400" dirty="0"/>
              <a:t>4G		don,</a:t>
            </a:r>
          </a:p>
          <a:p>
            <a:pPr eaLnBrk="1" hangingPunct="1"/>
            <a:r>
              <a:rPr lang="en-US" sz="1400" dirty="0"/>
              <a:t>2c		din.</a:t>
            </a:r>
          </a:p>
          <a:p>
            <a:pPr eaLnBrk="1" hangingPunct="1"/>
            <a:r>
              <a:rPr lang="en-US" sz="1400" dirty="0"/>
              <a:t>=9		=9</a:t>
            </a:r>
          </a:p>
          <a:p>
            <a:pPr eaLnBrk="1" hangingPunct="1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*-		*-</a:t>
            </a:r>
          </a:p>
          <a:p>
            <a:pPr eaLnBrk="1" hangingPunct="1"/>
            <a:endParaRPr lang="en-US" sz="1600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0094" y="1600200"/>
            <a:ext cx="3505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70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25000"/>
                </a:schemeClr>
              </a:buClr>
              <a:buSzPct val="65000"/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 smtClean="0">
                <a:solidFill>
                  <a:srgbClr val="0070C0"/>
                </a:solidFill>
              </a:rPr>
              <a:t>!!!OTL: Frere Jacques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rgbClr val="0070C0"/>
                </a:solidFill>
              </a:rPr>
              <a:t>!!!YEC: ESF 1999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rgbClr val="990099"/>
                </a:solidFill>
              </a:rPr>
              <a:t>**kern	</a:t>
            </a:r>
            <a:r>
              <a:rPr lang="en-US" sz="1400" kern="0" dirty="0">
                <a:solidFill>
                  <a:srgbClr val="990099"/>
                </a:solidFill>
              </a:rPr>
              <a:t> **text </a:t>
            </a:r>
            <a:r>
              <a:rPr lang="en-US" sz="1400" kern="0" dirty="0" smtClean="0">
                <a:solidFill>
                  <a:srgbClr val="990099"/>
                </a:solidFill>
              </a:rPr>
              <a:t>	</a:t>
            </a:r>
            <a:r>
              <a:rPr lang="en-US" sz="1400" kern="0" dirty="0" smtClean="0"/>
              <a:t>	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chemeClr val="accent5">
                    <a:lumMod val="50000"/>
                  </a:schemeClr>
                </a:solidFill>
              </a:rPr>
              <a:t>*M4/4		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chemeClr val="accent5">
                    <a:lumMod val="50000"/>
                  </a:schemeClr>
                </a:solidFill>
              </a:rPr>
              <a:t>*k[ ]		*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rgbClr val="C00000"/>
                </a:solidFill>
              </a:rPr>
              <a:t>!soprano	!lyrics</a:t>
            </a:r>
            <a:r>
              <a:rPr lang="en-US" sz="1400" kern="0" dirty="0" smtClean="0"/>
              <a:t>	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rgbClr val="00B050"/>
                </a:solidFill>
              </a:rPr>
              <a:t>!!First phrase</a:t>
            </a:r>
          </a:p>
          <a:p>
            <a:pPr marL="0" indent="0">
              <a:buNone/>
            </a:pPr>
            <a:r>
              <a:rPr lang="en-US" sz="1400" b="1" kern="0" dirty="0" smtClean="0">
                <a:solidFill>
                  <a:srgbClr val="0000FF"/>
                </a:solidFill>
              </a:rPr>
              <a:t>=1		=1</a:t>
            </a:r>
          </a:p>
          <a:p>
            <a:pPr marL="0" indent="0">
              <a:buNone/>
            </a:pPr>
            <a:r>
              <a:rPr lang="en-US" sz="1400" kern="0" dirty="0" smtClean="0"/>
              <a:t>4c		</a:t>
            </a:r>
            <a:r>
              <a:rPr lang="en-US" sz="1400" kern="0" dirty="0" err="1" smtClean="0"/>
              <a:t>Fre</a:t>
            </a:r>
            <a:r>
              <a:rPr lang="en-US" sz="1400" kern="0" dirty="0" smtClean="0"/>
              <a:t>-</a:t>
            </a:r>
          </a:p>
          <a:p>
            <a:pPr marL="0" indent="0">
              <a:buNone/>
            </a:pPr>
            <a:r>
              <a:rPr lang="en-US" sz="1400" kern="0" dirty="0" smtClean="0"/>
              <a:t>4d		re</a:t>
            </a:r>
          </a:p>
          <a:p>
            <a:pPr marL="0" indent="0">
              <a:buNone/>
            </a:pPr>
            <a:r>
              <a:rPr lang="en-US" sz="1400" kern="0" dirty="0" smtClean="0"/>
              <a:t>4e		</a:t>
            </a:r>
            <a:r>
              <a:rPr lang="en-US" sz="1400" kern="0" dirty="0" err="1" smtClean="0"/>
              <a:t>Jac</a:t>
            </a:r>
            <a:r>
              <a:rPr lang="en-US" sz="1400" kern="0" dirty="0" smtClean="0"/>
              <a:t>-</a:t>
            </a:r>
          </a:p>
          <a:p>
            <a:pPr marL="0" indent="0">
              <a:buNone/>
            </a:pPr>
            <a:r>
              <a:rPr lang="en-US" sz="1400" kern="0" dirty="0" smtClean="0"/>
              <a:t>4c		</a:t>
            </a:r>
            <a:r>
              <a:rPr lang="en-US" sz="1400" kern="0" dirty="0" err="1" smtClean="0"/>
              <a:t>ques</a:t>
            </a:r>
            <a:r>
              <a:rPr lang="en-US" sz="1400" kern="0" dirty="0" smtClean="0"/>
              <a:t>,</a:t>
            </a:r>
          </a:p>
          <a:p>
            <a:pPr marL="0" indent="0">
              <a:buNone/>
            </a:pPr>
            <a:r>
              <a:rPr lang="en-US" sz="1400" b="1" kern="0" dirty="0" smtClean="0">
                <a:solidFill>
                  <a:srgbClr val="0000FF"/>
                </a:solidFill>
              </a:rPr>
              <a:t>=2		=2</a:t>
            </a:r>
          </a:p>
          <a:p>
            <a:pPr marL="0" indent="0">
              <a:buNone/>
            </a:pPr>
            <a:r>
              <a:rPr lang="en-US" sz="1400" kern="0" dirty="0" smtClean="0"/>
              <a:t>4c		</a:t>
            </a:r>
            <a:r>
              <a:rPr lang="en-US" sz="1400" kern="0" dirty="0" err="1" smtClean="0"/>
              <a:t>Fre</a:t>
            </a:r>
            <a:r>
              <a:rPr lang="en-US" sz="1400" kern="0" dirty="0" smtClean="0"/>
              <a:t>-</a:t>
            </a:r>
          </a:p>
          <a:p>
            <a:pPr marL="0" indent="0">
              <a:buNone/>
            </a:pPr>
            <a:r>
              <a:rPr lang="en-US" sz="1400" kern="0" dirty="0" smtClean="0"/>
              <a:t>4d		re</a:t>
            </a:r>
          </a:p>
          <a:p>
            <a:pPr marL="0" indent="0">
              <a:buNone/>
            </a:pPr>
            <a:r>
              <a:rPr lang="en-US" sz="1400" kern="0" dirty="0" smtClean="0"/>
              <a:t>4e		</a:t>
            </a:r>
            <a:r>
              <a:rPr lang="en-US" sz="1400" kern="0" dirty="0" err="1" smtClean="0"/>
              <a:t>Jac</a:t>
            </a:r>
            <a:r>
              <a:rPr lang="en-US" sz="1400" kern="0" dirty="0" smtClean="0"/>
              <a:t>-</a:t>
            </a:r>
          </a:p>
          <a:p>
            <a:pPr marL="0" indent="0">
              <a:buNone/>
            </a:pPr>
            <a:r>
              <a:rPr lang="en-US" sz="1400" kern="0" dirty="0" smtClean="0"/>
              <a:t>4c		</a:t>
            </a:r>
            <a:r>
              <a:rPr lang="en-US" sz="1400" kern="0" dirty="0" err="1" smtClean="0"/>
              <a:t>ques</a:t>
            </a:r>
            <a:r>
              <a:rPr lang="en-US" sz="1400" kern="0" dirty="0" smtClean="0"/>
              <a:t>,</a:t>
            </a:r>
          </a:p>
          <a:p>
            <a:pPr>
              <a:buFont typeface="Petrucci" pitchFamily="2" charset="2"/>
              <a:buNone/>
            </a:pPr>
            <a:r>
              <a:rPr lang="en-US" sz="1600" kern="0" dirty="0" smtClean="0"/>
              <a:t>. ………….</a:t>
            </a:r>
          </a:p>
          <a:p>
            <a:endParaRPr lang="en-US" sz="1200" kern="0" dirty="0" smtClean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33800" y="1791726"/>
            <a:ext cx="19030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Spines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1752600" y="2157112"/>
            <a:ext cx="2300468" cy="111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2971800" y="2133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096473" y="2133600"/>
            <a:ext cx="870996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038600" y="2133600"/>
            <a:ext cx="283386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Decoding a Humdrum file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533400" y="1752600"/>
            <a:ext cx="4038600" cy="1828800"/>
          </a:xfrm>
          <a:prstGeom prst="rect">
            <a:avLst/>
          </a:prstGeom>
        </p:spPr>
        <p:txBody>
          <a:bodyPr/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7543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32115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6687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4125913" indent="-468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Petrucci" pitchFamily="2" charset="2"/>
              <a:buNone/>
            </a:pPr>
            <a:r>
              <a:rPr lang="en-US" sz="2400" b="1" kern="0" dirty="0" smtClean="0">
                <a:solidFill>
                  <a:schemeClr val="accent1">
                    <a:lumMod val="25000"/>
                  </a:schemeClr>
                </a:solidFill>
              </a:rPr>
              <a:t>Comment records</a:t>
            </a:r>
            <a:r>
              <a:rPr lang="en-US" sz="2400" kern="0" dirty="0" smtClean="0">
                <a:solidFill>
                  <a:schemeClr val="accent1">
                    <a:lumMod val="25000"/>
                  </a:schemeClr>
                </a:solidFill>
              </a:rPr>
              <a:t>:</a:t>
            </a:r>
          </a:p>
          <a:p>
            <a:pPr>
              <a:buFont typeface="Petrucci" pitchFamily="2" charset="2"/>
              <a:buNone/>
            </a:pPr>
            <a:r>
              <a:rPr lang="en-US" sz="2000" b="1" kern="0" dirty="0" smtClean="0"/>
              <a:t>!!!</a:t>
            </a:r>
            <a:r>
              <a:rPr lang="en-US" sz="2000" kern="0" dirty="0" smtClean="0"/>
              <a:t>    </a:t>
            </a:r>
            <a:r>
              <a:rPr lang="en-US" sz="2000" kern="0" dirty="0" smtClean="0">
                <a:solidFill>
                  <a:schemeClr val="tx2"/>
                </a:solidFill>
              </a:rPr>
              <a:t>Reference records</a:t>
            </a:r>
          </a:p>
          <a:p>
            <a:pPr>
              <a:buFont typeface="Petrucci" pitchFamily="2" charset="2"/>
              <a:buNone/>
            </a:pPr>
            <a:r>
              <a:rPr lang="en-US" sz="2000" b="1" kern="0" dirty="0" smtClean="0"/>
              <a:t>!!</a:t>
            </a:r>
            <a:r>
              <a:rPr lang="en-US" sz="2000" kern="0" dirty="0" smtClean="0">
                <a:solidFill>
                  <a:schemeClr val="tx2"/>
                </a:solidFill>
              </a:rPr>
              <a:t>     Global comments</a:t>
            </a:r>
          </a:p>
          <a:p>
            <a:pPr>
              <a:buFont typeface="Petrucci" pitchFamily="2" charset="2"/>
              <a:buNone/>
            </a:pPr>
            <a:r>
              <a:rPr lang="en-US" sz="2000" b="1" kern="0" dirty="0" smtClean="0">
                <a:solidFill>
                  <a:schemeClr val="accent1">
                    <a:lumMod val="25000"/>
                  </a:schemeClr>
                </a:solidFill>
              </a:rPr>
              <a:t>!</a:t>
            </a:r>
            <a:r>
              <a:rPr lang="en-US" sz="2000" kern="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</a:rPr>
              <a:t>     Local comments</a:t>
            </a:r>
          </a:p>
          <a:p>
            <a:endParaRPr lang="en-US" sz="2000" kern="0" dirty="0" smtClean="0">
              <a:solidFill>
                <a:schemeClr val="tx2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37909" y="3581400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99"/>
                </a:solidFill>
              </a:rPr>
              <a:t>Interpretation records: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**</a:t>
            </a:r>
            <a:r>
              <a:rPr lang="en-US" sz="2000" dirty="0"/>
              <a:t>     </a:t>
            </a:r>
            <a:r>
              <a:rPr lang="en-US" sz="2000" dirty="0">
                <a:solidFill>
                  <a:schemeClr val="tx2"/>
                </a:solidFill>
              </a:rPr>
              <a:t>Exclusive interpretation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990099"/>
                </a:solidFill>
              </a:rPr>
              <a:t>*</a:t>
            </a:r>
            <a:r>
              <a:rPr lang="en-US" sz="2000" dirty="0"/>
              <a:t>      </a:t>
            </a:r>
            <a:r>
              <a:rPr lang="en-US" sz="2000" dirty="0">
                <a:solidFill>
                  <a:schemeClr val="tx2"/>
                </a:solidFill>
              </a:rPr>
              <a:t>Tandem interpretation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*&gt;</a:t>
            </a:r>
            <a:r>
              <a:rPr lang="en-US" sz="2000" b="1" i="1" dirty="0"/>
              <a:t>x</a:t>
            </a:r>
            <a:r>
              <a:rPr lang="en-US" sz="2000" dirty="0"/>
              <a:t>  </a:t>
            </a:r>
            <a:r>
              <a:rPr lang="en-US" sz="2000" dirty="0">
                <a:solidFill>
                  <a:schemeClr val="tx2"/>
                </a:solidFill>
              </a:rPr>
              <a:t>Form marker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*-</a:t>
            </a:r>
            <a:r>
              <a:rPr lang="en-US" sz="2000" dirty="0"/>
              <a:t>     </a:t>
            </a:r>
            <a:r>
              <a:rPr lang="en-US" sz="2000" dirty="0">
                <a:solidFill>
                  <a:schemeClr val="tx2"/>
                </a:solidFill>
              </a:rPr>
              <a:t>End-of-spine marker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4400" y="1828800"/>
            <a:ext cx="4114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</a:rPr>
              <a:t>Measure markers: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B050"/>
                </a:solidFill>
              </a:rPr>
              <a:t>=</a:t>
            </a:r>
            <a:r>
              <a:rPr lang="en-US" sz="2000" dirty="0"/>
              <a:t>        </a:t>
            </a:r>
            <a:r>
              <a:rPr lang="en-US" sz="2000" dirty="0">
                <a:solidFill>
                  <a:schemeClr val="tx2"/>
                </a:solidFill>
              </a:rPr>
              <a:t>Single bar-line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==</a:t>
            </a:r>
            <a:r>
              <a:rPr lang="en-US" sz="2000" dirty="0"/>
              <a:t>      </a:t>
            </a:r>
            <a:r>
              <a:rPr lang="en-US" sz="2000" dirty="0">
                <a:solidFill>
                  <a:schemeClr val="tx2"/>
                </a:solidFill>
              </a:rPr>
              <a:t>Double bar-line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724400" y="3352800"/>
            <a:ext cx="41148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Tandem interpretations: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*</a:t>
            </a:r>
            <a:r>
              <a:rPr lang="en-US" sz="2000" dirty="0"/>
              <a:t>staff&lt;</a:t>
            </a:r>
            <a:r>
              <a:rPr lang="en-US" sz="2000" i="1" dirty="0"/>
              <a:t>1</a:t>
            </a:r>
            <a:r>
              <a:rPr lang="en-US" sz="2000" dirty="0"/>
              <a:t>&gt;</a:t>
            </a:r>
            <a:r>
              <a:rPr lang="en-US" sz="2000" b="1" dirty="0"/>
              <a:t>	</a:t>
            </a:r>
            <a:r>
              <a:rPr lang="en-US" sz="2000" dirty="0">
                <a:solidFill>
                  <a:schemeClr val="tx2"/>
                </a:solidFill>
              </a:rPr>
              <a:t>staff no.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*</a:t>
            </a:r>
            <a:r>
              <a:rPr lang="en-US" sz="2000" i="1" dirty="0"/>
              <a:t>clef&lt;G2&gt;</a:t>
            </a:r>
            <a:r>
              <a:rPr lang="en-US" sz="2000" b="1" dirty="0"/>
              <a:t>	</a:t>
            </a:r>
            <a:r>
              <a:rPr lang="en-US" sz="2000" dirty="0">
                <a:solidFill>
                  <a:schemeClr val="tx2"/>
                </a:solidFill>
              </a:rPr>
              <a:t>clef name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*&lt;</a:t>
            </a:r>
            <a:r>
              <a:rPr lang="en-US" sz="2000" i="1" dirty="0"/>
              <a:t>G:</a:t>
            </a:r>
            <a:r>
              <a:rPr lang="en-US" sz="2000" dirty="0"/>
              <a:t>&gt;	</a:t>
            </a:r>
            <a:r>
              <a:rPr lang="en-US" sz="2000" b="1" dirty="0"/>
              <a:t>	</a:t>
            </a:r>
            <a:r>
              <a:rPr lang="en-US" sz="2000" dirty="0">
                <a:solidFill>
                  <a:schemeClr val="tx2"/>
                </a:solidFill>
              </a:rPr>
              <a:t>key name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*</a:t>
            </a:r>
            <a:r>
              <a:rPr lang="en-US" sz="2000" dirty="0"/>
              <a:t>k[</a:t>
            </a:r>
            <a:r>
              <a:rPr lang="en-US" sz="2000" dirty="0" err="1"/>
              <a:t>f#c</a:t>
            </a:r>
            <a:r>
              <a:rPr lang="en-US" sz="2000" dirty="0"/>
              <a:t>#]</a:t>
            </a:r>
            <a:r>
              <a:rPr lang="en-US" sz="2000" b="1" dirty="0"/>
              <a:t>		</a:t>
            </a:r>
            <a:r>
              <a:rPr lang="en-US" sz="2000" dirty="0">
                <a:solidFill>
                  <a:schemeClr val="tx2"/>
                </a:solidFill>
              </a:rPr>
              <a:t>key signature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*</a:t>
            </a:r>
            <a:r>
              <a:rPr lang="en-US" sz="2000" dirty="0"/>
              <a:t>M&lt;2/4&gt;</a:t>
            </a:r>
            <a:r>
              <a:rPr lang="en-US" sz="2000" b="1" dirty="0"/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meter </a:t>
            </a:r>
            <a:r>
              <a:rPr lang="en-US" sz="2000" dirty="0">
                <a:solidFill>
                  <a:schemeClr val="tx2"/>
                </a:solidFill>
              </a:rPr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31345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Semiotic aspects of Humdrum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problem of nomenclature: pitch</a:t>
            </a:r>
          </a:p>
          <a:p>
            <a:r>
              <a:rPr lang="en-US" dirty="0" smtClean="0"/>
              <a:t>Humdrum’s answers</a:t>
            </a:r>
          </a:p>
          <a:p>
            <a:pPr lvl="1"/>
            <a:r>
              <a:rPr lang="en-US" dirty="0" smtClean="0"/>
              <a:t>Notated pitch</a:t>
            </a:r>
          </a:p>
          <a:p>
            <a:pPr lvl="1"/>
            <a:r>
              <a:rPr lang="en-US" dirty="0" smtClean="0"/>
              <a:t>Concert pitch</a:t>
            </a:r>
          </a:p>
          <a:p>
            <a:pPr lvl="1"/>
            <a:r>
              <a:rPr lang="en-US" dirty="0" smtClean="0"/>
              <a:t>Relative pitch</a:t>
            </a:r>
          </a:p>
          <a:p>
            <a:pPr lvl="1"/>
            <a:r>
              <a:rPr lang="en-US" dirty="0" smtClean="0"/>
              <a:t>Fundamental frequency</a:t>
            </a:r>
          </a:p>
          <a:p>
            <a:pPr lvl="1"/>
            <a:r>
              <a:rPr lang="en-US" dirty="0" smtClean="0"/>
              <a:t>Cents</a:t>
            </a:r>
          </a:p>
          <a:p>
            <a:pPr lvl="1"/>
            <a:r>
              <a:rPr lang="en-US" dirty="0" smtClean="0"/>
              <a:t>Interval</a:t>
            </a:r>
          </a:p>
          <a:p>
            <a:pPr lvl="1"/>
            <a:r>
              <a:rPr lang="en-US" dirty="0" smtClean="0"/>
              <a:t>Scale degree</a:t>
            </a:r>
          </a:p>
          <a:p>
            <a:pPr lvl="1"/>
            <a:r>
              <a:rPr lang="en-US" dirty="0" smtClean="0"/>
              <a:t>MIDI note number</a:t>
            </a:r>
          </a:p>
          <a:p>
            <a:pPr lvl="1"/>
            <a:r>
              <a:rPr lang="en-US" dirty="0" smtClean="0"/>
              <a:t>Visual appearance……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275A/Music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91"/>
      </p:ext>
    </p:extLst>
  </p:cSld>
  <p:clrMapOvr>
    <a:masterClrMapping/>
  </p:clrMapOvr>
</p:sld>
</file>

<file path=ppt/theme/theme1.xml><?xml version="1.0" encoding="utf-8"?>
<a:theme xmlns:a="http://schemas.openxmlformats.org/drawingml/2006/main" name="08A_MusicXML">
  <a:themeElements>
    <a:clrScheme name="Quadrant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Quadrant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08A_MusicXML</Template>
  <TotalTime>336</TotalTime>
  <Words>520</Words>
  <Application>Microsoft Office PowerPoint</Application>
  <PresentationFormat>On-screen Show (4:3)</PresentationFormat>
  <Paragraphs>186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Calibri</vt:lpstr>
      <vt:lpstr>Courier New</vt:lpstr>
      <vt:lpstr>Petrucci</vt:lpstr>
      <vt:lpstr>Times New Roman</vt:lpstr>
      <vt:lpstr>Wingdings</vt:lpstr>
      <vt:lpstr>08A_MusicXML</vt:lpstr>
      <vt:lpstr>Introduction of Humdrum</vt:lpstr>
      <vt:lpstr>Where we’ve been</vt:lpstr>
      <vt:lpstr>“Logical” information (for analysis)</vt:lpstr>
      <vt:lpstr>Humdrum Toolkit  (1985—)</vt:lpstr>
      <vt:lpstr>Local resources for Humdrum</vt:lpstr>
      <vt:lpstr>Overview (comparative)</vt:lpstr>
      <vt:lpstr>A Humdrum **kern file</vt:lpstr>
      <vt:lpstr>Decoding a Humdrum file</vt:lpstr>
      <vt:lpstr>Semiotic aspects of Humdrum</vt:lpstr>
      <vt:lpstr>Humdrum in relation to music</vt:lpstr>
      <vt:lpstr>Pre-defined representations (49)</vt:lpstr>
      <vt:lpstr>Special qualities of Humdrum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MusicXML</dc:title>
  <dc:creator>Eleanor</dc:creator>
  <cp:lastModifiedBy>Selfridge-Field, Eleanor</cp:lastModifiedBy>
  <cp:revision>19</cp:revision>
  <dcterms:created xsi:type="dcterms:W3CDTF">2013-02-25T21:28:44Z</dcterms:created>
  <dcterms:modified xsi:type="dcterms:W3CDTF">2015-03-02T21:30:24Z</dcterms:modified>
</cp:coreProperties>
</file>