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id" ContentType="audio/mid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31"/>
  </p:notesMasterIdLst>
  <p:sldIdLst>
    <p:sldId id="256" r:id="rId2"/>
    <p:sldId id="341" r:id="rId3"/>
    <p:sldId id="285" r:id="rId4"/>
    <p:sldId id="352" r:id="rId5"/>
    <p:sldId id="338" r:id="rId6"/>
    <p:sldId id="339" r:id="rId7"/>
    <p:sldId id="355" r:id="rId8"/>
    <p:sldId id="356" r:id="rId9"/>
    <p:sldId id="316" r:id="rId10"/>
    <p:sldId id="315" r:id="rId11"/>
    <p:sldId id="314" r:id="rId12"/>
    <p:sldId id="276" r:id="rId13"/>
    <p:sldId id="318" r:id="rId14"/>
    <p:sldId id="260" r:id="rId15"/>
    <p:sldId id="261" r:id="rId16"/>
    <p:sldId id="259" r:id="rId17"/>
    <p:sldId id="321" r:id="rId18"/>
    <p:sldId id="281" r:id="rId19"/>
    <p:sldId id="263" r:id="rId20"/>
    <p:sldId id="326" r:id="rId21"/>
    <p:sldId id="335" r:id="rId22"/>
    <p:sldId id="329" r:id="rId23"/>
    <p:sldId id="322" r:id="rId24"/>
    <p:sldId id="303" r:id="rId25"/>
    <p:sldId id="330" r:id="rId26"/>
    <p:sldId id="293" r:id="rId27"/>
    <p:sldId id="304" r:id="rId28"/>
    <p:sldId id="266" r:id="rId29"/>
    <p:sldId id="33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97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9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-DocsRescue_12-08-2016\Documents2014\ESF_Conferences\Conf2018\McGill-Prep\Evidence.x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Sheet1!$G$2:$G$9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14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15</c:v>
                </c:pt>
                <c:pt idx="5">
                  <c:v>19</c:v>
                </c:pt>
                <c:pt idx="6">
                  <c:v>26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7-426C-909D-AAC1E9A0D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9031952"/>
        <c:axId val="1895777616"/>
      </c:barChart>
      <c:catAx>
        <c:axId val="18690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777616"/>
        <c:crosses val="autoZero"/>
        <c:auto val="1"/>
        <c:lblAlgn val="ctr"/>
        <c:lblOffset val="100"/>
        <c:noMultiLvlLbl val="0"/>
      </c:catAx>
      <c:valAx>
        <c:axId val="189577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03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7004E-2"/>
          <c:y val="6.0185185185185203E-2"/>
          <c:w val="0.90286351706036705"/>
          <c:h val="0.66459025955089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 only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1-46C6-A2FF-0C64782B91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Recording only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9</c:v>
                </c:pt>
                <c:pt idx="6">
                  <c:v>25</c:v>
                </c:pt>
                <c:pt idx="7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71-46C6-A2FF-0C64782B91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Score &amp; recording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71-46C6-A2FF-0C64782B91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Music video/film</c:v>
                </c:pt>
              </c:strCache>
            </c:strRef>
          </c:tx>
          <c:spPr>
            <a:ln w="38100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71-46C6-A2FF-0C64782B91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MIDI file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71-46C6-A2FF-0C64782B918F}"/>
              </c:ext>
            </c:extLst>
          </c:dPt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71-46C6-A2FF-0C64782B9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9048224"/>
        <c:axId val="1945465504"/>
      </c:lineChart>
      <c:catAx>
        <c:axId val="19390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465504"/>
        <c:crosses val="autoZero"/>
        <c:auto val="1"/>
        <c:lblAlgn val="ctr"/>
        <c:lblOffset val="100"/>
        <c:noMultiLvlLbl val="0"/>
      </c:catAx>
      <c:valAx>
        <c:axId val="19454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0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F2001-6F2B-4493-89EC-EA497A446CA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1B60-AE2F-43D4-BC91-790D9B582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7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0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530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2143604"/>
            <a:ext cx="7796540" cy="3214255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6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8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2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1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95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r6-DkzBJ0" TargetMode="Externa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r6-DkzBJ0" TargetMode="Externa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hyperlink" Target="https://www.youtube.com/watch?v=SGFcce-NfQ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632" y="3440721"/>
            <a:ext cx="7807568" cy="2268559"/>
          </a:xfrm>
        </p:spPr>
        <p:txBody>
          <a:bodyPr>
            <a:noAutofit/>
          </a:bodyPr>
          <a:lstStyle/>
          <a:p>
            <a:r>
              <a:rPr lang="en-US" sz="4000" dirty="0"/>
              <a:t>Ear, Mind, or Brain?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Reflections on Musical Similarity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489" y="932356"/>
            <a:ext cx="5357600" cy="1160213"/>
          </a:xfrm>
        </p:spPr>
        <p:txBody>
          <a:bodyPr/>
          <a:lstStyle/>
          <a:p>
            <a:r>
              <a:rPr lang="en-US" dirty="0"/>
              <a:t>Eleanor Selfridge-Field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2755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071" y="501548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Cultural dissonance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998266" y="487443"/>
            <a:ext cx="3894222" cy="39978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 shall overcome</a:t>
            </a:r>
          </a:p>
          <a:p>
            <a:r>
              <a:rPr lang="en-US" dirty="0"/>
              <a:t>Morehouse College Glee Club 2009</a:t>
            </a:r>
          </a:p>
          <a:p>
            <a:r>
              <a:rPr lang="en-US" dirty="0"/>
              <a:t>[arr. Wendell P. </a:t>
            </a:r>
            <a:r>
              <a:rPr lang="en-US" dirty="0" err="1"/>
              <a:t>Whalum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19384" y="993728"/>
            <a:ext cx="3891960" cy="21505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Sanctissima</a:t>
            </a:r>
            <a:r>
              <a:rPr lang="en-US" dirty="0"/>
              <a:t> (after Beethoven, </a:t>
            </a:r>
            <a:r>
              <a:rPr lang="en-US" dirty="0" err="1"/>
              <a:t>WoO</a:t>
            </a:r>
            <a:r>
              <a:rPr lang="en-US" dirty="0"/>
              <a:t> 157)</a:t>
            </a:r>
          </a:p>
          <a:p>
            <a:endParaRPr lang="en-US" dirty="0"/>
          </a:p>
        </p:txBody>
      </p:sp>
      <p:pic>
        <p:nvPicPr>
          <p:cNvPr id="9" name="OSanctissima_so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5404" y="2582749"/>
            <a:ext cx="4940969" cy="2779295"/>
          </a:xfrm>
          <a:prstGeom prst="rect">
            <a:avLst/>
          </a:prstGeom>
        </p:spPr>
      </p:pic>
      <p:pic>
        <p:nvPicPr>
          <p:cNvPr id="10" name="Morehouse_q5ep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4189" y="2622984"/>
            <a:ext cx="5005137" cy="281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384" y="5567249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 </a:t>
            </a:r>
            <a:r>
              <a:rPr lang="en-US" dirty="0" err="1"/>
              <a:t>Città</a:t>
            </a:r>
            <a:r>
              <a:rPr lang="en-US" dirty="0"/>
              <a:t> di </a:t>
            </a:r>
            <a:r>
              <a:rPr lang="en-US" dirty="0" err="1"/>
              <a:t>Castelarano</a:t>
            </a:r>
            <a:r>
              <a:rPr lang="en-US" dirty="0"/>
              <a:t>, dir. </a:t>
            </a:r>
          </a:p>
          <a:p>
            <a:r>
              <a:rPr lang="en-US" dirty="0"/>
              <a:t>Marco </a:t>
            </a:r>
            <a:r>
              <a:rPr lang="en-US" dirty="0" err="1"/>
              <a:t>Giudorizzi</a:t>
            </a:r>
            <a:r>
              <a:rPr lang="en-US" dirty="0"/>
              <a:t>,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3872" y="5567249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https://www.youtube.com/watch?v=Aor6-DkzBJ0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57317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926" y="1728535"/>
            <a:ext cx="6220864" cy="226855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Topic 2 of 2</a:t>
            </a:r>
            <a:br>
              <a:rPr lang="en-US" sz="4900" dirty="0"/>
            </a:br>
            <a:r>
              <a:rPr lang="en-US" sz="4900" dirty="0"/>
              <a:t>Musical similarity in music-copyright infringement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17" y="372073"/>
            <a:ext cx="7958331" cy="1077229"/>
          </a:xfrm>
        </p:spPr>
        <p:txBody>
          <a:bodyPr/>
          <a:lstStyle/>
          <a:p>
            <a:r>
              <a:rPr lang="en-US" dirty="0"/>
              <a:t>Seminal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508" y="1616506"/>
            <a:ext cx="9521719" cy="491941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  <a:endParaRPr lang="en-US" dirty="0"/>
          </a:p>
          <a:p>
            <a:pPr lvl="1"/>
            <a:r>
              <a:rPr lang="en-US" sz="2400" dirty="0"/>
              <a:t>establishes concept of </a:t>
            </a:r>
            <a:r>
              <a:rPr lang="en-US" sz="2400" b="1" dirty="0">
                <a:solidFill>
                  <a:srgbClr val="92D050"/>
                </a:solidFill>
              </a:rPr>
              <a:t>substantial musical similarity</a:t>
            </a:r>
            <a:r>
              <a:rPr lang="en-US" sz="2400" b="1" dirty="0"/>
              <a:t> </a:t>
            </a:r>
            <a:r>
              <a:rPr lang="en-US" sz="2400" dirty="0"/>
              <a:t>(SMS)</a:t>
            </a:r>
          </a:p>
          <a:p>
            <a:pPr lvl="1"/>
            <a:r>
              <a:rPr lang="en-US" sz="2400" dirty="0"/>
              <a:t>establishes idea of </a:t>
            </a:r>
            <a:r>
              <a:rPr lang="en-US" sz="2400" b="1" dirty="0">
                <a:solidFill>
                  <a:srgbClr val="92D050"/>
                </a:solidFill>
              </a:rPr>
              <a:t>lay listener</a:t>
            </a:r>
            <a:r>
              <a:rPr lang="en-US" sz="2400" dirty="0"/>
              <a:t> test</a:t>
            </a:r>
          </a:p>
          <a:p>
            <a:pPr marL="457010" lvl="1" indent="0">
              <a:buNone/>
            </a:pPr>
            <a:endParaRPr lang="en-US" dirty="0"/>
          </a:p>
          <a:p>
            <a:r>
              <a:rPr lang="en-US" sz="2800" b="1" dirty="0">
                <a:solidFill>
                  <a:srgbClr val="FFC000"/>
                </a:solidFill>
              </a:rPr>
              <a:t>Gaye vs. Williams and </a:t>
            </a:r>
            <a:r>
              <a:rPr lang="en-US" sz="2800" b="1" dirty="0" err="1">
                <a:solidFill>
                  <a:srgbClr val="FFC000"/>
                </a:solidFill>
              </a:rPr>
              <a:t>Thicke</a:t>
            </a:r>
            <a:r>
              <a:rPr lang="en-US" sz="2800" b="1" dirty="0">
                <a:solidFill>
                  <a:srgbClr val="FFC000"/>
                </a:solidFill>
              </a:rPr>
              <a:t> (2013)</a:t>
            </a:r>
          </a:p>
          <a:p>
            <a:pPr lvl="1"/>
            <a:r>
              <a:rPr lang="en-US" sz="2400" dirty="0"/>
              <a:t>Verdict on appeal—March 2018 </a:t>
            </a:r>
          </a:p>
          <a:p>
            <a:pPr lvl="1"/>
            <a:r>
              <a:rPr lang="en-US" sz="2400" dirty="0"/>
              <a:t>Provisionally </a:t>
            </a:r>
            <a:r>
              <a:rPr lang="en-US" sz="2400" b="1" dirty="0">
                <a:solidFill>
                  <a:srgbClr val="92D050"/>
                </a:solidFill>
              </a:rPr>
              <a:t>prohibits similarity of style</a:t>
            </a:r>
            <a:r>
              <a:rPr lang="en-US" sz="2400" dirty="0"/>
              <a:t> in protected work</a:t>
            </a:r>
          </a:p>
          <a:p>
            <a:pPr lvl="1"/>
            <a:endParaRPr lang="en-US" sz="2400" dirty="0"/>
          </a:p>
          <a:p>
            <a:r>
              <a:rPr lang="en-US" sz="2600" b="1" dirty="0">
                <a:solidFill>
                  <a:srgbClr val="FFC000"/>
                </a:solidFill>
              </a:rPr>
              <a:t>Skidmore vs Zeppelin (2020) “</a:t>
            </a:r>
            <a:r>
              <a:rPr lang="en-US" sz="2600" b="1" dirty="0"/>
              <a:t>Taurus” vs “Stairway to Heaven”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Dispute concerns only introductory descending sequence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000"/>
              </a:solidFill>
            </a:endParaRPr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0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</a:t>
            </a:r>
            <a:r>
              <a:rPr lang="en-US" dirty="0" err="1"/>
              <a:t>Arnstein</a:t>
            </a:r>
            <a:r>
              <a:rPr lang="en-US" dirty="0"/>
              <a:t> and the concept of substantial musical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6423"/>
            <a:ext cx="8257477" cy="4176985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 series of cases (1940…) in which </a:t>
            </a:r>
            <a:r>
              <a:rPr lang="en-US" sz="2800" dirty="0" err="1"/>
              <a:t>Arnstein</a:t>
            </a:r>
            <a:r>
              <a:rPr lang="en-US" sz="2800" dirty="0"/>
              <a:t> was the plaintiff.  (He always lost.)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2D050"/>
                </a:solidFill>
              </a:rPr>
              <a:t>1946 ruling by Jerome Frank </a:t>
            </a:r>
            <a:r>
              <a:rPr lang="en-US" sz="2800" dirty="0"/>
              <a:t>established two principles: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Similarity must be “</a:t>
            </a:r>
            <a:r>
              <a:rPr lang="en-US" sz="2600" dirty="0">
                <a:solidFill>
                  <a:srgbClr val="FFC000"/>
                </a:solidFill>
              </a:rPr>
              <a:t>substantial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Likeness must be determined by “</a:t>
            </a:r>
            <a:r>
              <a:rPr lang="en-US" sz="2600" dirty="0">
                <a:solidFill>
                  <a:srgbClr val="FFC000"/>
                </a:solidFill>
              </a:rPr>
              <a:t>lay listeners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521776"/>
            <a:ext cx="7958331" cy="1077229"/>
          </a:xfrm>
        </p:spPr>
        <p:txBody>
          <a:bodyPr/>
          <a:lstStyle/>
          <a:p>
            <a:r>
              <a:rPr lang="en-US" dirty="0"/>
              <a:t>Sardonic view of music copyright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29" y="1654049"/>
            <a:ext cx="7950378" cy="50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74884"/>
            <a:ext cx="7958331" cy="1077229"/>
          </a:xfrm>
        </p:spPr>
        <p:txBody>
          <a:bodyPr/>
          <a:lstStyle/>
          <a:p>
            <a:r>
              <a:rPr lang="en-US" dirty="0"/>
              <a:t>Irving Berlin’s opinion of </a:t>
            </a:r>
            <a:r>
              <a:rPr lang="en-US" dirty="0" err="1"/>
              <a:t>Arnstein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441938"/>
            <a:ext cx="7693142" cy="49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33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4" y="269441"/>
            <a:ext cx="7958331" cy="1077229"/>
          </a:xfrm>
        </p:spPr>
        <p:txBody>
          <a:bodyPr/>
          <a:lstStyle/>
          <a:p>
            <a:r>
              <a:rPr lang="en-US" dirty="0"/>
              <a:t>Detectives investigate musical similarity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0" y="1346670"/>
            <a:ext cx="8038479" cy="49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of which features?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905" y="2052115"/>
            <a:ext cx="3891960" cy="3997828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1946: Notation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Melody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Harmony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Rhythm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4578880" cy="3997829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2013: Audio/video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Timbre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Tempo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Dynamics</a:t>
            </a:r>
          </a:p>
          <a:p>
            <a:pPr marL="45701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00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Contractual disagreements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1914" y="1347538"/>
            <a:ext cx="5694949" cy="5035464"/>
          </a:xfrm>
        </p:spPr>
        <p:txBody>
          <a:bodyPr>
            <a:normAutofit/>
          </a:bodyPr>
          <a:lstStyle/>
          <a:p>
            <a:r>
              <a:rPr lang="en-US" sz="3200" dirty="0"/>
              <a:t>We shall overcome (2015)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Audio-visual synchronization rights: $100,000 [film = The Butler, Lee Daniels, 2013]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28" y="2098382"/>
            <a:ext cx="31908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37" y="473226"/>
            <a:ext cx="9567284" cy="1077229"/>
          </a:xfrm>
        </p:spPr>
        <p:txBody>
          <a:bodyPr>
            <a:normAutofit/>
          </a:bodyPr>
          <a:lstStyle/>
          <a:p>
            <a:r>
              <a:rPr lang="en-US" dirty="0"/>
              <a:t>Gaye (L) vs Williams, Thicke (R) </a:t>
            </a:r>
            <a:br>
              <a:rPr lang="en-US" dirty="0"/>
            </a:br>
            <a:r>
              <a:rPr lang="en-US" dirty="0"/>
              <a:t>(2013; appeal, 2015; Gaye prevailed, 2018)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782" y="1550455"/>
            <a:ext cx="410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Estate of Marvin Gaye RE: “Got to Give it Up (1976/1977).  This photo: Birmingham, UK 1976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760" y="1576910"/>
            <a:ext cx="505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Pharrell Williams and Robin </a:t>
            </a:r>
            <a:r>
              <a:rPr lang="en-US" dirty="0" err="1"/>
              <a:t>Thicke</a:t>
            </a:r>
            <a:r>
              <a:rPr lang="en-US" dirty="0"/>
              <a:t> (2013).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82" y="2627684"/>
            <a:ext cx="3190130" cy="3828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79" y="2473785"/>
            <a:ext cx="5076620" cy="37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044" y="808056"/>
            <a:ext cx="8781096" cy="1077229"/>
          </a:xfrm>
        </p:spPr>
        <p:txBody>
          <a:bodyPr/>
          <a:lstStyle/>
          <a:p>
            <a:r>
              <a:rPr lang="en-US" sz="3600" b="1" dirty="0"/>
              <a:t>Music as sound</a:t>
            </a:r>
            <a:br>
              <a:rPr lang="en-US" sz="3600" b="1" dirty="0"/>
            </a:b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635" y="2172060"/>
            <a:ext cx="6120676" cy="41772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4677" y="2426677"/>
            <a:ext cx="13115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9997F"/>
                </a:solidFill>
              </a:rPr>
              <a:t>Timbre</a:t>
            </a:r>
          </a:p>
          <a:p>
            <a:endParaRPr lang="en-US" sz="2000" dirty="0">
              <a:solidFill>
                <a:srgbClr val="F9997F"/>
              </a:solidFill>
            </a:endParaRPr>
          </a:p>
          <a:p>
            <a:r>
              <a:rPr lang="en-US" sz="2000" dirty="0">
                <a:solidFill>
                  <a:srgbClr val="F9997F"/>
                </a:solidFill>
              </a:rPr>
              <a:t>Tempo</a:t>
            </a:r>
          </a:p>
          <a:p>
            <a:endParaRPr lang="en-US" sz="2000" dirty="0">
              <a:solidFill>
                <a:srgbClr val="F9997F"/>
              </a:solidFill>
            </a:endParaRPr>
          </a:p>
          <a:p>
            <a:r>
              <a:rPr lang="en-US" sz="2000" dirty="0">
                <a:solidFill>
                  <a:srgbClr val="F9997F"/>
                </a:solidFill>
              </a:rPr>
              <a:t>Dynamics</a:t>
            </a:r>
          </a:p>
        </p:txBody>
      </p:sp>
    </p:spTree>
    <p:extLst>
      <p:ext uri="{BB962C8B-B14F-4D97-AF65-F5344CB8AC3E}">
        <p14:creationId xmlns:p14="http://schemas.microsoft.com/office/powerpoint/2010/main" val="366734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Melodic comparison (involves slipping positions)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</p:spTree>
    <p:extLst>
      <p:ext uri="{BB962C8B-B14F-4D97-AF65-F5344CB8AC3E}">
        <p14:creationId xmlns:p14="http://schemas.microsoft.com/office/powerpoint/2010/main" val="4128842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810" y="759664"/>
            <a:ext cx="8693213" cy="1077229"/>
          </a:xfrm>
        </p:spPr>
        <p:txBody>
          <a:bodyPr>
            <a:normAutofit/>
          </a:bodyPr>
          <a:lstStyle/>
          <a:p>
            <a:r>
              <a:rPr lang="en-US" dirty="0"/>
              <a:t>What is a substantial melody?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1635" y="1716505"/>
            <a:ext cx="0" cy="23141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83116" y="4030679"/>
            <a:ext cx="32084" cy="2193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5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Notated vs. performed music in copyright litigation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24" y="2292353"/>
            <a:ext cx="6160980" cy="22796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26905" y="4030679"/>
            <a:ext cx="256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Sandi Wilbur’s diagram</a:t>
            </a:r>
          </a:p>
          <a:p>
            <a:r>
              <a:rPr lang="en-US" dirty="0"/>
              <a:t>of rhythmic activity</a:t>
            </a:r>
          </a:p>
        </p:txBody>
      </p:sp>
    </p:spTree>
    <p:extLst>
      <p:ext uri="{BB962C8B-B14F-4D97-AF65-F5344CB8AC3E}">
        <p14:creationId xmlns:p14="http://schemas.microsoft.com/office/powerpoint/2010/main" val="3545885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Gaye estate vs Williams and </a:t>
            </a:r>
            <a:r>
              <a:rPr lang="en-US" b="1" dirty="0" err="1"/>
              <a:t>Thicke</a:t>
            </a:r>
            <a:r>
              <a:rPr lang="en-US" b="1" dirty="0"/>
              <a:t>; Williams et al vs Gaye estate*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979" y="2085474"/>
            <a:ext cx="8129140" cy="2919459"/>
          </a:xfrm>
        </p:spPr>
        <p:txBody>
          <a:bodyPr>
            <a:normAutofit fontScale="55000" lnSpcReduction="20000"/>
          </a:bodyPr>
          <a:lstStyle/>
          <a:p>
            <a:endParaRPr lang="en-US" sz="3200" dirty="0"/>
          </a:p>
          <a:p>
            <a:r>
              <a:rPr lang="en-US" sz="5900" dirty="0"/>
              <a:t>2013 (copyright), 2015 (suit), 2018 (appeal),</a:t>
            </a:r>
            <a:endParaRPr lang="en-US" sz="3200" dirty="0"/>
          </a:p>
          <a:p>
            <a:endParaRPr lang="en-US" sz="3200" dirty="0"/>
          </a:p>
          <a:p>
            <a:r>
              <a:rPr lang="en-US" sz="5900" b="1" dirty="0">
                <a:solidFill>
                  <a:srgbClr val="FF0000"/>
                </a:solidFill>
              </a:rPr>
              <a:t>Standing judgment:</a:t>
            </a:r>
          </a:p>
          <a:p>
            <a:r>
              <a:rPr lang="en-US" sz="5900" b="1" dirty="0">
                <a:solidFill>
                  <a:srgbClr val="FFC000"/>
                </a:solidFill>
              </a:rPr>
              <a:t>*Musical style is a protectable element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music technology as pivot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965909"/>
              </p:ext>
            </p:extLst>
          </p:nvPr>
        </p:nvGraphicFramePr>
        <p:xfrm>
          <a:off x="2773363" y="2052638"/>
          <a:ext cx="7796212" cy="399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1888" y="1628775"/>
            <a:ext cx="640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1999    Record sales peak</a:t>
            </a:r>
          </a:p>
          <a:p>
            <a:r>
              <a:rPr lang="en-US" dirty="0"/>
              <a:t>	2009    Streaming music downloads peak</a:t>
            </a:r>
          </a:p>
          <a:p>
            <a:r>
              <a:rPr lang="en-US" dirty="0"/>
              <a:t>	2015    Digital downloads = 90% of music sales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6" y="4681911"/>
            <a:ext cx="1124969" cy="1155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2" y="2664927"/>
            <a:ext cx="1252728" cy="123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5" y="10452"/>
            <a:ext cx="1915464" cy="18748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7185" y="20904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789" y="4010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156" y="60452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38" y="1337966"/>
            <a:ext cx="1368954" cy="13269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36564" y="27786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380" y="3743325"/>
            <a:ext cx="1195330" cy="13991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24358" y="53366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41980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39" y="269441"/>
            <a:ext cx="9775005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Notated</a:t>
            </a:r>
            <a:r>
              <a:rPr lang="en-US" dirty="0"/>
              <a:t> vs </a:t>
            </a:r>
            <a:r>
              <a:rPr lang="en-US" b="1" dirty="0">
                <a:solidFill>
                  <a:srgbClr val="FFC000"/>
                </a:solidFill>
              </a:rPr>
              <a:t>performed</a:t>
            </a:r>
            <a:r>
              <a:rPr lang="en-US" dirty="0"/>
              <a:t> music in (US) </a:t>
            </a:r>
            <a:br>
              <a:rPr lang="en-US" dirty="0"/>
            </a:br>
            <a:r>
              <a:rPr lang="en-US" dirty="0"/>
              <a:t>copyright registrations, 1940-2017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31954"/>
              </p:ext>
            </p:extLst>
          </p:nvPr>
        </p:nvGraphicFramePr>
        <p:xfrm>
          <a:off x="1447649" y="1755244"/>
          <a:ext cx="7373074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176">
                  <a:extLst>
                    <a:ext uri="{9D8B030D-6E8A-4147-A177-3AD203B41FA5}">
                      <a16:colId xmlns:a16="http://schemas.microsoft.com/office/drawing/2014/main" val="3807161532"/>
                    </a:ext>
                  </a:extLst>
                </a:gridCol>
                <a:gridCol w="1047312">
                  <a:extLst>
                    <a:ext uri="{9D8B030D-6E8A-4147-A177-3AD203B41FA5}">
                      <a16:colId xmlns:a16="http://schemas.microsoft.com/office/drawing/2014/main" val="1087310211"/>
                    </a:ext>
                  </a:extLst>
                </a:gridCol>
                <a:gridCol w="1349039">
                  <a:extLst>
                    <a:ext uri="{9D8B030D-6E8A-4147-A177-3AD203B41FA5}">
                      <a16:colId xmlns:a16="http://schemas.microsoft.com/office/drawing/2014/main" val="327727656"/>
                    </a:ext>
                  </a:extLst>
                </a:gridCol>
                <a:gridCol w="1312678">
                  <a:extLst>
                    <a:ext uri="{9D8B030D-6E8A-4147-A177-3AD203B41FA5}">
                      <a16:colId xmlns:a16="http://schemas.microsoft.com/office/drawing/2014/main" val="3265226378"/>
                    </a:ext>
                  </a:extLst>
                </a:gridCol>
                <a:gridCol w="1331549">
                  <a:extLst>
                    <a:ext uri="{9D8B030D-6E8A-4147-A177-3AD203B41FA5}">
                      <a16:colId xmlns:a16="http://schemas.microsoft.com/office/drawing/2014/main" val="3861065811"/>
                    </a:ext>
                  </a:extLst>
                </a:gridCol>
                <a:gridCol w="1134320">
                  <a:extLst>
                    <a:ext uri="{9D8B030D-6E8A-4147-A177-3AD203B41FA5}">
                      <a16:colId xmlns:a16="http://schemas.microsoft.com/office/drawing/2014/main" val="153737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Recording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&amp;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Music video/film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MIDI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1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15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1960-69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1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3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1990-99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5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52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78" y="5806487"/>
            <a:ext cx="7210375" cy="1051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675" y="5766229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Charles Cronin’s</a:t>
            </a:r>
          </a:p>
        </p:txBody>
      </p:sp>
    </p:spTree>
    <p:extLst>
      <p:ext uri="{BB962C8B-B14F-4D97-AF65-F5344CB8AC3E}">
        <p14:creationId xmlns:p14="http://schemas.microsoft.com/office/powerpoint/2010/main" val="428870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716" y="808056"/>
            <a:ext cx="8773423" cy="1077229"/>
          </a:xfrm>
        </p:spPr>
        <p:txBody>
          <a:bodyPr/>
          <a:lstStyle/>
          <a:p>
            <a:r>
              <a:rPr lang="en-US" dirty="0"/>
              <a:t>Drift in registration media (1940-2017)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580239"/>
              </p:ext>
            </p:extLst>
          </p:nvPr>
        </p:nvGraphicFramePr>
        <p:xfrm>
          <a:off x="1796716" y="1315454"/>
          <a:ext cx="8773423" cy="53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1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808056"/>
            <a:ext cx="8698476" cy="1077229"/>
          </a:xfrm>
        </p:spPr>
        <p:txBody>
          <a:bodyPr/>
          <a:lstStyle/>
          <a:p>
            <a:r>
              <a:rPr lang="en-US" dirty="0"/>
              <a:t>RIAA revenue by delivery medium (2016)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64" y="1662113"/>
            <a:ext cx="78009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455" y="512581"/>
            <a:ext cx="7958331" cy="1077229"/>
          </a:xfrm>
        </p:spPr>
        <p:txBody>
          <a:bodyPr/>
          <a:lstStyle/>
          <a:p>
            <a:r>
              <a:rPr lang="en-US" dirty="0"/>
              <a:t>Controversial points ( “Blurred Lines”)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1422400"/>
            <a:ext cx="7796540" cy="439868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Can a </a:t>
            </a:r>
            <a:r>
              <a:rPr lang="en-US" sz="2800" dirty="0">
                <a:highlight>
                  <a:srgbClr val="F9997F"/>
                </a:highlight>
              </a:rPr>
              <a:t>musical style</a:t>
            </a:r>
            <a:r>
              <a:rPr lang="en-US" sz="2800" dirty="0"/>
              <a:t> be owned by one entity?</a:t>
            </a:r>
          </a:p>
          <a:p>
            <a:endParaRPr lang="en-US" sz="2800" dirty="0"/>
          </a:p>
          <a:p>
            <a:r>
              <a:rPr lang="en-US" sz="2800" dirty="0"/>
              <a:t>Should cases be argued on the basis of  </a:t>
            </a:r>
            <a:r>
              <a:rPr lang="en-US" sz="2800" dirty="0">
                <a:solidFill>
                  <a:srgbClr val="FFC000"/>
                </a:solidFill>
              </a:rPr>
              <a:t>registered copies </a:t>
            </a:r>
            <a:r>
              <a:rPr lang="en-US" sz="2800" dirty="0"/>
              <a:t>only?</a:t>
            </a:r>
          </a:p>
          <a:p>
            <a:endParaRPr lang="en-US" sz="2800" dirty="0"/>
          </a:p>
          <a:p>
            <a:r>
              <a:rPr lang="en-US" sz="2800" dirty="0"/>
              <a:t>See E. </a:t>
            </a:r>
            <a:r>
              <a:rPr lang="en-US" sz="2800" dirty="0" err="1"/>
              <a:t>Selfrdge</a:t>
            </a:r>
            <a:r>
              <a:rPr lang="en-US" sz="2800" dirty="0"/>
              <a:t>-Field, “Substantial Musical  Similarity in Sound and Notation”,</a:t>
            </a:r>
            <a:r>
              <a:rPr lang="en-US" sz="2800" i="1" dirty="0"/>
              <a:t> Colorado Journal of Law and Technology</a:t>
            </a:r>
            <a:r>
              <a:rPr lang="en-US" sz="2800" dirty="0"/>
              <a:t> (2018) in </a:t>
            </a:r>
            <a:r>
              <a:rPr lang="en-US" sz="2800" dirty="0" err="1"/>
              <a:t>HeinOnline</a:t>
            </a:r>
            <a:r>
              <a:rPr lang="en-US" sz="2800" dirty="0"/>
              <a:t> (legal aggregation) via Stanford logon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4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6" y="713987"/>
            <a:ext cx="10406265" cy="1081705"/>
          </a:xfrm>
        </p:spPr>
        <p:txBody>
          <a:bodyPr/>
          <a:lstStyle/>
          <a:p>
            <a:r>
              <a:rPr lang="en-US" dirty="0"/>
              <a:t>Should every “</a:t>
            </a:r>
            <a:r>
              <a:rPr lang="en-US" b="1" dirty="0">
                <a:solidFill>
                  <a:srgbClr val="FFC000"/>
                </a:solidFill>
              </a:rPr>
              <a:t>style</a:t>
            </a:r>
            <a:r>
              <a:rPr lang="en-US" dirty="0"/>
              <a:t>” be exclusive to its own creator?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2315" y="1576392"/>
            <a:ext cx="4058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Improvisatory pastiche (18</a:t>
            </a:r>
            <a:r>
              <a:rPr lang="en-US" sz="2400" baseline="30000" dirty="0"/>
              <a:t>th</a:t>
            </a:r>
            <a:r>
              <a:rPr lang="en-US" sz="2400" dirty="0"/>
              <a:t>/20</a:t>
            </a:r>
            <a:r>
              <a:rPr lang="en-US" sz="2400" baseline="30000" dirty="0"/>
              <a:t>th</a:t>
            </a:r>
            <a:r>
              <a:rPr lang="en-US" sz="2400" dirty="0"/>
              <a:t> centuries)</a:t>
            </a:r>
          </a:p>
          <a:p>
            <a:endParaRPr lang="en-US" sz="2400" dirty="0"/>
          </a:p>
          <a:p>
            <a:r>
              <a:rPr lang="en-US" sz="2400" dirty="0"/>
              <a:t>Ethan </a:t>
            </a:r>
            <a:r>
              <a:rPr lang="en-US" sz="2400" dirty="0" err="1"/>
              <a:t>Uslan</a:t>
            </a:r>
            <a:r>
              <a:rPr lang="en-US" sz="2400" dirty="0"/>
              <a:t>, 2012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SmallJoplinEl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406" y="2322870"/>
            <a:ext cx="6072207" cy="3415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B6B43-4A9D-39FA-EAF1-E575A0F89FF6}"/>
              </a:ext>
            </a:extLst>
          </p:cNvPr>
          <p:cNvSpPr txBox="1"/>
          <p:nvPr/>
        </p:nvSpPr>
        <p:spPr>
          <a:xfrm>
            <a:off x="1282315" y="384601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(parody)</a:t>
            </a:r>
          </a:p>
        </p:txBody>
      </p:sp>
    </p:spTree>
    <p:extLst>
      <p:ext uri="{BB962C8B-B14F-4D97-AF65-F5344CB8AC3E}">
        <p14:creationId xmlns:p14="http://schemas.microsoft.com/office/powerpoint/2010/main" val="36152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808056"/>
            <a:ext cx="8455589" cy="1077229"/>
          </a:xfrm>
        </p:spPr>
        <p:txBody>
          <a:bodyPr/>
          <a:lstStyle/>
          <a:p>
            <a:r>
              <a:rPr lang="en-US" dirty="0"/>
              <a:t>Human factors in assessments of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550" y="1662341"/>
            <a:ext cx="8954502" cy="3214255"/>
          </a:xfrm>
        </p:spPr>
        <p:txBody>
          <a:bodyPr>
            <a:normAutofit/>
          </a:bodyPr>
          <a:lstStyle/>
          <a:p>
            <a:pPr lvl="1"/>
            <a:r>
              <a:rPr lang="en-US" sz="2800" b="1" dirty="0">
                <a:solidFill>
                  <a:srgbClr val="FFC000"/>
                </a:solidFill>
              </a:rPr>
              <a:t>Artistic interpretations</a:t>
            </a:r>
            <a:r>
              <a:rPr lang="en-US" sz="2800" dirty="0"/>
              <a:t> in performance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Cognitive weights</a:t>
            </a:r>
            <a:r>
              <a:rPr lang="en-US" sz="2800" dirty="0"/>
              <a:t> of feature-based comparisons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Perceptual factors</a:t>
            </a:r>
            <a:r>
              <a:rPr lang="en-US" sz="2800" dirty="0"/>
              <a:t> in the experience of “similarity”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Cultural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6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40881" y="98496"/>
            <a:ext cx="4486343" cy="1077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What is music?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1151057" y="5145408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457195" y="3541078"/>
            <a:ext cx="5884863" cy="179388"/>
          </a:xfrm>
        </p:spPr>
        <p:txBody>
          <a:bodyPr/>
          <a:lstStyle/>
          <a:p>
            <a:r>
              <a:rPr lang="en-US" dirty="0"/>
              <a:t>2019   Eleanor Selfridge-Field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9315" y="861040"/>
            <a:ext cx="5001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Cognitive aspects of musical similarity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2820" y="6198477"/>
            <a:ext cx="714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Simon Dixon, Werner Goebel, Gerhard Widmer: Performance worms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0" y="2005182"/>
            <a:ext cx="4578005" cy="2941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976" y="5087651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Beat-level tempo changes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45" y="1816118"/>
            <a:ext cx="4964558" cy="378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0192" y="178575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Performance worm</a:t>
            </a:r>
          </a:p>
        </p:txBody>
      </p:sp>
    </p:spTree>
    <p:extLst>
      <p:ext uri="{BB962C8B-B14F-4D97-AF65-F5344CB8AC3E}">
        <p14:creationId xmlns:p14="http://schemas.microsoft.com/office/powerpoint/2010/main" val="48961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15487" y="165100"/>
            <a:ext cx="9715500" cy="10779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Differences issue from several domains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973410" y="5200950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215158" y="3591225"/>
            <a:ext cx="5884863" cy="179388"/>
          </a:xfrm>
        </p:spPr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02525" y="2508504"/>
            <a:ext cx="35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Music as sound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87" y="1877846"/>
            <a:ext cx="4932169" cy="1674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487" y="3700050"/>
            <a:ext cx="6943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SUPRA (Stanford U. Piano Roll Archive): supra.stanford.edu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2417" y="4573443"/>
            <a:ext cx="5746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Listening to performance differences (</a:t>
            </a:r>
            <a:r>
              <a:rPr lang="en-US" dirty="0" err="1"/>
              <a:t>Pianola</a:t>
            </a:r>
            <a:r>
              <a:rPr lang="en-US" dirty="0"/>
              <a:t>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FiveFootTwoEyesOfBlue(1925)_SupertoneColumbia-5681_MargThomp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1797" y="504855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57061" y="4631935"/>
            <a:ext cx="2437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“Five Foot Two”</a:t>
            </a:r>
          </a:p>
          <a:p>
            <a:r>
              <a:rPr lang="en-US" dirty="0"/>
              <a:t>Marg. Thomson, 1925</a:t>
            </a:r>
          </a:p>
          <a:p>
            <a:r>
              <a:rPr lang="en-US" dirty="0"/>
              <a:t>Superphone Label</a:t>
            </a:r>
          </a:p>
        </p:txBody>
      </p:sp>
    </p:spTree>
    <p:extLst>
      <p:ext uri="{BB962C8B-B14F-4D97-AF65-F5344CB8AC3E}">
        <p14:creationId xmlns:p14="http://schemas.microsoft.com/office/powerpoint/2010/main" val="33695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1012826" y="5287828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305844" y="3678103"/>
            <a:ext cx="5884863" cy="179388"/>
          </a:xfrm>
        </p:spPr>
        <p:txBody>
          <a:bodyPr/>
          <a:lstStyle/>
          <a:p>
            <a:r>
              <a:rPr lang="en-US" dirty="0"/>
              <a:t>2019   Eleanor Selfridge-Field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94648" y="1182667"/>
            <a:ext cx="7029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Cognitive aspects of musical similarity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48" y="2345861"/>
            <a:ext cx="6247930" cy="2671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50347" y="5379109"/>
            <a:ext cx="597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Craig Sapp: Notation-based extrapolation </a:t>
            </a:r>
          </a:p>
          <a:p>
            <a:pPr algn="ctr"/>
            <a:r>
              <a:rPr lang="en-US" dirty="0"/>
              <a:t>of harmonic similarity</a:t>
            </a:r>
          </a:p>
        </p:txBody>
      </p:sp>
    </p:spTree>
    <p:extLst>
      <p:ext uri="{BB962C8B-B14F-4D97-AF65-F5344CB8AC3E}">
        <p14:creationId xmlns:p14="http://schemas.microsoft.com/office/powerpoint/2010/main" val="24390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670" y="801103"/>
            <a:ext cx="10520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Cultural and social factors in musical similarity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64" y="1751931"/>
            <a:ext cx="8561389" cy="4151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94C40-C2C4-F022-C7E2-36B499F886CF}"/>
              </a:ext>
            </a:extLst>
          </p:cNvPr>
          <p:cNvSpPr txBox="1"/>
          <p:nvPr/>
        </p:nvSpPr>
        <p:spPr>
          <a:xfrm>
            <a:off x="1344706" y="445521"/>
            <a:ext cx="10727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Social factors, cultural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39114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071" y="501548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Cultural distance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19384" y="993728"/>
            <a:ext cx="3891960" cy="21505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Sanctissima</a:t>
            </a:r>
            <a:r>
              <a:rPr lang="en-US" dirty="0"/>
              <a:t> (Latin hymn,</a:t>
            </a:r>
          </a:p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88663" y="547991"/>
            <a:ext cx="3894138" cy="39973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 shall overcome</a:t>
            </a:r>
          </a:p>
          <a:p>
            <a:r>
              <a:rPr lang="en-US" dirty="0"/>
              <a:t>Morehouse College Glee Club 2009</a:t>
            </a:r>
          </a:p>
          <a:p>
            <a:r>
              <a:rPr lang="en-US" dirty="0"/>
              <a:t>[arr. Wendell P. </a:t>
            </a:r>
            <a:r>
              <a:rPr lang="en-US" dirty="0" err="1"/>
              <a:t>Whalum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9" name="OSanctissima_so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5073" y="2495661"/>
            <a:ext cx="4940969" cy="2779295"/>
          </a:xfrm>
          <a:prstGeom prst="rect">
            <a:avLst/>
          </a:prstGeom>
        </p:spPr>
      </p:pic>
      <p:pic>
        <p:nvPicPr>
          <p:cNvPr id="10" name="Morehouse_q5ep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324" y="2546654"/>
            <a:ext cx="5005137" cy="281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384" y="5573225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 </a:t>
            </a:r>
            <a:r>
              <a:rPr lang="en-US" dirty="0" err="1"/>
              <a:t>Città</a:t>
            </a:r>
            <a:r>
              <a:rPr lang="en-US" dirty="0"/>
              <a:t> di </a:t>
            </a:r>
            <a:r>
              <a:rPr lang="en-US" dirty="0" err="1"/>
              <a:t>Castelarano</a:t>
            </a:r>
            <a:r>
              <a:rPr lang="en-US" dirty="0"/>
              <a:t>, dir. </a:t>
            </a:r>
          </a:p>
          <a:p>
            <a:r>
              <a:rPr lang="en-US" dirty="0"/>
              <a:t>Marco </a:t>
            </a:r>
            <a:r>
              <a:rPr lang="en-US" dirty="0" err="1"/>
              <a:t>Giudorizzi</a:t>
            </a:r>
            <a:r>
              <a:rPr lang="en-US" dirty="0"/>
              <a:t>,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3872" y="5567249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https://www.youtube.com/watch?v=Aor6-DkzBJ0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43460" y="6145255"/>
            <a:ext cx="52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9"/>
              </a:rPr>
              <a:t>https://www.youtube.com/watch?v=SGFcce-NfQ8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40" y="250351"/>
            <a:ext cx="10494681" cy="1077229"/>
          </a:xfrm>
        </p:spPr>
        <p:txBody>
          <a:bodyPr/>
          <a:lstStyle/>
          <a:p>
            <a:r>
              <a:rPr lang="en-US" dirty="0"/>
              <a:t>Perceptual Difference: </a:t>
            </a:r>
            <a:r>
              <a:rPr lang="en-US" sz="2800" dirty="0"/>
              <a:t>Melodic elaboration in Mozart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299" y="998489"/>
            <a:ext cx="863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realizations by Stephen Malinowski, Music Animation Machine, after Mozart:</a:t>
            </a:r>
          </a:p>
          <a:p>
            <a:r>
              <a:rPr lang="en-US" dirty="0"/>
              <a:t> “Ah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dirai</a:t>
            </a:r>
            <a:r>
              <a:rPr lang="en-US" dirty="0"/>
              <a:t>-je </a:t>
            </a:r>
            <a:r>
              <a:rPr lang="en-US" dirty="0" err="1"/>
              <a:t>Maman</a:t>
            </a:r>
            <a:r>
              <a:rPr lang="en-US" dirty="0"/>
              <a:t>”, K. 265 (YouTube: </a:t>
            </a:r>
            <a:r>
              <a:rPr lang="en-US" dirty="0" err="1"/>
              <a:t>Musam</a:t>
            </a:r>
            <a:r>
              <a:rPr lang="en-US" dirty="0"/>
              <a:t> 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1825" y="20268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</a:t>
            </a:r>
          </a:p>
        </p:txBody>
      </p:sp>
      <p:pic>
        <p:nvPicPr>
          <p:cNvPr id="8" name="Ahvous1_gmr4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32000" contrast="40000"/>
          </a:blip>
          <a:stretch>
            <a:fillRect/>
          </a:stretch>
        </p:blipFill>
        <p:spPr>
          <a:xfrm flipV="1">
            <a:off x="3325963" y="1892758"/>
            <a:ext cx="7639982" cy="1680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1825" y="357328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Example 2: </a:t>
            </a:r>
          </a:p>
        </p:txBody>
      </p:sp>
      <p:pic>
        <p:nvPicPr>
          <p:cNvPr id="11" name="Ahvous2_31pl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5963" y="3966367"/>
            <a:ext cx="7974534" cy="2586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9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37805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43619</TotalTime>
  <Words>1089</Words>
  <Application>Microsoft Office PowerPoint</Application>
  <PresentationFormat>Widescreen</PresentationFormat>
  <Paragraphs>283</Paragraphs>
  <Slides>29</Slides>
  <Notes>0</Notes>
  <HiddenSlides>5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MS Shell Dlg 2</vt:lpstr>
      <vt:lpstr>Wingdings</vt:lpstr>
      <vt:lpstr>Wingdings 3</vt:lpstr>
      <vt:lpstr>Madison</vt:lpstr>
      <vt:lpstr>Ear, Mind, or Brain?   Reflections on Musical Similarity</vt:lpstr>
      <vt:lpstr>Music as sound </vt:lpstr>
      <vt:lpstr>Human factors in assessments of similarity</vt:lpstr>
      <vt:lpstr>What is music?</vt:lpstr>
      <vt:lpstr>Differences issue from several domains</vt:lpstr>
      <vt:lpstr>PowerPoint Presentation</vt:lpstr>
      <vt:lpstr>PowerPoint Presentation</vt:lpstr>
      <vt:lpstr>Cultural distance</vt:lpstr>
      <vt:lpstr>Perceptual Difference: Melodic elaboration in Mozart</vt:lpstr>
      <vt:lpstr>Cultural dissonance</vt:lpstr>
      <vt:lpstr>Topic 2 of 2 Musical similarity in music-copyright infringement</vt:lpstr>
      <vt:lpstr>Seminal cases</vt:lpstr>
      <vt:lpstr>Ira Arnstein and the concept of substantial musical similarity</vt:lpstr>
      <vt:lpstr>Sardonic view of music copyright</vt:lpstr>
      <vt:lpstr>Irving Berlin’s opinion of Arnstein</vt:lpstr>
      <vt:lpstr>Detectives investigate musical similarity</vt:lpstr>
      <vt:lpstr>Similarity of which features?</vt:lpstr>
      <vt:lpstr>Contractual disagreements</vt:lpstr>
      <vt:lpstr>Gaye (L) vs Williams, Thicke (R)  (2013; appeal, 2015; Gaye prevailed, 2018) </vt:lpstr>
      <vt:lpstr>Melodic comparison (involves slipping positions)</vt:lpstr>
      <vt:lpstr>What is a substantial melody?</vt:lpstr>
      <vt:lpstr>Notated vs. performed music in copyright litigation</vt:lpstr>
      <vt:lpstr>Gaye estate vs Williams and Thicke; Williams et al vs Gaye estate*</vt:lpstr>
      <vt:lpstr>Changing music technology as pivot</vt:lpstr>
      <vt:lpstr>“ Notated vs performed music in (US)  copyright registrations, 1940-2017</vt:lpstr>
      <vt:lpstr>Drift in registration media (1940-2017)</vt:lpstr>
      <vt:lpstr>RIAA revenue by delivery medium (2016)</vt:lpstr>
      <vt:lpstr>Controversial points ( “Blurred Lines”)</vt:lpstr>
      <vt:lpstr>Should every “style” be exclusive to its own creator? 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Mind, Ear, and Eye</dc:title>
  <dc:creator>Eleanor Selfridge-Field</dc:creator>
  <cp:lastModifiedBy>Eleanor Selfridge-Field</cp:lastModifiedBy>
  <cp:revision>280</cp:revision>
  <dcterms:created xsi:type="dcterms:W3CDTF">2018-02-28T00:59:23Z</dcterms:created>
  <dcterms:modified xsi:type="dcterms:W3CDTF">2024-03-14T04:50:31Z</dcterms:modified>
</cp:coreProperties>
</file>