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  <p:sldMasterId id="2147483717" r:id="rId2"/>
  </p:sldMasterIdLst>
  <p:notesMasterIdLst>
    <p:notesMasterId r:id="rId34"/>
  </p:notesMasterIdLst>
  <p:sldIdLst>
    <p:sldId id="256" r:id="rId3"/>
    <p:sldId id="287" r:id="rId4"/>
    <p:sldId id="288" r:id="rId5"/>
    <p:sldId id="289" r:id="rId6"/>
    <p:sldId id="290" r:id="rId7"/>
    <p:sldId id="291" r:id="rId8"/>
    <p:sldId id="292" r:id="rId9"/>
    <p:sldId id="259" r:id="rId10"/>
    <p:sldId id="293" r:id="rId11"/>
    <p:sldId id="295" r:id="rId12"/>
    <p:sldId id="294" r:id="rId13"/>
    <p:sldId id="296" r:id="rId14"/>
    <p:sldId id="267" r:id="rId15"/>
    <p:sldId id="277" r:id="rId16"/>
    <p:sldId id="269" r:id="rId17"/>
    <p:sldId id="274" r:id="rId18"/>
    <p:sldId id="273" r:id="rId19"/>
    <p:sldId id="272" r:id="rId20"/>
    <p:sldId id="258" r:id="rId21"/>
    <p:sldId id="298" r:id="rId22"/>
    <p:sldId id="299" r:id="rId23"/>
    <p:sldId id="279" r:id="rId24"/>
    <p:sldId id="297" r:id="rId25"/>
    <p:sldId id="300" r:id="rId26"/>
    <p:sldId id="301" r:id="rId27"/>
    <p:sldId id="302" r:id="rId28"/>
    <p:sldId id="305" r:id="rId29"/>
    <p:sldId id="306" r:id="rId30"/>
    <p:sldId id="307" r:id="rId31"/>
    <p:sldId id="308" r:id="rId32"/>
    <p:sldId id="30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AA2CCB-E73E-4C8E-A7C2-1025516C3815}">
          <p14:sldIdLst>
            <p14:sldId id="256"/>
            <p14:sldId id="287"/>
            <p14:sldId id="288"/>
            <p14:sldId id="289"/>
            <p14:sldId id="290"/>
            <p14:sldId id="291"/>
          </p14:sldIdLst>
        </p14:section>
        <p14:section name="Music / Humanities / Visualization" id="{52885B0B-C004-4757-BE52-753BEE408DD8}">
          <p14:sldIdLst>
            <p14:sldId id="292"/>
            <p14:sldId id="259"/>
            <p14:sldId id="293"/>
            <p14:sldId id="295"/>
            <p14:sldId id="294"/>
            <p14:sldId id="296"/>
          </p14:sldIdLst>
        </p14:section>
        <p14:section name="Uses of visual images" id="{9C924F83-50A0-4848-827A-E80CDB6BCC96}">
          <p14:sldIdLst>
            <p14:sldId id="267"/>
            <p14:sldId id="277"/>
            <p14:sldId id="269"/>
            <p14:sldId id="274"/>
          </p14:sldIdLst>
        </p14:section>
        <p14:section name="Types of Visualization in Music" id="{73F21501-F4B1-4ED0-86CE-05C22D124FB0}">
          <p14:sldIdLst>
            <p14:sldId id="273"/>
            <p14:sldId id="272"/>
            <p14:sldId id="258"/>
            <p14:sldId id="298"/>
            <p14:sldId id="299"/>
            <p14:sldId id="279"/>
            <p14:sldId id="297"/>
          </p14:sldIdLst>
        </p14:section>
        <p14:section name="Music in Motion" id="{E7C9227C-9DA6-43ED-A2D2-A66AE2518D5C}">
          <p14:sldIdLst>
            <p14:sldId id="300"/>
            <p14:sldId id="301"/>
            <p14:sldId id="302"/>
            <p14:sldId id="305"/>
            <p14:sldId id="306"/>
            <p14:sldId id="307"/>
            <p14:sldId id="308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9F7"/>
    <a:srgbClr val="FAB8D6"/>
    <a:srgbClr val="FFCC66"/>
    <a:srgbClr val="FFFF66"/>
    <a:srgbClr val="FC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9" autoAdjust="0"/>
    <p:restoredTop sz="93220" autoAdjust="0"/>
  </p:normalViewPr>
  <p:slideViewPr>
    <p:cSldViewPr snapToGrid="0">
      <p:cViewPr>
        <p:scale>
          <a:sx n="60" d="100"/>
          <a:sy n="60" d="100"/>
        </p:scale>
        <p:origin x="42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E0A72-45D3-4EF4-960E-B2AD5C7DC3F2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7D0FF-A0B4-404A-8AEA-6505B79FD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5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4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5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10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43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4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1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2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70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58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6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30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0999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66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16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48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4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1198769" y="861060"/>
            <a:ext cx="990599" cy="487680"/>
          </a:xfrm>
        </p:spPr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015128" y="3492500"/>
            <a:ext cx="3357881" cy="487680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29BF6-DE3C-4BF7-A6F0-C1FCF4693D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9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1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3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5000">
              <a:srgbClr val="FCEFD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186F6-EF4A-41A6-8F07-BD7D6337C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0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9/30/2019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7D1AC-F047-4A81-97EF-A5ACA953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3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youtube.com/playlist?list=PLtj_HurkS7ZxXrUnAXpnX0P5hzyPy7Hul" TargetMode="Externa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By%20Credited%20to%20Francesco%20di%20Antonio%20del%20Chierico%20-%20Ptolemy's%20Geography%20(Harleian%20MS%207182,%20ff%2058&#8211;59),%20Public%20Domain,%20https:/commons.wikimedia.org/w/index.php?curid=193697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741218"/>
            <a:ext cx="8825658" cy="3329581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Visualizing the invisible: </a:t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Tools for seeing music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8" cy="13116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Eleanor Selfridge-Field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Center for computer Assisted Research in the Humanities,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Stanford </a:t>
            </a:r>
            <a:r>
              <a:rPr lang="en-US" dirty="0" smtClean="0">
                <a:solidFill>
                  <a:schemeClr val="tx1"/>
                </a:solidFill>
              </a:rPr>
              <a:t>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Where does this lead?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134" y="1634837"/>
            <a:ext cx="4396338" cy="576262"/>
          </a:xfrm>
        </p:spPr>
        <p:txBody>
          <a:bodyPr/>
          <a:lstStyle/>
          <a:p>
            <a:r>
              <a:rPr lang="en-US" sz="3200" b="1" dirty="0" smtClean="0"/>
              <a:t>Generalization</a:t>
            </a:r>
            <a:endParaRPr lang="en-US" sz="3200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2800" y="2426070"/>
            <a:ext cx="4395787" cy="14947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819" y="1612324"/>
            <a:ext cx="4396339" cy="576262"/>
          </a:xfrm>
        </p:spPr>
        <p:txBody>
          <a:bodyPr/>
          <a:lstStyle/>
          <a:p>
            <a:r>
              <a:rPr lang="en-US" sz="3200" b="1" dirty="0" smtClean="0"/>
              <a:t>Differentiation</a:t>
            </a:r>
            <a:endParaRPr lang="en-US" sz="32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89342" y="2422073"/>
            <a:ext cx="4867162" cy="315133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9749498" y="3334845"/>
            <a:ext cx="4142509" cy="742494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221544" y="31846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43447" y="5938632"/>
            <a:ext cx="607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Stanford </a:t>
            </a:r>
            <a:r>
              <a:rPr lang="en-US" dirty="0" err="1" smtClean="0"/>
              <a:t>Orbis</a:t>
            </a:r>
            <a:r>
              <a:rPr lang="en-US" dirty="0" smtClean="0"/>
              <a:t> Project (Roman imperial trade routes)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8" y="4858982"/>
            <a:ext cx="3292475" cy="1448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888" y="4135755"/>
            <a:ext cx="425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Sapp: Same music, different theories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Obstacles to useful visualization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(music history)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883776" cy="419548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Visualization software </a:t>
            </a:r>
            <a:r>
              <a:rPr lang="en-US" sz="3200" b="1" dirty="0" smtClean="0"/>
              <a:t>needs</a:t>
            </a:r>
          </a:p>
          <a:p>
            <a:pPr lvl="1"/>
            <a:r>
              <a:rPr lang="en-US" sz="3200" dirty="0" smtClean="0"/>
              <a:t>Methods for using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historical time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smtClean="0"/>
              <a:t>and its local inflections</a:t>
            </a:r>
          </a:p>
          <a:p>
            <a:pPr lvl="1"/>
            <a:r>
              <a:rPr lang="en-US" sz="3200" dirty="0" smtClean="0"/>
              <a:t>Methods of using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historical maps </a:t>
            </a:r>
            <a:r>
              <a:rPr lang="en-US" sz="3200" dirty="0" smtClean="0"/>
              <a:t>in ever-changing venues</a:t>
            </a:r>
          </a:p>
          <a:p>
            <a:r>
              <a:rPr lang="en-US" sz="3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Historical data requires </a:t>
            </a:r>
            <a:r>
              <a:rPr lang="en-US" sz="3400" b="1" dirty="0" smtClean="0"/>
              <a:t>user to develop data</a:t>
            </a:r>
            <a:endParaRPr lang="en-US" sz="3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337963" y="3539836"/>
            <a:ext cx="4516582" cy="33250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154" y="339250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e.g. </a:t>
            </a:r>
            <a:r>
              <a:rPr lang="en-US" b="1" dirty="0" smtClean="0"/>
              <a:t>Venetian opera (1660-1700)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731746" y="3288085"/>
            <a:ext cx="4181475" cy="500906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34793" y="234357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z="2400" smtClean="0"/>
              <a:t>12</a:t>
            </a:fld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4" y="1281571"/>
            <a:ext cx="5612017" cy="1739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41" y="3144793"/>
            <a:ext cx="5638068" cy="3713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34" y="2995426"/>
            <a:ext cx="4924426" cy="38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575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Armchair scholarship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12" y="1155672"/>
            <a:ext cx="4141365" cy="5342073"/>
          </a:xfr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86" y="1132812"/>
            <a:ext cx="1135206" cy="16856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9601254" y="3490015"/>
            <a:ext cx="4343400" cy="59425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56729" y="365125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097" y="548640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“Music” by Guillaume Machaut</a:t>
            </a:r>
          </a:p>
          <a:p>
            <a:r>
              <a:rPr lang="en-US" dirty="0" smtClean="0"/>
              <a:t>(1300-1377)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2" y="3179129"/>
            <a:ext cx="29251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76" y="6202142"/>
            <a:ext cx="7772400" cy="59436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Digital restoration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705255" y="3802373"/>
            <a:ext cx="4231718" cy="741771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5396137" cy="1676400"/>
          </a:xfrm>
        </p:spPr>
      </p:pic>
      <p:pic>
        <p:nvPicPr>
          <p:cNvPr id="4098" name="Picture 2" descr="C:\Users\Eleanor.CCARH-ADM-2\Documents\CM-Archive2012\CM-Archive_05-15\cm12_2000\#16wathy\raw\graphics\ADD41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20" y="2654956"/>
            <a:ext cx="4038600" cy="4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2371" y="1904068"/>
            <a:ext cx="7516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Digital Internet Archive of Medieval Music</a:t>
            </a:r>
            <a:endParaRPr lang="en-US" sz="1400" b="1" dirty="0"/>
          </a:p>
        </p:txBody>
      </p:sp>
      <p:pic>
        <p:nvPicPr>
          <p:cNvPr id="4099" name="Picture 3" descr="C:\Users\Eleanor.CCARH-ADM-2\Documents\CM-Archive2012\CM-Archive_05-15\cm12_2000\#16wathy\raw\graphics\focu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2876505"/>
            <a:ext cx="551804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1128" y="454356"/>
            <a:ext cx="838199" cy="767687"/>
          </a:xfrm>
        </p:spPr>
        <p:txBody>
          <a:bodyPr/>
          <a:lstStyle/>
          <a:p>
            <a:fld id="{FD629BF6-DE3C-4BF7-A6F0-C1FCF4693DD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167" y="2464982"/>
            <a:ext cx="4581710" cy="3334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238" y="5799682"/>
            <a:ext cx="350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GB_Ouc</a:t>
            </a:r>
            <a:r>
              <a:rPr lang="en-US" dirty="0" smtClean="0"/>
              <a:t> MS 16, </a:t>
            </a:r>
            <a:r>
              <a:rPr lang="en-US" dirty="0"/>
              <a:t>f152v. C. 1430</a:t>
            </a:r>
          </a:p>
        </p:txBody>
      </p:sp>
    </p:spTree>
    <p:extLst>
      <p:ext uri="{BB962C8B-B14F-4D97-AF65-F5344CB8AC3E}">
        <p14:creationId xmlns:p14="http://schemas.microsoft.com/office/powerpoint/2010/main" val="40032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Discovering paste-overs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59" y="1267774"/>
            <a:ext cx="4260681" cy="539326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628718" y="3654639"/>
            <a:ext cx="4075112" cy="47233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64240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22" y="1267774"/>
            <a:ext cx="5944115" cy="4474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022" y="57426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SLUB, Dresden:</a:t>
            </a:r>
          </a:p>
          <a:p>
            <a:r>
              <a:rPr lang="en-US" dirty="0"/>
              <a:t>Mus MS 2389-O-43</a:t>
            </a:r>
          </a:p>
          <a:p>
            <a:r>
              <a:rPr lang="en-US" dirty="0"/>
              <a:t>(RV 340)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3440" y="578879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Vivaldi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839" y="5839450"/>
            <a:ext cx="4536441" cy="594360"/>
          </a:xfrm>
        </p:spPr>
        <p:txBody>
          <a:bodyPr/>
          <a:lstStyle/>
          <a:p>
            <a:r>
              <a:rPr lang="en-US" dirty="0" smtClean="0"/>
              <a:t>Festival books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40904" y="5027995"/>
            <a:ext cx="8067039" cy="6096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err="1" smtClean="0"/>
              <a:t>Proteo</a:t>
            </a:r>
            <a:r>
              <a:rPr lang="en-US" i="1" dirty="0" smtClean="0"/>
              <a:t> con </a:t>
            </a:r>
            <a:r>
              <a:rPr lang="en-US" i="1" dirty="0" err="1" smtClean="0"/>
              <a:t>Venere</a:t>
            </a:r>
            <a:r>
              <a:rPr lang="en-US" i="1" dirty="0" smtClean="0"/>
              <a:t> </a:t>
            </a:r>
            <a:r>
              <a:rPr lang="en-US" i="1" dirty="0" err="1" smtClean="0"/>
              <a:t>sul</a:t>
            </a:r>
            <a:r>
              <a:rPr lang="en-US" i="1" dirty="0" smtClean="0"/>
              <a:t> </a:t>
            </a:r>
            <a:r>
              <a:rPr lang="en-US" i="1" dirty="0" err="1" smtClean="0"/>
              <a:t>Tergo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en-US" i="1" dirty="0" smtClean="0"/>
              <a:t>Odyssey</a:t>
            </a:r>
            <a:r>
              <a:rPr lang="en-US" dirty="0" smtClean="0"/>
              <a:t>, Book IV] </a:t>
            </a:r>
            <a:endParaRPr lang="en-US" dirty="0" smtClean="0"/>
          </a:p>
          <a:p>
            <a:r>
              <a:rPr lang="en-US" dirty="0" smtClean="0"/>
              <a:t>(?</a:t>
            </a:r>
            <a:r>
              <a:rPr lang="en-US" dirty="0" err="1" smtClean="0"/>
              <a:t>Gio</a:t>
            </a:r>
            <a:r>
              <a:rPr lang="en-US" dirty="0" smtClean="0"/>
              <a:t>. Ant. </a:t>
            </a:r>
            <a:r>
              <a:rPr lang="en-US" dirty="0" err="1" smtClean="0"/>
              <a:t>Ristori</a:t>
            </a:r>
            <a:r>
              <a:rPr lang="en-US" dirty="0" smtClean="0"/>
              <a:t>, 1686)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717992" y="3789636"/>
            <a:ext cx="4206243" cy="741771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66" y="928666"/>
            <a:ext cx="5243618" cy="3998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95" y="3862038"/>
            <a:ext cx="3395498" cy="2433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3548" y="2588590"/>
            <a:ext cx="1711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a description</a:t>
            </a:r>
          </a:p>
          <a:p>
            <a:r>
              <a:rPr lang="en-US" sz="1400" dirty="0"/>
              <a:t>of a Venetian regatta</a:t>
            </a:r>
          </a:p>
          <a:p>
            <a:r>
              <a:rPr lang="en-US" sz="1400" dirty="0"/>
              <a:t>(1686)</a:t>
            </a:r>
          </a:p>
          <a:p>
            <a:r>
              <a:rPr lang="en-US" sz="1400" dirty="0"/>
              <a:t>(British Library)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5980" y="600529"/>
            <a:ext cx="838199" cy="767687"/>
          </a:xfrm>
        </p:spPr>
        <p:txBody>
          <a:bodyPr/>
          <a:lstStyle/>
          <a:p>
            <a:fld id="{FD629BF6-DE3C-4BF7-A6F0-C1FCF4693DD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0" y="302618"/>
            <a:ext cx="659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Between Music, Graphics, Text, and the Past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" y="1701446"/>
            <a:ext cx="359265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in the margins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Opera libretti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Festivals 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Event “relations”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Memoirs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Doggerel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49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2220" y="6017127"/>
            <a:ext cx="10363200" cy="594360"/>
          </a:xfrm>
        </p:spPr>
        <p:txBody>
          <a:bodyPr/>
          <a:lstStyle/>
          <a:p>
            <a:r>
              <a:rPr lang="en-US" dirty="0" smtClean="0"/>
              <a:t>Mapping musical features of German folksong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9805997" y="3818562"/>
            <a:ext cx="4147163" cy="62483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59" y="5555462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Bret </a:t>
            </a:r>
            <a:r>
              <a:rPr lang="en-US" sz="1200" dirty="0" err="1"/>
              <a:t>Aarden</a:t>
            </a:r>
            <a:r>
              <a:rPr lang="en-US" sz="1200" dirty="0"/>
              <a:t>: </a:t>
            </a:r>
            <a:r>
              <a:rPr lang="en-US" sz="1200" dirty="0" smtClean="0"/>
              <a:t>“Musical </a:t>
            </a:r>
            <a:r>
              <a:rPr lang="en-US" sz="1200" dirty="0"/>
              <a:t>features in German </a:t>
            </a:r>
            <a:r>
              <a:rPr lang="en-US" sz="1200" dirty="0" smtClean="0"/>
              <a:t>folksong,”</a:t>
            </a:r>
            <a:endParaRPr lang="en-US" sz="1200" dirty="0"/>
          </a:p>
          <a:p>
            <a:r>
              <a:rPr lang="en-US" sz="1200" i="1" dirty="0" smtClean="0"/>
              <a:t>Computing in Musicology</a:t>
            </a:r>
            <a:r>
              <a:rPr lang="en-US" sz="1200" dirty="0" smtClean="0"/>
              <a:t> </a:t>
            </a:r>
            <a:r>
              <a:rPr lang="en-US" sz="1200" dirty="0"/>
              <a:t>12 (2001)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90800"/>
            <a:ext cx="3357563" cy="2790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0" y="498638"/>
            <a:ext cx="5540829" cy="45843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72523" y="2338684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Interior phrases end on tonic</a:t>
            </a: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8115524" y="2708016"/>
            <a:ext cx="537908" cy="1625768"/>
          </a:xfrm>
          <a:prstGeom prst="straightConnector1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68353" y="4653386"/>
            <a:ext cx="206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Mapping location data to </a:t>
            </a:r>
          </a:p>
          <a:p>
            <a:r>
              <a:rPr lang="en-US" sz="1400" dirty="0"/>
              <a:t>GPS coordinates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669" y="400764"/>
            <a:ext cx="656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Geospatial analysis 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8154" y="1881470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Prevalence of triple meter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00801" y="2318252"/>
            <a:ext cx="885824" cy="1839411"/>
          </a:xfrm>
          <a:prstGeom prst="straightConnector1">
            <a:avLst/>
          </a:prstGeom>
          <a:ln w="4445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148059" y="320455"/>
            <a:ext cx="838199" cy="767687"/>
          </a:xfrm>
        </p:spPr>
        <p:txBody>
          <a:bodyPr/>
          <a:lstStyle/>
          <a:p>
            <a:fld id="{FD629BF6-DE3C-4BF7-A6F0-C1FCF4693DD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11" y="550163"/>
            <a:ext cx="9527040" cy="594360"/>
          </a:xfrm>
        </p:spPr>
        <p:txBody>
          <a:bodyPr/>
          <a:lstStyle/>
          <a:p>
            <a:pPr algn="l"/>
            <a:r>
              <a:rPr lang="en-US" dirty="0"/>
              <a:t>Visualizing sound: </a:t>
            </a:r>
            <a:br>
              <a:rPr lang="en-US" dirty="0"/>
            </a:b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Comparative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performanceanalysis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9717993" y="3225756"/>
            <a:ext cx="4206243" cy="741771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63" y="2589661"/>
            <a:ext cx="2916675" cy="269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9440" y="5363101"/>
            <a:ext cx="508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“Performance worm” of </a:t>
            </a:r>
          </a:p>
          <a:p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Artur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Brendel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1972,  Schubert D. 899.</a:t>
            </a: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Dixon, Goebel, </a:t>
            </a:r>
            <a:r>
              <a:rPr lang="en-US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Widmer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(2002)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2236" y="1407153"/>
            <a:ext cx="51694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quantization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/>
              <a:t>question: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“Smooth” to quantize and identify </a:t>
            </a:r>
            <a:r>
              <a:rPr lang="en-US" b="1" dirty="0"/>
              <a:t>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Leave as is to compare </a:t>
            </a:r>
            <a:r>
              <a:rPr lang="en-US" b="1" dirty="0"/>
              <a:t>performances</a:t>
            </a:r>
            <a:r>
              <a:rPr lang="en-US" dirty="0"/>
              <a:t> of the same work</a:t>
            </a:r>
            <a:endParaRPr lang="en-US" b="1" dirty="0"/>
          </a:p>
        </p:txBody>
      </p:sp>
      <p:pic>
        <p:nvPicPr>
          <p:cNvPr id="11" name="Objec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597" y="3181572"/>
            <a:ext cx="367188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Objec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597" y="4021586"/>
            <a:ext cx="36718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95053" y="5154067"/>
            <a:ext cx="6491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Sonographs</a:t>
            </a:r>
            <a:r>
              <a:rPr lang="en-US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 </a:t>
            </a:r>
          </a:p>
          <a:p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different </a:t>
            </a: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performances of </a:t>
            </a: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same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092" y="1456321"/>
            <a:ext cx="3276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Sound: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happens in time</a:t>
            </a:r>
          </a:p>
          <a:p>
            <a:endParaRPr lang="en-US" b="1" dirty="0">
              <a:solidFill>
                <a:srgbClr val="9A264F"/>
              </a:solidFill>
            </a:endParaRPr>
          </a:p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Notation: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happens in space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95533" y="303653"/>
            <a:ext cx="838199" cy="767687"/>
          </a:xfrm>
        </p:spPr>
        <p:txBody>
          <a:bodyPr/>
          <a:lstStyle/>
          <a:p>
            <a:fld id="{FD629BF6-DE3C-4BF7-A6F0-C1FCF4693DD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Performance-worm gallery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34" y="1581431"/>
            <a:ext cx="8946541" cy="4195481"/>
          </a:xfrm>
        </p:spPr>
        <p:txBody>
          <a:bodyPr/>
          <a:lstStyle/>
          <a:p>
            <a:r>
              <a:rPr lang="en-US" dirty="0" smtClean="0"/>
              <a:t>Real-time expression</a:t>
            </a:r>
          </a:p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Gerhard Widmer</a:t>
            </a:r>
          </a:p>
          <a:p>
            <a:r>
              <a:rPr lang="en-US" dirty="0" smtClean="0"/>
              <a:t>Werner Goebl</a:t>
            </a:r>
          </a:p>
          <a:p>
            <a:r>
              <a:rPr lang="en-US" dirty="0" smtClean="0"/>
              <a:t>Simon Dixon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Variables = tempo,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dynamics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5" y="200483"/>
            <a:ext cx="24003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00456"/>
            <a:ext cx="2190750" cy="2114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75" y="2738438"/>
            <a:ext cx="2952750" cy="1552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75" y="4150658"/>
            <a:ext cx="1905000" cy="1819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630" y="4700586"/>
            <a:ext cx="1905000" cy="181927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 rot="5400000">
            <a:off x="9555058" y="3322741"/>
            <a:ext cx="4329112" cy="57922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010899" y="200483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Background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Music and its Domains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D1AC-F047-4A81-97EF-A5ACA953D4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" y="3697705"/>
            <a:ext cx="7104063" cy="2791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[Harmonic visualization in </a:t>
            </a:r>
            <a:r>
              <a:rPr lang="en-US" sz="36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scientic</a:t>
            </a:r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research]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461499" y="3492501"/>
            <a:ext cx="4432300" cy="52069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99800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02" y="1206644"/>
            <a:ext cx="5951396" cy="2898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0050" y="4105419"/>
            <a:ext cx="349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Petri </a:t>
            </a:r>
            <a:r>
              <a:rPr lang="en-US" sz="1600" dirty="0" err="1" smtClean="0"/>
              <a:t>Toiviainen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Self-organizing maps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showing pitch-class</a:t>
            </a:r>
            <a:r>
              <a:rPr lang="en-US" sz="1600" dirty="0"/>
              <a:t> </a:t>
            </a:r>
            <a:r>
              <a:rPr lang="en-US" sz="1600" dirty="0" smtClean="0"/>
              <a:t>relations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74637" y="2957512"/>
            <a:ext cx="456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Petr Janata, Mapping neural responses</a:t>
            </a:r>
          </a:p>
          <a:p>
            <a:r>
              <a:rPr lang="en-US" dirty="0"/>
              <a:t>t</a:t>
            </a:r>
            <a:r>
              <a:rPr lang="en-US" dirty="0" smtClean="0"/>
              <a:t>o musical stimulate in 12 different keys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Power is in aggregations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161610" y="3593978"/>
            <a:ext cx="4733730" cy="441375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09375" y="2322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956" y="1303337"/>
            <a:ext cx="3423103" cy="4701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4373" y="618153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dirty="0" smtClean="0"/>
              <a:t>anata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132012"/>
            <a:ext cx="3234192" cy="1741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111" y="4343400"/>
            <a:ext cx="4208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Music-theory: all keys are related to </a:t>
            </a:r>
          </a:p>
          <a:p>
            <a:r>
              <a:rPr lang="en-US" dirty="0" smtClean="0"/>
              <a:t>One another.</a:t>
            </a:r>
          </a:p>
          <a:p>
            <a:r>
              <a:rPr lang="en-US" dirty="0" smtClean="0"/>
              <a:t>Here: </a:t>
            </a:r>
            <a:r>
              <a:rPr lang="en-US" dirty="0" err="1" smtClean="0"/>
              <a:t>Purwins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219" y="193508"/>
            <a:ext cx="9281132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Visual (harmonic) </a:t>
            </a:r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analysis: </a:t>
            </a:r>
            <a:r>
              <a:rPr lang="en-US" sz="36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keyscapes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38553" y="3901989"/>
            <a:ext cx="4464632" cy="53299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10" y="1741640"/>
            <a:ext cx="3481387" cy="24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1170" y="4708371"/>
            <a:ext cx="763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Craig Sapp,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E. Selfridge-Field: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“Beethoven in C Minor” (2011)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5316" y="4302762"/>
            <a:ext cx="4246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Beethoven: </a:t>
            </a:r>
            <a:r>
              <a:rPr lang="en-US" sz="1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Sonate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Nr. 7 (“</a:t>
            </a:r>
            <a:r>
              <a:rPr lang="en-US" sz="1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Pathetique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”), 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91" y="1654677"/>
            <a:ext cx="3733800" cy="258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93431" y="4260121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Bach, WTC I, Prelude C Minor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9" y="5410201"/>
            <a:ext cx="9915421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219" y="3226318"/>
            <a:ext cx="186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H: Time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47704" y="3506298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04391" y="3398223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03321" y="2037327"/>
            <a:ext cx="46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Gen-</a:t>
            </a:r>
            <a:r>
              <a:rPr lang="en-US" sz="1100" dirty="0" err="1"/>
              <a:t>eral</a:t>
            </a:r>
            <a:r>
              <a:rPr lang="en-US" sz="1100" dirty="0"/>
              <a:t> </a:t>
            </a:r>
          </a:p>
          <a:p>
            <a:endParaRPr lang="en-US" sz="1100" dirty="0"/>
          </a:p>
          <a:p>
            <a:r>
              <a:rPr lang="en-US" sz="1100" dirty="0"/>
              <a:t>Pre-</a:t>
            </a:r>
          </a:p>
          <a:p>
            <a:r>
              <a:rPr lang="en-US" sz="1100" dirty="0" err="1"/>
              <a:t>cise</a:t>
            </a:r>
            <a:endParaRPr lang="en-US" sz="11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970701" y="1741640"/>
            <a:ext cx="1795790" cy="295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771704" y="1741640"/>
            <a:ext cx="1720558" cy="295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9591" y="2949203"/>
            <a:ext cx="304800" cy="372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95705" y="2976045"/>
            <a:ext cx="220652" cy="345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96" y="1172819"/>
            <a:ext cx="1962150" cy="6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7848600" y="4324652"/>
            <a:ext cx="0" cy="10855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4098" idx="1"/>
          </p:cNvCxnSpPr>
          <p:nvPr/>
        </p:nvCxnSpPr>
        <p:spPr>
          <a:xfrm rot="10800000" flipH="1" flipV="1">
            <a:off x="1671195" y="1480051"/>
            <a:ext cx="1116031" cy="1156172"/>
          </a:xfrm>
          <a:prstGeom prst="bentConnector4">
            <a:avLst>
              <a:gd name="adj1" fmla="val -20483"/>
              <a:gd name="adj2" fmla="val 6328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85274" y="514952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8425965" y="286353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V: Window </a:t>
            </a:r>
            <a:r>
              <a:rPr lang="en-US" sz="1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siize</a:t>
            </a:r>
            <a:endParaRPr 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Visual analysis: </a:t>
            </a:r>
            <a:r>
              <a:rPr lang="en-US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timescapes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283698" y="3632202"/>
            <a:ext cx="4521200" cy="25399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5200" y="2957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24" y="1357312"/>
            <a:ext cx="2695575" cy="275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070" y="4800600"/>
            <a:ext cx="615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Nicholas Cook, Craig Sapp: Chopin Mazurka project, </a:t>
            </a:r>
          </a:p>
          <a:p>
            <a:r>
              <a:rPr lang="en-US" dirty="0" smtClean="0"/>
              <a:t>RHBNC, U. London (2005-2007)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757419" y="1498601"/>
            <a:ext cx="399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Objective: to study share traits of performance in recordings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75" y="2304366"/>
            <a:ext cx="4667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Music in Motion: </a:t>
            </a:r>
            <a:br>
              <a:rPr lang="en-US" sz="2400" b="1" dirty="0" smtClean="0"/>
            </a:br>
            <a:r>
              <a:rPr lang="en-US" sz="3600" b="1" dirty="0" smtClean="0"/>
              <a:t>From piano rolls to the Music Animation Machine (MAM)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2052918"/>
            <a:ext cx="4533901" cy="41954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 series of tools for music visualization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by Stephen Malinowski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1986: first releases (VHS, PAL)</a:t>
            </a:r>
          </a:p>
          <a:p>
            <a:pPr marL="0" indent="0">
              <a:buNone/>
            </a:pPr>
            <a:r>
              <a:rPr lang="en-US" dirty="0" smtClean="0"/>
              <a:t>….</a:t>
            </a:r>
          </a:p>
          <a:p>
            <a:pPr marL="0" indent="0">
              <a:buNone/>
            </a:pPr>
            <a:r>
              <a:rPr lang="en-US" dirty="0" smtClean="0"/>
              <a:t>2013: </a:t>
            </a:r>
            <a:r>
              <a:rPr lang="en-US" dirty="0" err="1" smtClean="0"/>
              <a:t>Stravinski</a:t>
            </a:r>
            <a:r>
              <a:rPr lang="en-US" dirty="0" smtClean="0"/>
              <a:t> “Rite of Spring: </a:t>
            </a:r>
            <a:r>
              <a:rPr lang="en-US" dirty="0" err="1" smtClean="0"/>
              <a:t>centennary</a:t>
            </a:r>
            <a:r>
              <a:rPr lang="en-US" dirty="0" smtClean="0"/>
              <a:t> release (Vimeo, YouTube)</a:t>
            </a:r>
          </a:p>
          <a:p>
            <a:pPr marL="0" indent="0">
              <a:buNone/>
            </a:pPr>
            <a:r>
              <a:rPr lang="en-US" dirty="0" smtClean="0"/>
              <a:t>2018: Video track for Donald Knuth’s Fantasia </a:t>
            </a:r>
            <a:r>
              <a:rPr lang="en-US" dirty="0" err="1" smtClean="0"/>
              <a:t>Apocalyptica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11084" y="3910385"/>
            <a:ext cx="4305299" cy="37073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44633" y="452718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058" y="2052918"/>
            <a:ext cx="5219053" cy="2777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01" y="5030471"/>
            <a:ext cx="534716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h_GMinorFugueOrg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9242" y="1936975"/>
            <a:ext cx="6710475" cy="3774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8726489" cy="995082"/>
          </a:xfrm>
        </p:spPr>
        <p:txBody>
          <a:bodyPr/>
          <a:lstStyle/>
          <a:p>
            <a:r>
              <a:rPr lang="en-US" dirty="0" smtClean="0"/>
              <a:t>Music Animation Machines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4998" y="3663951"/>
            <a:ext cx="4368800" cy="44449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93449" y="3211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958" y="1300877"/>
            <a:ext cx="104943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Early example: J.S. Bach Organ Fugue in G Minor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 smtClean="0"/>
              <a:t>A </a:t>
            </a:r>
            <a:r>
              <a:rPr lang="en-US" sz="2800" b="1" dirty="0" smtClean="0"/>
              <a:t>fugue </a:t>
            </a:r>
            <a:r>
              <a:rPr lang="en-US" sz="2800" dirty="0" smtClean="0"/>
              <a:t>for four “voices” 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Each voice is a different color</a:t>
            </a:r>
          </a:p>
          <a:p>
            <a:r>
              <a:rPr lang="en-US" dirty="0" smtClean="0"/>
              <a:t>	</a:t>
            </a:r>
          </a:p>
          <a:p>
            <a:r>
              <a:rPr lang="en-US" sz="2800" dirty="0" smtClean="0"/>
              <a:t>Musical features shown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Note pitch (H)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Note duration (W)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Interaction of voices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06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2_Grieg_PeerGynt_Mt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9525" y="2027040"/>
            <a:ext cx="6962775" cy="3916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1" y="452718"/>
            <a:ext cx="10455729" cy="855382"/>
          </a:xfrm>
        </p:spPr>
        <p:txBody>
          <a:bodyPr/>
          <a:lstStyle/>
          <a:p>
            <a:r>
              <a:rPr lang="en-US" b="1" dirty="0" err="1" smtClean="0"/>
              <a:t>Edvard</a:t>
            </a:r>
            <a:r>
              <a:rPr lang="en-US" b="1" dirty="0" smtClean="0"/>
              <a:t> Grieg </a:t>
            </a:r>
            <a:r>
              <a:rPr lang="en-US" dirty="0" smtClean="0"/>
              <a:t>(Malinowski): </a:t>
            </a:r>
            <a:br>
              <a:rPr lang="en-US" dirty="0" smtClean="0"/>
            </a:br>
            <a:r>
              <a:rPr lang="en-US" sz="3200" i="1" dirty="0" smtClean="0"/>
              <a:t>Peer </a:t>
            </a:r>
            <a:r>
              <a:rPr lang="en-US" sz="3200" i="1" dirty="0" err="1" smtClean="0"/>
              <a:t>Gynt</a:t>
            </a:r>
            <a:r>
              <a:rPr lang="en-US" sz="3200" i="1" dirty="0" smtClean="0"/>
              <a:t> Suite</a:t>
            </a:r>
            <a:r>
              <a:rPr lang="en-US" sz="3200" dirty="0" smtClean="0"/>
              <a:t>, “In the Hall of the Mountain </a:t>
            </a:r>
            <a:r>
              <a:rPr lang="en-US" sz="3200" dirty="0"/>
              <a:t>K</a:t>
            </a:r>
            <a:r>
              <a:rPr lang="en-US" sz="3200" dirty="0" smtClean="0"/>
              <a:t>ing”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429554" y="3560116"/>
            <a:ext cx="4305300" cy="46166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74840" y="3465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9111" y="2027040"/>
            <a:ext cx="43909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Decay</a:t>
            </a:r>
            <a:r>
              <a:rPr lang="en-US" sz="2600" dirty="0" smtClean="0"/>
              <a:t> of pitch wedges)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Loudness</a:t>
            </a:r>
            <a:r>
              <a:rPr lang="en-US" sz="2600" dirty="0" smtClean="0"/>
              <a:t> of pitches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28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3_Rachmaninoff_LesLar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8086" y="1839377"/>
            <a:ext cx="7432675" cy="418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452718"/>
            <a:ext cx="9733334" cy="1400530"/>
          </a:xfrm>
        </p:spPr>
        <p:txBody>
          <a:bodyPr/>
          <a:lstStyle/>
          <a:p>
            <a:r>
              <a:rPr lang="en-US" sz="3600" b="1" dirty="0" smtClean="0"/>
              <a:t>Rachmaninoff</a:t>
            </a:r>
            <a:r>
              <a:rPr lang="en-US" sz="3600" dirty="0" smtClean="0"/>
              <a:t>: </a:t>
            </a:r>
            <a:r>
              <a:rPr lang="en-US" sz="3600" i="1" dirty="0" smtClean="0"/>
              <a:t>Les </a:t>
            </a:r>
            <a:r>
              <a:rPr lang="en-US" sz="3600" i="1" dirty="0" err="1" smtClean="0"/>
              <a:t>Larmes</a:t>
            </a:r>
            <a:r>
              <a:rPr lang="en-US" sz="3600" dirty="0" smtClean="0"/>
              <a:t> (tears)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424914" y="3454401"/>
            <a:ext cx="4546600" cy="66039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48914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1376482"/>
            <a:ext cx="565571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features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hypnotic 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ostinato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threads of </a:t>
            </a: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counter-narrative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sonority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528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4_Tschaikovsky_SugarPl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8019" y="1946737"/>
            <a:ext cx="6901051" cy="3881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82959" cy="1400530"/>
          </a:xfrm>
        </p:spPr>
        <p:txBody>
          <a:bodyPr/>
          <a:lstStyle/>
          <a:p>
            <a:r>
              <a:rPr lang="en-US" sz="3600" b="1" dirty="0" err="1" smtClean="0"/>
              <a:t>Tschaikovsky</a:t>
            </a:r>
            <a:r>
              <a:rPr lang="en-US" sz="3600" dirty="0" smtClean="0"/>
              <a:t>: </a:t>
            </a:r>
            <a:r>
              <a:rPr lang="en-US" sz="2800" dirty="0" smtClean="0"/>
              <a:t>Dance of the Sugar-Plum Fairies </a:t>
            </a:r>
            <a:br>
              <a:rPr lang="en-US" sz="2800" dirty="0" smtClean="0"/>
            </a:br>
            <a:r>
              <a:rPr lang="en-US" sz="2800" dirty="0" smtClean="0"/>
              <a:t>from the </a:t>
            </a:r>
            <a:r>
              <a:rPr lang="en-US" sz="2800" i="1" dirty="0" smtClean="0"/>
              <a:t>Nutcracker </a:t>
            </a:r>
            <a:r>
              <a:rPr lang="en-US" sz="2800" i="1" dirty="0"/>
              <a:t>S</a:t>
            </a:r>
            <a:r>
              <a:rPr lang="en-US" sz="2800" i="1" dirty="0" smtClean="0"/>
              <a:t>uite</a:t>
            </a:r>
            <a:endParaRPr lang="en-US" sz="28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625385" y="3166456"/>
            <a:ext cx="4305300" cy="82793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01840" y="2322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211" y="1702984"/>
            <a:ext cx="433965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Timbral contrast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Perceptual foreground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9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5_Vivaldi_Winte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7065" y="1989038"/>
            <a:ext cx="6632575" cy="3730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Vivaldi: Winter Concerto 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468674" y="3497635"/>
            <a:ext cx="4610100" cy="713630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14540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4010" y="4332157"/>
            <a:ext cx="5703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Aspects of violin technique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Legato</a:t>
            </a:r>
            <a:r>
              <a:rPr lang="en-US" sz="2600" dirty="0" smtClean="0"/>
              <a:t> (staccato)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Crossing parts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Differentiation of upper, lower voices </a:t>
            </a:r>
            <a:r>
              <a:rPr lang="en-US" sz="2000" dirty="0" smtClean="0"/>
              <a:t>(i.e., soloists, accompaniment)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876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35" y="414819"/>
            <a:ext cx="11084956" cy="1400530"/>
          </a:xfrm>
        </p:spPr>
        <p:txBody>
          <a:bodyPr/>
          <a:lstStyle/>
          <a:p>
            <a:r>
              <a:rPr lang="en-US" b="1" dirty="0" smtClean="0"/>
              <a:t>Musical data exists in many dimensions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56914"/>
            <a:ext cx="4396338" cy="576262"/>
          </a:xfrm>
        </p:spPr>
        <p:txBody>
          <a:bodyPr/>
          <a:lstStyle/>
          <a:p>
            <a:r>
              <a:rPr lang="en-US" dirty="0" smtClean="0"/>
              <a:t>Data for/from  notation (graphical)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038" y="2514600"/>
            <a:ext cx="4396339" cy="37417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Pitch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Duration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Page layout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Key, meter signatures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447800"/>
            <a:ext cx="4396339" cy="576262"/>
          </a:xfrm>
        </p:spPr>
        <p:txBody>
          <a:bodyPr/>
          <a:lstStyle/>
          <a:p>
            <a:r>
              <a:rPr lang="en-US" dirty="0" smtClean="0"/>
              <a:t>Data for/from sound (audio)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3613" y="2433176"/>
            <a:ext cx="4396339" cy="37417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Timbre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Beat, tempo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Frequency (pitch)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Dynamics (volume)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9308328" y="3303672"/>
            <a:ext cx="4516582" cy="804839"/>
          </a:xfrm>
        </p:spPr>
        <p:txBody>
          <a:bodyPr/>
          <a:lstStyle/>
          <a:p>
            <a:r>
              <a:rPr lang="en-US" smtClean="0"/>
              <a:t>Eleanor Selfridge-Field: Seeing Music (Vancouver 2019)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92868" y="339250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56129" y="5779717"/>
            <a:ext cx="582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each dimension there are many code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Homage to Beethoven (1770-2020)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441235" y="3535735"/>
            <a:ext cx="4660900" cy="84063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87540" y="452718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111" y="5663168"/>
            <a:ext cx="6808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Complete Beethoven string </a:t>
            </a:r>
            <a:r>
              <a:rPr lang="en-US" dirty="0"/>
              <a:t>quartet animations: </a:t>
            </a:r>
            <a:r>
              <a:rPr lang="en-US" dirty="0">
                <a:hlinkClick r:id="rId2"/>
              </a:rPr>
              <a:t>https://www.youtube.com/playlist?list=PLtj_HurkS7ZxXrUnAXpnX0P5hzyPy7Hul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46" y="1352649"/>
            <a:ext cx="6122989" cy="411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gallery of Beethoven string quartets à la Malinowski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269308" y="3986109"/>
            <a:ext cx="4725352" cy="45963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23600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Missing</a:t>
            </a:r>
            <a:r>
              <a:rPr lang="en-US" sz="3200" b="1" dirty="0" smtClean="0"/>
              <a:t> from music codes: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Any equivalent to ASCII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625445" y="3273136"/>
            <a:ext cx="4308764" cy="824345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71970" y="219042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8" y="2059883"/>
            <a:ext cx="6712527" cy="43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Visual representations of domains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698181" y="3345872"/>
            <a:ext cx="4308764" cy="678873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71970" y="219042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8" y="2059883"/>
            <a:ext cx="6712527" cy="439320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403770" y="3554629"/>
            <a:ext cx="1963884" cy="1350818"/>
          </a:xfrm>
          <a:prstGeom prst="wedgeEllipseCallout">
            <a:avLst/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Charts,</a:t>
            </a:r>
          </a:p>
          <a:p>
            <a:pPr algn="ctr"/>
            <a:r>
              <a:rPr lang="en-US" dirty="0" smtClean="0"/>
              <a:t>diagrams 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466800" y="3298331"/>
            <a:ext cx="1612175" cy="1430165"/>
          </a:xfrm>
          <a:prstGeom prst="wedgeEllipseCallout">
            <a:avLst/>
          </a:prstGeom>
          <a:solidFill>
            <a:srgbClr val="FAB8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Scores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029199" y="1120693"/>
            <a:ext cx="1641764" cy="820466"/>
          </a:xfrm>
          <a:prstGeom prst="wedgeRoundRectCallout">
            <a:avLst/>
          </a:prstGeom>
          <a:solidFill>
            <a:srgbClr val="B9D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Piano rolls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78" y="2079020"/>
            <a:ext cx="2837441" cy="2143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03" y="200513"/>
            <a:ext cx="10233897" cy="1400530"/>
          </a:xfrm>
        </p:spPr>
        <p:txBody>
          <a:bodyPr/>
          <a:lstStyle/>
          <a:p>
            <a:r>
              <a:rPr lang="en-US" b="1" dirty="0" smtClean="0"/>
              <a:t>Early prototypes for music technology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9396207" y="3459537"/>
            <a:ext cx="4786745" cy="804840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1468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74" y="1152983"/>
            <a:ext cx="4562475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2496" y="4424927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Duo Arte Roll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5" y="1728357"/>
            <a:ext cx="3079589" cy="3065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708" y="4628936"/>
            <a:ext cx="5654788" cy="1215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8622" y="6250787"/>
            <a:ext cx="680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Artifacts of the past are often models for digital equivalents.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63151"/>
            <a:ext cx="9404723" cy="140053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Big data as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telescope</a:t>
            </a:r>
            <a:r>
              <a:rPr lang="en-US" b="1" dirty="0" smtClean="0">
                <a:solidFill>
                  <a:schemeClr val="tx1"/>
                </a:solidFill>
              </a:rPr>
              <a:t> in humanities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5046" y="2170133"/>
            <a:ext cx="4939030" cy="271359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260037" y="3654531"/>
            <a:ext cx="4875458" cy="461995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90565" y="295729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85164" y="5676927"/>
            <a:ext cx="473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data superimposed on a map</a:t>
            </a:r>
          </a:p>
          <a:p>
            <a:r>
              <a:rPr lang="en-US" dirty="0" smtClean="0"/>
              <a:t>(layering)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09065" y="4942772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Unemployment rate per country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1752899"/>
            <a:ext cx="4664895" cy="35480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7896" y="5676926"/>
            <a:ext cx="4860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Visualize lost Gothic buildings in Paris in 3D</a:t>
            </a:r>
          </a:p>
          <a:p>
            <a:r>
              <a:rPr lang="en-US" dirty="0" smtClean="0"/>
              <a:t>(Meredith Cohen, UCLA)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940" y="1063416"/>
            <a:ext cx="10595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4342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The Renaissance considers antiquity: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Geospatial analysis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608" y="1659468"/>
            <a:ext cx="10515600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Francesco di Antonio del </a:t>
            </a:r>
            <a:r>
              <a:rPr lang="en-US" dirty="0" err="1" smtClean="0">
                <a:hlinkClick r:id="rId2"/>
              </a:rPr>
              <a:t>Chierico</a:t>
            </a:r>
            <a:r>
              <a:rPr lang="en-US" dirty="0" smtClean="0"/>
              <a:t>, </a:t>
            </a:r>
            <a:r>
              <a:rPr lang="en-US" i="1" dirty="0" smtClean="0"/>
              <a:t>Ptolemy’s Geography</a:t>
            </a:r>
            <a:r>
              <a:rPr lang="en-US" dirty="0" smtClean="0"/>
              <a:t> (</a:t>
            </a:r>
            <a:r>
              <a:rPr lang="en-US" dirty="0" err="1" smtClean="0"/>
              <a:t>Harleian</a:t>
            </a:r>
            <a:r>
              <a:rPr lang="en-US" dirty="0" smtClean="0"/>
              <a:t> MS 7182, ff. 58-59)</a:t>
            </a:r>
          </a:p>
          <a:p>
            <a:r>
              <a:rPr lang="en-US" dirty="0" smtClean="0"/>
              <a:t>Highlighting</a:t>
            </a:r>
          </a:p>
          <a:p>
            <a:r>
              <a:rPr lang="en-US" dirty="0" smtClean="0"/>
              <a:t>Layered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44" y="2354335"/>
            <a:ext cx="6008456" cy="4109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283" y="4409227"/>
            <a:ext cx="315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two great seas of c. 150 CE.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9587971" y="3574307"/>
            <a:ext cx="4351338" cy="521659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234208" y="244610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34" y="427091"/>
            <a:ext cx="10576267" cy="1400530"/>
          </a:xfrm>
        </p:spPr>
        <p:txBody>
          <a:bodyPr/>
          <a:lstStyle/>
          <a:p>
            <a:r>
              <a:rPr lang="en-US" sz="3600" b="1" dirty="0" smtClean="0"/>
              <a:t>Big data used as </a:t>
            </a:r>
            <a:r>
              <a:rPr lang="en-US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microscope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/>
              <a:t>in music analysis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2434" y="1678445"/>
            <a:ext cx="4396339" cy="15843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Music-based research</a:t>
            </a:r>
          </a:p>
          <a:p>
            <a:r>
              <a:rPr lang="en-US" sz="3300" b="1" dirty="0" smtClean="0"/>
              <a:t>Atomic-level views </a:t>
            </a:r>
            <a:r>
              <a:rPr lang="en-US" sz="3300" dirty="0" smtClean="0"/>
              <a:t>of invisible traits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9651" y="1689284"/>
            <a:ext cx="5659050" cy="16092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800" b="1" dirty="0" smtClean="0"/>
              <a:t>Humanities-based projects</a:t>
            </a:r>
          </a:p>
          <a:p>
            <a:r>
              <a:rPr lang="en-US" sz="3300" b="1" dirty="0" smtClean="0"/>
              <a:t>Global views </a:t>
            </a:r>
            <a:r>
              <a:rPr lang="en-US" sz="3300" dirty="0" smtClean="0"/>
              <a:t>of externally observable traits</a:t>
            </a:r>
            <a:endParaRPr lang="en-US" sz="33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682161" y="3180508"/>
            <a:ext cx="4131711" cy="887966"/>
          </a:xfrm>
        </p:spPr>
        <p:txBody>
          <a:bodyPr/>
          <a:lstStyle/>
          <a:p>
            <a:r>
              <a:rPr lang="en-US" dirty="0" smtClean="0"/>
              <a:t>Eleanor Selfridge-Field: Seeing Music (Vancouver 2019)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9233" y="385296"/>
            <a:ext cx="838199" cy="767687"/>
          </a:xfrm>
        </p:spPr>
        <p:txBody>
          <a:bodyPr/>
          <a:lstStyle/>
          <a:p>
            <a:fld id="{D2B7D1AC-F047-4A81-97EF-A5ACA953D4EB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190" y="3262745"/>
            <a:ext cx="4167188" cy="3588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5414" y="279603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dirty="0" smtClean="0"/>
              <a:t>AHC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7" y="3614738"/>
            <a:ext cx="3938553" cy="2511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443" y="6210434"/>
            <a:ext cx="497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Craig Sapp.  Harmonic analysis (</a:t>
            </a:r>
            <a:r>
              <a:rPr lang="en-US" dirty="0" err="1" smtClean="0"/>
              <a:t>keyscape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35655</TotalTime>
  <Words>1082</Words>
  <Application>Microsoft Office PowerPoint</Application>
  <PresentationFormat>Widescreen</PresentationFormat>
  <Paragraphs>233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Wingdings 3</vt:lpstr>
      <vt:lpstr>Custom Design</vt:lpstr>
      <vt:lpstr>Ion</vt:lpstr>
      <vt:lpstr>Visualizing the invisible:  Tools for seeing music</vt:lpstr>
      <vt:lpstr>Background</vt:lpstr>
      <vt:lpstr>Musical data exists in many dimensions</vt:lpstr>
      <vt:lpstr>Missing from music codes: Any equivalent to ASCII</vt:lpstr>
      <vt:lpstr>Visual representations of domains</vt:lpstr>
      <vt:lpstr>Early prototypes for music technology</vt:lpstr>
      <vt:lpstr>Big data as telescope in humanities</vt:lpstr>
      <vt:lpstr>The Renaissance considers antiquity: Geospatial analysis</vt:lpstr>
      <vt:lpstr>Big data used as microscope in music analysis</vt:lpstr>
      <vt:lpstr>Where does this lead?</vt:lpstr>
      <vt:lpstr>Obstacles to useful visualization (music history)</vt:lpstr>
      <vt:lpstr>e.g. Venetian opera (1660-1700)</vt:lpstr>
      <vt:lpstr>Armchair scholarship</vt:lpstr>
      <vt:lpstr>Digital restoration</vt:lpstr>
      <vt:lpstr>Discovering paste-overs</vt:lpstr>
      <vt:lpstr>Festival books</vt:lpstr>
      <vt:lpstr>Mapping musical features of German folksong</vt:lpstr>
      <vt:lpstr>Visualizing sound:  Comparative performanceanalysis</vt:lpstr>
      <vt:lpstr>Performance-worm gallery</vt:lpstr>
      <vt:lpstr>[Harmonic visualization in scientic research]</vt:lpstr>
      <vt:lpstr>Power is in aggregations</vt:lpstr>
      <vt:lpstr>Visual (harmonic) analysis: keyscapes</vt:lpstr>
      <vt:lpstr>Visual analysis: timescapes</vt:lpstr>
      <vt:lpstr>Music in Motion:  From piano rolls to the Music Animation Machine (MAM)</vt:lpstr>
      <vt:lpstr>Music Animation Machines</vt:lpstr>
      <vt:lpstr>Edvard Grieg (Malinowski):  Peer Gynt Suite, “In the Hall of the Mountain King”</vt:lpstr>
      <vt:lpstr>Rachmaninoff: Les Larmes (tears)</vt:lpstr>
      <vt:lpstr>Tschaikovsky: Dance of the Sugar-Plum Fairies  from the Nutcracker Suite</vt:lpstr>
      <vt:lpstr>Vivaldi: Winter Concerto </vt:lpstr>
      <vt:lpstr>Homage to Beethoven (1770-2020)</vt:lpstr>
      <vt:lpstr>A gallery of Beethoven string quartets à la Malinowski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the non-visual</dc:title>
  <dc:creator>Eleanor Selfridge-Field</dc:creator>
  <cp:lastModifiedBy>Eleanor Selfridge-Field</cp:lastModifiedBy>
  <cp:revision>121</cp:revision>
  <dcterms:created xsi:type="dcterms:W3CDTF">2019-07-09T21:22:38Z</dcterms:created>
  <dcterms:modified xsi:type="dcterms:W3CDTF">2019-10-04T01:18:03Z</dcterms:modified>
</cp:coreProperties>
</file>