
<file path=[Content_Types].xml><?xml version="1.0" encoding="utf-8"?>
<Types xmlns="http://schemas.openxmlformats.org/package/2006/content-types">
  <Default Extension="PNG" ContentType="image/png"/>
  <Default Extension="aac" ContentType="audio/aac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2"/>
  </p:notesMasterIdLst>
  <p:sldIdLst>
    <p:sldId id="256" r:id="rId2"/>
    <p:sldId id="258" r:id="rId3"/>
    <p:sldId id="270" r:id="rId4"/>
    <p:sldId id="263" r:id="rId5"/>
    <p:sldId id="265" r:id="rId6"/>
    <p:sldId id="266" r:id="rId7"/>
    <p:sldId id="264" r:id="rId8"/>
    <p:sldId id="267" r:id="rId9"/>
    <p:sldId id="268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9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E51C8-475B-4CC0-867B-299852FE173A}" type="datetimeFigureOut">
              <a:rPr lang="en-US" smtClean="0"/>
              <a:t>7/1/2016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B04AA-6F37-4AB0-9E9D-07F3BF28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0464572-AB02-4072-A34A-A02684ABA1E3}" type="datetime1">
              <a:rPr lang="en-US" smtClean="0"/>
              <a:t>7/1/2016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4093A-F62A-468B-8535-EE030B8C365D}" type="datetime1">
              <a:rPr lang="en-US" smtClean="0"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7868-4469-4534-9C9A-EE639B8A4F22}" type="datetime1">
              <a:rPr lang="en-US" smtClean="0"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84A9-DA3E-4E41-B02E-D00FE20B3767}" type="datetime1">
              <a:rPr lang="en-US" smtClean="0"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D62707F-3C1E-459B-93B3-9A611C269D73}" type="datetime1">
              <a:rPr lang="en-US" smtClean="0"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7E5B-70EF-45A3-BD1E-DB39A148DEB7}" type="datetime1">
              <a:rPr lang="en-US" smtClean="0"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5420-6328-42E0-8F91-C82BE8F6DEDF}" type="datetime1">
              <a:rPr lang="en-US" smtClean="0"/>
              <a:t>7/1/2016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693A-D590-460F-8D37-37EA3CB0643A}" type="datetime1">
              <a:rPr lang="en-US" smtClean="0"/>
              <a:t>7/1/2016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0E3B-355D-43C0-A8B6-5792CD6C97DA}" type="datetime1">
              <a:rPr lang="en-US" smtClean="0"/>
              <a:t>7/1/2016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319C-A708-4FC9-B453-F9E6DAD220EE}" type="datetime1">
              <a:rPr lang="en-US" smtClean="0"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501C-83A0-4CB8-8C43-B086456FF011}" type="datetime1">
              <a:rPr lang="en-US" smtClean="0"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795BF6-05F7-4BD2-A34C-BCB76B570231}" type="datetime1">
              <a:rPr lang="en-US" smtClean="0"/>
              <a:t>7/1/2016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aac"/><Relationship Id="rId7" Type="http://schemas.openxmlformats.org/officeDocument/2006/relationships/image" Target="../media/image14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7.png"/><Relationship Id="rId4" Type="http://schemas.openxmlformats.org/officeDocument/2006/relationships/audio" Target="../media/media2.aac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Playing by </a:t>
            </a:r>
            <a:r>
              <a:rPr lang="en-US" b="1" dirty="0">
                <a:solidFill>
                  <a:srgbClr val="002060"/>
                </a:solidFill>
              </a:rPr>
              <a:t>e</a:t>
            </a:r>
            <a:r>
              <a:rPr lang="en-US" b="1" dirty="0" smtClean="0">
                <a:solidFill>
                  <a:srgbClr val="002060"/>
                </a:solidFill>
              </a:rPr>
              <a:t>ar beyond 100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Eleanor Selfridge-Field  </a:t>
            </a:r>
            <a:r>
              <a:rPr lang="en-US" sz="1600" dirty="0" smtClean="0">
                <a:solidFill>
                  <a:srgbClr val="002060"/>
                </a:solidFill>
              </a:rPr>
              <a:t>(esfield@stanford.edu)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52400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ICMPC San Francisco 2016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09" y="228600"/>
            <a:ext cx="8296891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A life in (and out of) music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(1914--)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33081" y="3474136"/>
            <a:ext cx="220387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Credits:</a:t>
            </a:r>
          </a:p>
          <a:p>
            <a:pPr lvl="1"/>
            <a:r>
              <a:rPr lang="en-US" sz="1600" dirty="0" smtClean="0"/>
              <a:t>Family of ME</a:t>
            </a:r>
          </a:p>
          <a:p>
            <a:pPr lvl="1"/>
            <a:r>
              <a:rPr lang="en-US" sz="1600" dirty="0" smtClean="0"/>
              <a:t>Anders Ericsson</a:t>
            </a:r>
          </a:p>
          <a:p>
            <a:pPr lvl="1"/>
            <a:r>
              <a:rPr lang="en-US" sz="1600" dirty="0" smtClean="0"/>
              <a:t>Petr Janata</a:t>
            </a:r>
          </a:p>
          <a:p>
            <a:pPr lvl="1"/>
            <a:r>
              <a:rPr lang="en-US" sz="1600" dirty="0" err="1" smtClean="0"/>
              <a:t>Julene</a:t>
            </a:r>
            <a:r>
              <a:rPr lang="en-US" sz="1600" dirty="0" smtClean="0"/>
              <a:t> Johnson</a:t>
            </a:r>
          </a:p>
          <a:p>
            <a:pPr lvl="1"/>
            <a:r>
              <a:rPr lang="en-US" sz="1600" dirty="0" smtClean="0"/>
              <a:t>Rose Lily</a:t>
            </a:r>
          </a:p>
          <a:p>
            <a:pPr lvl="1"/>
            <a:r>
              <a:rPr lang="en-US" sz="1600" dirty="0" smtClean="0"/>
              <a:t>Caroline Palmer</a:t>
            </a:r>
          </a:p>
          <a:p>
            <a:pPr lvl="1"/>
            <a:r>
              <a:rPr lang="en-US" sz="1600" dirty="0"/>
              <a:t>Craig Sapp</a:t>
            </a:r>
          </a:p>
          <a:p>
            <a:pPr lvl="1"/>
            <a:r>
              <a:rPr lang="en-US" sz="1600" dirty="0" smtClean="0"/>
              <a:t>San Jose Met. Band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92552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917448" cy="365760"/>
          </a:xfrm>
        </p:spPr>
        <p:txBody>
          <a:bodyPr/>
          <a:lstStyle/>
          <a:p>
            <a:fld id="{2D002CE8-D491-4E9E-A9EB-92FD6A31EF2C}" type="datetime1">
              <a:rPr lang="en-US" smtClean="0"/>
              <a:t>7/1/2016</a:t>
            </a:fld>
            <a:endParaRPr lang="en-US" dirty="0"/>
          </a:p>
        </p:txBody>
      </p:sp>
      <p:pic>
        <p:nvPicPr>
          <p:cNvPr id="6" name="MOV076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909" y="1188136"/>
            <a:ext cx="6096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7845" y="1640919"/>
            <a:ext cx="23583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Central findings</a:t>
            </a:r>
            <a:r>
              <a:rPr lang="en-US" dirty="0" smtClean="0"/>
              <a:t>:</a:t>
            </a:r>
          </a:p>
          <a:p>
            <a:pPr lvl="1"/>
            <a:r>
              <a:rPr lang="en-US" sz="1600" dirty="0" smtClean="0"/>
              <a:t>Early training</a:t>
            </a:r>
          </a:p>
          <a:p>
            <a:pPr lvl="1"/>
            <a:r>
              <a:rPr lang="en-US" sz="1600" dirty="0" smtClean="0"/>
              <a:t>Later opportunities</a:t>
            </a:r>
          </a:p>
          <a:p>
            <a:pPr lvl="1"/>
            <a:r>
              <a:rPr lang="en-US" sz="1600" dirty="0" smtClean="0"/>
              <a:t>Social reinforcement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711856" y="5987018"/>
            <a:ext cx="222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esfield@stanford.edu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1447800"/>
            <a:ext cx="18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ME, June 28,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2010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16352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200400"/>
            <a:ext cx="3429479" cy="286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64" y="3235781"/>
            <a:ext cx="1933845" cy="2848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00" y="123478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ICMC 11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67600" y="6356350"/>
            <a:ext cx="1222248" cy="365760"/>
          </a:xfrm>
        </p:spPr>
        <p:txBody>
          <a:bodyPr/>
          <a:lstStyle/>
          <a:p>
            <a:fld id="{7CEADE5A-1EA1-43E1-BE61-0CDBB14B8881}" type="datetime1">
              <a:rPr lang="en-US" smtClean="0"/>
              <a:t>7/1/2016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76" y="170389"/>
            <a:ext cx="3790091" cy="2308664"/>
          </a:xfrm>
          <a:prstGeom prst="rect">
            <a:avLst/>
          </a:prstGeom>
        </p:spPr>
      </p:pic>
      <p:pic>
        <p:nvPicPr>
          <p:cNvPr id="12" name="Picture 2" descr="https://upload.wikimedia.org/wikipedia/commons/thumb/6/6e/Market-street-chatt-1907.jpg/210px-Market-street-chatt-19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76" y="703350"/>
            <a:ext cx="2384747" cy="1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874" y="2490386"/>
            <a:ext cx="2491361" cy="3593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525" y="1944515"/>
            <a:ext cx="2116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life TN, GA</a:t>
            </a:r>
          </a:p>
          <a:p>
            <a:r>
              <a:rPr lang="en-US" dirty="0" smtClean="0"/>
              <a:t>2 degrees in Mus.</a:t>
            </a:r>
          </a:p>
          <a:p>
            <a:r>
              <a:rPr lang="en-US" dirty="0" smtClean="0"/>
              <a:t>Played 8 instruments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69388" y="56260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27387" y="35611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1126671"/>
            <a:ext cx="417195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Updates, 2010-2016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356350"/>
            <a:ext cx="1069848" cy="365760"/>
          </a:xfrm>
        </p:spPr>
        <p:txBody>
          <a:bodyPr/>
          <a:lstStyle/>
          <a:p>
            <a:fld id="{BE9A84A9-DA3E-4E41-B02E-D00FE20B3767}" type="datetime1">
              <a:rPr lang="en-US" smtClean="0"/>
              <a:t>7/1/2016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16352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Now 101.9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Stroke in Dec. 2014</a:t>
            </a:r>
            <a:endParaRPr lang="en-US" dirty="0" smtClean="0"/>
          </a:p>
          <a:p>
            <a:r>
              <a:rPr lang="en-US" dirty="0" smtClean="0"/>
              <a:t>Still playing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Areas of </a:t>
            </a:r>
            <a:r>
              <a:rPr lang="en-US" dirty="0" smtClean="0"/>
              <a:t>change</a:t>
            </a:r>
            <a:endParaRPr lang="en-US" dirty="0" smtClean="0"/>
          </a:p>
          <a:p>
            <a:r>
              <a:rPr lang="en-US" dirty="0" smtClean="0"/>
              <a:t>Simplified </a:t>
            </a:r>
            <a:r>
              <a:rPr lang="en-US" dirty="0" smtClean="0"/>
              <a:t>arrangements</a:t>
            </a:r>
          </a:p>
          <a:p>
            <a:r>
              <a:rPr lang="en-US" dirty="0" smtClean="0"/>
              <a:t>Loss </a:t>
            </a:r>
            <a:r>
              <a:rPr lang="en-US" dirty="0" smtClean="0"/>
              <a:t>of digital dexterity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Content, performing style</a:t>
            </a:r>
            <a:endParaRPr lang="en-US" dirty="0" smtClean="0"/>
          </a:p>
          <a:p>
            <a:r>
              <a:rPr lang="en-US" dirty="0" smtClean="0"/>
              <a:t>Scope of </a:t>
            </a:r>
            <a:r>
              <a:rPr lang="en-US" dirty="0" smtClean="0"/>
              <a:t>repertory (unchanged)</a:t>
            </a:r>
            <a:endParaRPr lang="en-US" dirty="0" smtClean="0"/>
          </a:p>
          <a:p>
            <a:r>
              <a:rPr lang="en-US" dirty="0" smtClean="0"/>
              <a:t>Scope of harmonic vocabulary, rhythmic </a:t>
            </a:r>
            <a:r>
              <a:rPr lang="en-US" dirty="0" smtClean="0"/>
              <a:t>articulation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Repertory: Genre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33800" y="6356350"/>
            <a:ext cx="2212848" cy="365760"/>
          </a:xfrm>
        </p:spPr>
        <p:txBody>
          <a:bodyPr/>
          <a:lstStyle/>
          <a:p>
            <a:pPr algn="ctr"/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3" y="1524001"/>
            <a:ext cx="3737122" cy="2830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0" y="1295401"/>
            <a:ext cx="528757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76800"/>
            <a:ext cx="41095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Genre ambiguity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Arbitrariness of genre-classification systems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084104"/>
            <a:ext cx="2242922" cy="523220"/>
          </a:xfrm>
          <a:prstGeom prst="rect">
            <a:avLst/>
          </a:prstGeom>
          <a:noFill/>
          <a:ln>
            <a:solidFill>
              <a:schemeClr val="accent1">
                <a:alpha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Basis = 365 identified items</a:t>
            </a:r>
          </a:p>
          <a:p>
            <a:r>
              <a:rPr lang="en-US" sz="1400" dirty="0" smtClean="0"/>
              <a:t>Unidentified (omitted) = 33 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96200" y="6356350"/>
            <a:ext cx="993648" cy="365760"/>
          </a:xfrm>
        </p:spPr>
        <p:txBody>
          <a:bodyPr/>
          <a:lstStyle/>
          <a:p>
            <a:fld id="{84A20108-D4F1-4350-AD33-D1D8AC97A3FE}" type="datetime1">
              <a:rPr lang="en-US" smtClean="0"/>
              <a:t>7/1/2016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95400" y="1371600"/>
            <a:ext cx="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09326" y="1371599"/>
            <a:ext cx="45580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9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9958"/>
            <a:ext cx="8229600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Repertory: Learning window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9376" y="6356350"/>
            <a:ext cx="2365247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948127" cy="3495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0810" y="4267200"/>
            <a:ext cx="3653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Caveats: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Based on copyright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Many works were re-popularized at one-generation intervals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486400"/>
            <a:ext cx="1552028" cy="523220"/>
          </a:xfrm>
          <a:prstGeom prst="rect">
            <a:avLst/>
          </a:prstGeom>
          <a:noFill/>
          <a:ln>
            <a:solidFill>
              <a:schemeClr val="accent1">
                <a:alpha val="82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= 315</a:t>
            </a:r>
          </a:p>
          <a:p>
            <a:r>
              <a:rPr lang="en-US" sz="1400" dirty="0" smtClean="0"/>
              <a:t>Not classified = 83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80811" y="1828800"/>
            <a:ext cx="3653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Read clockwise from 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 = school, early adult years </a:t>
            </a:r>
            <a:r>
              <a:rPr lang="en-US" sz="1400" dirty="0" smtClean="0"/>
              <a:t>(grey, 4:00-9:30)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Learning improved by performance over past decade </a:t>
            </a:r>
            <a:r>
              <a:rPr lang="en-US" sz="1400" dirty="0" smtClean="0"/>
              <a:t>(blue serge, 11:30-12:00)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356350"/>
            <a:ext cx="917448" cy="365760"/>
          </a:xfrm>
        </p:spPr>
        <p:txBody>
          <a:bodyPr/>
          <a:lstStyle/>
          <a:p>
            <a:fld id="{3604228B-8F21-46D3-B495-C3CF6E8E8469}" type="datetime1">
              <a:rPr lang="en-US" smtClean="0"/>
              <a:t>7/1/2016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Repertory: meter and mode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7476" y="6356350"/>
            <a:ext cx="22890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524000"/>
            <a:ext cx="3249640" cy="2467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90" y="1524000"/>
            <a:ext cx="2962688" cy="2467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48" y="4419600"/>
            <a:ext cx="738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Beware of cultural artifacts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Music pre-1920 leaned heavily to triple meter, major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1920-1940: emergence of Broadway, jazz, and blues (complex rhythmic patterns)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1940-1980: strong influence of film music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3639" y="4254063"/>
            <a:ext cx="1402948" cy="523220"/>
          </a:xfrm>
          <a:prstGeom prst="rect">
            <a:avLst/>
          </a:prstGeom>
          <a:noFill/>
          <a:ln>
            <a:solidFill>
              <a:schemeClr val="accent1">
                <a:alpha val="77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= 315 (mode)</a:t>
            </a:r>
          </a:p>
          <a:p>
            <a:r>
              <a:rPr lang="en-US" sz="1400" dirty="0" smtClean="0"/>
              <a:t>N = 280 (meter)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629978" y="6356350"/>
            <a:ext cx="1059870" cy="365760"/>
          </a:xfrm>
        </p:spPr>
        <p:txBody>
          <a:bodyPr/>
          <a:lstStyle/>
          <a:p>
            <a:fld id="{474377D0-ADFF-4D3D-AE81-82E79ACC39A0}" type="datetime1">
              <a:rPr lang="en-US" smtClean="0"/>
              <a:t>7/1/2016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9144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</a:rPr>
              <a:t>Musically significant features of performance</a:t>
            </a:r>
            <a:endParaRPr lang="en-US" sz="2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66326" y="6360026"/>
            <a:ext cx="23652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465" y="14859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Harmonic richness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Inventory of chord types in own composition = 18*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Melodic and harmonic inventiveness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Intermediate and final cadences filled with much improvised activity 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Exploitation of register to vary verse repetitions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29107"/>
            <a:ext cx="8229599" cy="923330"/>
          </a:xfrm>
          <a:prstGeom prst="rect">
            <a:avLst/>
          </a:prstGeom>
          <a:solidFill>
            <a:srgbClr val="CC96BA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*Chord </a:t>
            </a:r>
            <a:r>
              <a:rPr lang="en-US" dirty="0"/>
              <a:t>varieties in C Major = I, I#5-7, I7, I9, II, II#3, II7dim, ii9, II#3#7, IV, IV9,  V,  V7,  V#5-7, v,  VI#3,  VI7,  </a:t>
            </a:r>
            <a:r>
              <a:rPr lang="en-US" dirty="0" smtClean="0"/>
              <a:t>VIdim7.  Composition date = 2005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96200" y="6356350"/>
            <a:ext cx="993648" cy="365760"/>
          </a:xfrm>
        </p:spPr>
        <p:txBody>
          <a:bodyPr/>
          <a:lstStyle/>
          <a:p>
            <a:fld id="{A5252759-E585-4DC2-B3E6-EB1168CB5B95}" type="datetime1">
              <a:rPr lang="en-US" smtClean="0"/>
              <a:t>7/1/2016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Same/different features of performance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360026"/>
            <a:ext cx="22890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1" y="1600201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Stability of tempo</a:t>
            </a:r>
            <a:r>
              <a:rPr lang="en-US" dirty="0" smtClean="0"/>
              <a:t>: consistent but not identical from </a:t>
            </a:r>
            <a:r>
              <a:rPr lang="en-US" dirty="0" err="1" smtClean="0"/>
              <a:t>from</a:t>
            </a:r>
            <a:r>
              <a:rPr lang="en-US" dirty="0" smtClean="0"/>
              <a:t> one repetition to the next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Arrangement ability: </a:t>
            </a:r>
            <a:r>
              <a:rPr lang="en-US" b="1" dirty="0" smtClean="0"/>
              <a:t>gradual tendency to shorten</a:t>
            </a:r>
            <a:r>
              <a:rPr lang="en-US" dirty="0" smtClean="0"/>
              <a:t>, without significant loss of inventiveness (probably caused by physical, not cognitive, disability)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Tonal orientation</a:t>
            </a:r>
            <a:r>
              <a:rPr lang="en-US" dirty="0" smtClean="0"/>
              <a:t>: intact but moot </a:t>
            </a:r>
          </a:p>
          <a:p>
            <a:pPr lvl="1"/>
            <a:r>
              <a:rPr lang="en-US" dirty="0" smtClean="0"/>
              <a:t>(plays in C Major/A minor unless directed otherwise)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Timbre recognition</a:t>
            </a:r>
            <a:r>
              <a:rPr lang="en-US" dirty="0" smtClean="0"/>
              <a:t>: intact (20-timbre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Adaptability in ensembles:</a:t>
            </a:r>
            <a:r>
              <a:rPr lang="en-US" dirty="0" smtClean="0"/>
              <a:t> intact (accommodates to duos, trios, vocal accompaniment)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96200" y="6356350"/>
            <a:ext cx="993648" cy="365760"/>
          </a:xfrm>
        </p:spPr>
        <p:txBody>
          <a:bodyPr/>
          <a:lstStyle/>
          <a:p>
            <a:fld id="{2C8E3121-B803-4CCE-BEFE-AC7E9A148897}" type="datetime1">
              <a:rPr lang="en-US" smtClean="0"/>
              <a:t>7/1/2016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787" y="0"/>
            <a:ext cx="1319213" cy="165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Performance visualizations: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Swanee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121152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" y="1295400"/>
            <a:ext cx="6403848" cy="187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5329"/>
            <a:ext cx="6096000" cy="2257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4623" y="3460410"/>
            <a:ext cx="1722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Swanee</a:t>
            </a:r>
            <a:r>
              <a:rPr lang="en-US" dirty="0" smtClean="0"/>
              <a:t> 2014</a:t>
            </a:r>
          </a:p>
          <a:p>
            <a:r>
              <a:rPr lang="en-US" sz="1400" dirty="0" smtClean="0"/>
              <a:t>(recording with background noise, </a:t>
            </a:r>
            <a:r>
              <a:rPr lang="en-US" sz="1400" dirty="0" err="1" smtClean="0"/>
              <a:t>sw</a:t>
            </a:r>
            <a:r>
              <a:rPr lang="en-US" sz="1400" dirty="0" smtClean="0"/>
              <a:t> artifacts)</a:t>
            </a:r>
            <a:endParaRPr lang="en-US" sz="1400" dirty="0"/>
          </a:p>
        </p:txBody>
      </p:sp>
      <p:pic>
        <p:nvPicPr>
          <p:cNvPr id="11" name="SwaneeRiver-ME-2204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8632" y="462188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911412"/>
            <a:ext cx="1181100" cy="8858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5786915"/>
            <a:ext cx="328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“Old Folks at Home”, Stephen Foster, 1851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963699" y="1656376"/>
            <a:ext cx="172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Swanee</a:t>
            </a:r>
            <a:r>
              <a:rPr lang="en-US" dirty="0" smtClean="0"/>
              <a:t> 2009</a:t>
            </a:r>
          </a:p>
          <a:p>
            <a:r>
              <a:rPr lang="en-US" sz="1400" dirty="0" smtClean="0"/>
              <a:t>(MIDI)  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708232" y="6356350"/>
            <a:ext cx="981616" cy="365760"/>
          </a:xfrm>
        </p:spPr>
        <p:txBody>
          <a:bodyPr/>
          <a:lstStyle/>
          <a:p>
            <a:fld id="{19B1AF82-C46D-4D66-9C54-17F3A387DDAC}" type="datetime1">
              <a:rPr lang="en-US" smtClean="0"/>
              <a:t>7/1/2016</a:t>
            </a:fld>
            <a:endParaRPr lang="en-US" dirty="0"/>
          </a:p>
        </p:txBody>
      </p:sp>
      <p:pic>
        <p:nvPicPr>
          <p:cNvPr id="12" name="SwaneeR-112to134-12090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8632" y="2314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10881</TotalTime>
  <Words>497</Words>
  <Application>Microsoft Office PowerPoint</Application>
  <PresentationFormat>On-screen Show (4:3)</PresentationFormat>
  <Paragraphs>116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Playing by ear beyond 100</vt:lpstr>
      <vt:lpstr>2010</vt:lpstr>
      <vt:lpstr>Updates, 2010-2016</vt:lpstr>
      <vt:lpstr>Repertory: Genre</vt:lpstr>
      <vt:lpstr>Repertory: Learning window</vt:lpstr>
      <vt:lpstr>Repertory: meter and mode</vt:lpstr>
      <vt:lpstr>Musically significant features of performance</vt:lpstr>
      <vt:lpstr>Same/different features of performance</vt:lpstr>
      <vt:lpstr>Performance visualizations: Swanee</vt:lpstr>
      <vt:lpstr>A life in (and out of) music (1914--)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of Rhythm and Meter</dc:title>
  <dc:creator>Eleanor</dc:creator>
  <cp:lastModifiedBy>Selfridge-Field, Eleanor</cp:lastModifiedBy>
  <cp:revision>101</cp:revision>
  <dcterms:created xsi:type="dcterms:W3CDTF">2009-04-21T20:55:40Z</dcterms:created>
  <dcterms:modified xsi:type="dcterms:W3CDTF">2016-07-01T20:46:17Z</dcterms:modified>
</cp:coreProperties>
</file>