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61" r:id="rId4"/>
    <p:sldId id="262" r:id="rId5"/>
    <p:sldId id="263" r:id="rId6"/>
    <p:sldId id="287" r:id="rId7"/>
    <p:sldId id="264" r:id="rId8"/>
    <p:sldId id="265" r:id="rId9"/>
    <p:sldId id="266" r:id="rId10"/>
    <p:sldId id="282" r:id="rId11"/>
    <p:sldId id="267" r:id="rId12"/>
    <p:sldId id="268" r:id="rId13"/>
    <p:sldId id="283" r:id="rId14"/>
    <p:sldId id="284" r:id="rId15"/>
    <p:sldId id="272" r:id="rId16"/>
    <p:sldId id="277" r:id="rId17"/>
    <p:sldId id="279" r:id="rId18"/>
    <p:sldId id="280" r:id="rId19"/>
    <p:sldId id="278" r:id="rId20"/>
    <p:sldId id="271" r:id="rId21"/>
    <p:sldId id="285" r:id="rId22"/>
    <p:sldId id="270" r:id="rId23"/>
    <p:sldId id="281" r:id="rId24"/>
    <p:sldId id="269" r:id="rId25"/>
    <p:sldId id="257" r:id="rId26"/>
    <p:sldId id="274" r:id="rId27"/>
    <p:sldId id="276" r:id="rId28"/>
    <p:sldId id="273" r:id="rId29"/>
    <p:sldId id="27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00FF"/>
    <a:srgbClr val="982602"/>
    <a:srgbClr val="99FF99"/>
    <a:srgbClr val="FF9999"/>
    <a:srgbClr val="BE2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2" autoAdjust="0"/>
    <p:restoredTop sz="94660"/>
  </p:normalViewPr>
  <p:slideViewPr>
    <p:cSldViewPr>
      <p:cViewPr varScale="1">
        <p:scale>
          <a:sx n="77" d="100"/>
          <a:sy n="77" d="100"/>
        </p:scale>
        <p:origin x="4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5A22B-AF09-46E2-B34C-635A3B1930BB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25AE7-6418-448E-8F7A-1E136227B0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6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25AE7-6418-448E-8F7A-1E136227B0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5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3052FD-9342-46F8-8432-23F5752F3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63052FD-9342-46F8-8432-23F5752F3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63052FD-9342-46F8-8432-23F5752F3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3052FD-9342-46F8-8432-23F5752F3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63052FD-9342-46F8-8432-23F5752F3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63052FD-9342-46F8-8432-23F5752F3A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3052FD-9342-46F8-8432-23F5752F3A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3052FD-9342-46F8-8432-23F5752F3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63052FD-9342-46F8-8432-23F5752F3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3052FD-9342-46F8-8432-23F5752F3A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luck-gesamtausgabe.de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60" y="3124200"/>
            <a:ext cx="6045479" cy="31923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Eleanor Selfridge-field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80772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982602"/>
                </a:solidFill>
              </a:rPr>
              <a:t>From Vivaldi to Gluck: </a:t>
            </a:r>
            <a:br>
              <a:rPr lang="en-US" b="1" dirty="0" smtClean="0">
                <a:solidFill>
                  <a:srgbClr val="982602"/>
                </a:solidFill>
              </a:rPr>
            </a:br>
            <a:r>
              <a:rPr lang="en-US" b="1" dirty="0" smtClean="0">
                <a:solidFill>
                  <a:srgbClr val="982602"/>
                </a:solidFill>
              </a:rPr>
              <a:t>On the Road with Anna Girò</a:t>
            </a:r>
            <a:endParaRPr lang="en-US" b="1" dirty="0">
              <a:solidFill>
                <a:srgbClr val="98260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76600" y="4343400"/>
            <a:ext cx="152400" cy="228600"/>
          </a:xfrm>
          <a:prstGeom prst="ellipse">
            <a:avLst/>
          </a:prstGeom>
          <a:solidFill>
            <a:srgbClr val="FFFFFF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5867400" y="3124200"/>
            <a:ext cx="1727339" cy="914400"/>
          </a:xfrm>
          <a:prstGeom prst="round2Diag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982602"/>
                </a:solidFill>
              </a:rPr>
              <a:t>Vivaldi</a:t>
            </a:r>
            <a:endParaRPr lang="en-US" sz="2800" dirty="0">
              <a:solidFill>
                <a:srgbClr val="98260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982602"/>
                </a:solidFill>
              </a:rPr>
              <a:t>(1732-1737)</a:t>
            </a:r>
            <a:endParaRPr lang="en-US" sz="2000" b="1" dirty="0">
              <a:solidFill>
                <a:srgbClr val="98260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Main focus on Verona</a:t>
            </a:r>
          </a:p>
          <a:p>
            <a:pPr lvl="1"/>
            <a:r>
              <a:rPr lang="en-US" sz="1800" dirty="0" smtClean="0"/>
              <a:t>New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Teatro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Filarmonico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sz="1800" dirty="0" smtClean="0"/>
              <a:t>Planned from 1716</a:t>
            </a:r>
          </a:p>
          <a:p>
            <a:pPr lvl="1"/>
            <a:r>
              <a:rPr lang="en-US" sz="1800" dirty="0" smtClean="0"/>
              <a:t>Scheduled to open in 1729</a:t>
            </a:r>
          </a:p>
          <a:p>
            <a:pPr lvl="1"/>
            <a:r>
              <a:rPr lang="en-US" sz="1800" dirty="0" smtClean="0"/>
              <a:t>Leading planner = </a:t>
            </a:r>
            <a:r>
              <a:rPr lang="en-US" sz="1800" dirty="0" err="1" smtClean="0"/>
              <a:t>Scipione</a:t>
            </a:r>
            <a:r>
              <a:rPr lang="en-US" sz="1800" dirty="0" smtClean="0"/>
              <a:t> </a:t>
            </a:r>
            <a:r>
              <a:rPr lang="en-US" sz="1800" dirty="0" err="1" smtClean="0"/>
              <a:t>Maffei</a:t>
            </a:r>
            <a:endParaRPr lang="en-US" sz="1800" dirty="0" smtClean="0"/>
          </a:p>
          <a:p>
            <a:pPr lvl="1"/>
            <a:r>
              <a:rPr lang="en-US" sz="1800" dirty="0" smtClean="0"/>
              <a:t>Premier work: </a:t>
            </a:r>
            <a:r>
              <a:rPr lang="en-US" sz="1800" i="1" dirty="0" smtClean="0"/>
              <a:t>La </a:t>
            </a:r>
            <a:r>
              <a:rPr lang="en-US" sz="1800" i="1" dirty="0" err="1" smtClean="0"/>
              <a:t>fida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ninfa</a:t>
            </a:r>
            <a:r>
              <a:rPr lang="en-US" sz="1800" dirty="0" smtClean="0"/>
              <a:t> (Jan 1732)</a:t>
            </a:r>
          </a:p>
          <a:p>
            <a:pPr lvl="1"/>
            <a:endParaRPr lang="en-US" sz="1800" dirty="0"/>
          </a:p>
          <a:p>
            <a:r>
              <a:rPr lang="en-US" sz="2300" dirty="0" smtClean="0"/>
              <a:t>Theater’s attributes</a:t>
            </a:r>
          </a:p>
          <a:p>
            <a:pPr lvl="1"/>
            <a:r>
              <a:rPr lang="en-US" sz="1800" dirty="0" smtClean="0"/>
              <a:t>Very well funded</a:t>
            </a:r>
          </a:p>
          <a:p>
            <a:pPr lvl="1"/>
            <a:r>
              <a:rPr lang="en-US" sz="1800" dirty="0" smtClean="0"/>
              <a:t>Lavish scenery</a:t>
            </a:r>
          </a:p>
          <a:p>
            <a:pPr lvl="1"/>
            <a:r>
              <a:rPr lang="en-US" sz="1800" dirty="0" smtClean="0"/>
              <a:t>“Arcadian” taste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2743200" cy="990600"/>
          </a:xfrm>
        </p:spPr>
        <p:txBody>
          <a:bodyPr/>
          <a:lstStyle/>
          <a:p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Fragmentation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(1734-37)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24200" y="1066800"/>
            <a:ext cx="5638800" cy="5029200"/>
          </a:xfrm>
        </p:spPr>
        <p:txBody>
          <a:bodyPr/>
          <a:lstStyle/>
          <a:p>
            <a:r>
              <a:rPr lang="en-US" sz="2400" dirty="0" smtClean="0"/>
              <a:t>1734/W: Verona </a:t>
            </a:r>
          </a:p>
          <a:p>
            <a:pPr lvl="1"/>
            <a:r>
              <a:rPr lang="en-US" sz="1800" dirty="0" err="1" smtClean="0"/>
              <a:t>Filarmonico</a:t>
            </a:r>
            <a:r>
              <a:rPr lang="en-US" sz="1800" dirty="0" smtClean="0"/>
              <a:t>: </a:t>
            </a:r>
            <a:r>
              <a:rPr lang="en-US" sz="1800" dirty="0" err="1" smtClean="0"/>
              <a:t>Orlandini’s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Arsace</a:t>
            </a:r>
            <a:endParaRPr lang="en-US" sz="1800" dirty="0" smtClean="0"/>
          </a:p>
          <a:p>
            <a:r>
              <a:rPr lang="en-US" sz="2400" dirty="0" smtClean="0"/>
              <a:t>1735/S:</a:t>
            </a:r>
            <a:r>
              <a:rPr lang="en-US" dirty="0" smtClean="0"/>
              <a:t> </a:t>
            </a:r>
            <a:r>
              <a:rPr lang="en-US" sz="2000" dirty="0" smtClean="0"/>
              <a:t>(opera for the bourgeoisie)</a:t>
            </a:r>
          </a:p>
          <a:p>
            <a:pPr lvl="1"/>
            <a:r>
              <a:rPr lang="en-US" sz="1800" dirty="0" smtClean="0"/>
              <a:t>San Samuele: 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Vivaldi’s </a:t>
            </a:r>
            <a:r>
              <a:rPr lang="en-US" sz="1800" b="1" i="1" dirty="0" smtClean="0">
                <a:solidFill>
                  <a:schemeClr val="accent2">
                    <a:lumMod val="50000"/>
                  </a:schemeClr>
                </a:solidFill>
              </a:rPr>
              <a:t>Griselda **</a:t>
            </a:r>
            <a:endParaRPr lang="en-US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/>
              <a:t>1735-36/W: Florence/Pergola</a:t>
            </a:r>
          </a:p>
          <a:p>
            <a:pPr lvl="1"/>
            <a:r>
              <a:rPr lang="en-US" sz="1800" dirty="0" smtClean="0"/>
              <a:t>Giacomelli’s </a:t>
            </a:r>
            <a:r>
              <a:rPr lang="en-US" sz="1800" i="1" dirty="0" smtClean="0"/>
              <a:t>Cesare in Egitto </a:t>
            </a:r>
            <a:r>
              <a:rPr lang="en-US" sz="1800" dirty="0" smtClean="0"/>
              <a:t>(Cornelia)</a:t>
            </a:r>
          </a:p>
          <a:p>
            <a:pPr lvl="1"/>
            <a:r>
              <a:rPr lang="en-US" sz="1800" dirty="0" smtClean="0"/>
              <a:t>Vivaldi’s  </a:t>
            </a:r>
            <a:r>
              <a:rPr lang="en-US" sz="1800" i="1" dirty="0" smtClean="0"/>
              <a:t>Ginevra, principessa di Scozia </a:t>
            </a:r>
            <a:r>
              <a:rPr lang="en-US" sz="1800" dirty="0" smtClean="0"/>
              <a:t>(Ginevra)</a:t>
            </a:r>
          </a:p>
          <a:p>
            <a:r>
              <a:rPr lang="en-US" sz="2400" dirty="0" smtClean="0"/>
              <a:t>1736-37/W: Ferrara/Bonacossi</a:t>
            </a:r>
          </a:p>
          <a:p>
            <a:pPr lvl="1"/>
            <a:r>
              <a:rPr lang="en-US" sz="1800" dirty="0" smtClean="0"/>
              <a:t>Hasse’s </a:t>
            </a:r>
            <a:r>
              <a:rPr lang="en-US" sz="1800" i="1" dirty="0" smtClean="0"/>
              <a:t>Demetrio</a:t>
            </a:r>
            <a:r>
              <a:rPr lang="en-US" sz="1800" dirty="0" smtClean="0"/>
              <a:t> (</a:t>
            </a:r>
            <a:r>
              <a:rPr lang="en-US" sz="1800" dirty="0" err="1" smtClean="0"/>
              <a:t>impr</a:t>
            </a:r>
            <a:r>
              <a:rPr lang="en-US" sz="1800" dirty="0" smtClean="0"/>
              <a:t>. Vivaldi)</a:t>
            </a:r>
          </a:p>
          <a:p>
            <a:pPr lvl="1"/>
            <a:r>
              <a:rPr lang="en-US" sz="1800" dirty="0" smtClean="0"/>
              <a:t>Hasse’s </a:t>
            </a:r>
            <a:r>
              <a:rPr lang="en-US" sz="1800" i="1" dirty="0" smtClean="0"/>
              <a:t>Alessandro nell’Indie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2438400" cy="388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2743200" cy="990600"/>
          </a:xfrm>
        </p:spPr>
        <p:txBody>
          <a:bodyPr/>
          <a:lstStyle/>
          <a:p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Fragmentation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(1737-39)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24200" y="990600"/>
            <a:ext cx="5638800" cy="5105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1737/Spring*</a:t>
            </a:r>
          </a:p>
          <a:p>
            <a:pPr lvl="1"/>
            <a:r>
              <a:rPr lang="en-US" sz="2000" dirty="0" smtClean="0"/>
              <a:t>Verona: Vivaldi’s </a:t>
            </a:r>
            <a:r>
              <a:rPr lang="en-US" sz="2000" i="1" dirty="0" smtClean="0"/>
              <a:t>Catone in Utica</a:t>
            </a:r>
            <a:r>
              <a:rPr lang="en-US" sz="2000" dirty="0" smtClean="0"/>
              <a:t> (</a:t>
            </a:r>
            <a:r>
              <a:rPr lang="en-US" sz="2000" dirty="0" err="1" smtClean="0"/>
              <a:t>Marzia</a:t>
            </a:r>
            <a:r>
              <a:rPr lang="en-US" sz="2000" dirty="0" smtClean="0"/>
              <a:t>)**</a:t>
            </a:r>
          </a:p>
          <a:p>
            <a:r>
              <a:rPr lang="en-US" sz="2400" dirty="0" smtClean="0">
                <a:solidFill>
                  <a:srgbClr val="982602"/>
                </a:solidFill>
              </a:rPr>
              <a:t>1737/Personal: </a:t>
            </a:r>
            <a:r>
              <a:rPr lang="en-US" sz="2400" dirty="0" err="1" smtClean="0">
                <a:solidFill>
                  <a:srgbClr val="982602"/>
                </a:solidFill>
              </a:rPr>
              <a:t>Girò’s</a:t>
            </a:r>
            <a:r>
              <a:rPr lang="en-US" sz="2400" dirty="0" smtClean="0">
                <a:solidFill>
                  <a:srgbClr val="982602"/>
                </a:solidFill>
              </a:rPr>
              <a:t> mother died</a:t>
            </a:r>
          </a:p>
          <a:p>
            <a:r>
              <a:rPr lang="en-US" sz="2400" dirty="0" smtClean="0"/>
              <a:t>1737/Autumn*</a:t>
            </a:r>
          </a:p>
          <a:p>
            <a:pPr lvl="1"/>
            <a:r>
              <a:rPr lang="en-US" sz="2000" dirty="0" smtClean="0"/>
              <a:t>Treviso (Dolfin): Vivaldi’s </a:t>
            </a:r>
            <a:r>
              <a:rPr lang="en-US" sz="2000" i="1" dirty="0" smtClean="0"/>
              <a:t>Farnace</a:t>
            </a:r>
            <a:endParaRPr lang="en-US" sz="2000" dirty="0" smtClean="0"/>
          </a:p>
          <a:p>
            <a:r>
              <a:rPr lang="en-US" sz="2400" dirty="0" smtClean="0"/>
              <a:t>1737-38</a:t>
            </a:r>
          </a:p>
          <a:p>
            <a:pPr lvl="1"/>
            <a:r>
              <a:rPr lang="en-US" sz="2000" dirty="0" smtClean="0"/>
              <a:t>Venice: </a:t>
            </a:r>
            <a:r>
              <a:rPr lang="en-US" sz="2000" i="1" dirty="0" err="1" smtClean="0"/>
              <a:t>L’oracolo</a:t>
            </a:r>
            <a:r>
              <a:rPr lang="en-US" sz="2000" i="1" dirty="0" smtClean="0"/>
              <a:t> in Messenia</a:t>
            </a:r>
            <a:r>
              <a:rPr lang="en-US" sz="2000" dirty="0" smtClean="0"/>
              <a:t> (Merope)</a:t>
            </a:r>
          </a:p>
          <a:p>
            <a:pPr lvl="1"/>
            <a:r>
              <a:rPr lang="en-US" sz="2000" dirty="0" smtClean="0"/>
              <a:t>Vivaldi: </a:t>
            </a:r>
            <a:r>
              <a:rPr lang="en-US" sz="2000" i="1" dirty="0" smtClean="0"/>
              <a:t>Rosmira</a:t>
            </a:r>
            <a:r>
              <a:rPr lang="en-US" sz="2000" dirty="0" smtClean="0"/>
              <a:t> (Rosmira)</a:t>
            </a:r>
          </a:p>
          <a:p>
            <a:pPr lvl="1"/>
            <a:r>
              <a:rPr lang="en-US" sz="2000" dirty="0" smtClean="0"/>
              <a:t>Vivaldi: </a:t>
            </a:r>
            <a:r>
              <a:rPr lang="en-US" sz="2000" i="1" dirty="0" smtClean="0"/>
              <a:t>Armida al campo d’Egitto</a:t>
            </a:r>
            <a:r>
              <a:rPr lang="en-US" sz="2000" dirty="0" smtClean="0"/>
              <a:t> (Armida)</a:t>
            </a:r>
          </a:p>
          <a:p>
            <a:r>
              <a:rPr lang="en-US" sz="2400" dirty="0" smtClean="0"/>
              <a:t>1738/Summer</a:t>
            </a:r>
          </a:p>
          <a:p>
            <a:pPr lvl="1"/>
            <a:r>
              <a:rPr lang="en-US" sz="2000" dirty="0" smtClean="0"/>
              <a:t>Ancona: Vivaldi’s </a:t>
            </a:r>
            <a:r>
              <a:rPr lang="en-US" sz="2000" i="1" dirty="0" smtClean="0"/>
              <a:t>Siroe, re di Persia </a:t>
            </a:r>
            <a:r>
              <a:rPr lang="en-US" sz="2000" dirty="0" smtClean="0"/>
              <a:t>(Emira)</a:t>
            </a:r>
          </a:p>
          <a:p>
            <a:pPr lvl="1"/>
            <a:endParaRPr lang="en-US" sz="2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seasons of Venetian opera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Autumn</a:t>
            </a:r>
          </a:p>
          <a:p>
            <a:pPr lvl="1"/>
            <a:r>
              <a:rPr lang="en-US" sz="1800" dirty="0" smtClean="0"/>
              <a:t>Introduced after 1680 to accommodate growing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number of theaters</a:t>
            </a:r>
          </a:p>
          <a:p>
            <a:pPr marL="27432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Testing ground for new composers, inexperienced singers</a:t>
            </a:r>
          </a:p>
          <a:p>
            <a:pPr marL="27432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Experimental (no one important in town until early December)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Winter (a.k.a. Carnival)</a:t>
            </a:r>
          </a:p>
          <a:p>
            <a:pPr lvl="1"/>
            <a:r>
              <a:rPr lang="en-US" sz="1800" dirty="0" smtClean="0"/>
              <a:t>Squeezed between St. Stephen’s and Ash Wednesday (lunar control)</a:t>
            </a:r>
          </a:p>
          <a:p>
            <a:pPr marL="27432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Carnival portion allowed 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masking</a:t>
            </a:r>
          </a:p>
          <a:p>
            <a:pPr marL="27432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Government officials,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important </a:t>
            </a:r>
            <a:r>
              <a:rPr lang="en-US" sz="1800" dirty="0" smtClean="0"/>
              <a:t>visitors in town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Works serious, 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dignified</a:t>
            </a:r>
            <a:r>
              <a:rPr lang="en-US" sz="1800" dirty="0" smtClean="0"/>
              <a:t>;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music by top composers</a:t>
            </a:r>
          </a:p>
          <a:p>
            <a:pPr lvl="1"/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410200"/>
            <a:ext cx="447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Main career path = autumn &gt; winter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theatrical seasons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Spring opera (Venice from 1722)</a:t>
            </a:r>
          </a:p>
          <a:p>
            <a:pPr lvl="1"/>
            <a:r>
              <a:rPr lang="en-US" sz="1800" dirty="0" smtClean="0"/>
              <a:t>Lighter fare</a:t>
            </a:r>
          </a:p>
          <a:p>
            <a:pPr marL="27432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Shorter works</a:t>
            </a:r>
          </a:p>
          <a:p>
            <a:pPr marL="27432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In disarray after 1745: comic operas given in Winter!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Summer opera</a:t>
            </a:r>
          </a:p>
          <a:p>
            <a:pPr lvl="1"/>
            <a:r>
              <a:rPr lang="en-US" sz="1800" dirty="0" smtClean="0"/>
              <a:t>Not given in Venice until after time of Napoleon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Introduced north of Alps for royal garden houses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Works usually short, light—and melodious!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61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2743200" cy="990600"/>
          </a:xfrm>
        </p:spPr>
        <p:txBody>
          <a:bodyPr/>
          <a:lstStyle/>
          <a:p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Fragmentation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(1737-39)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Nov. 1738: </a:t>
            </a:r>
            <a:r>
              <a:rPr lang="en-US" sz="2000" dirty="0" smtClean="0"/>
              <a:t>Papal legate told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Vivaldi</a:t>
            </a:r>
            <a:r>
              <a:rPr lang="en-US" sz="2000" dirty="0" smtClean="0"/>
              <a:t> he was </a:t>
            </a:r>
            <a:r>
              <a:rPr lang="en-US" sz="2000" i="1" dirty="0" smtClean="0"/>
              <a:t>persona non grata </a:t>
            </a:r>
            <a:r>
              <a:rPr lang="en-US" sz="2000" dirty="0" smtClean="0"/>
              <a:t>in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Ferrara</a:t>
            </a:r>
          </a:p>
          <a:p>
            <a:pPr lvl="1"/>
            <a:r>
              <a:rPr lang="en-US" sz="1500" dirty="0" smtClean="0">
                <a:solidFill>
                  <a:schemeClr val="accent2">
                    <a:lumMod val="50000"/>
                  </a:schemeClr>
                </a:solidFill>
              </a:rPr>
              <a:t>Priest who did not say mass</a:t>
            </a:r>
          </a:p>
          <a:p>
            <a:pPr lvl="1"/>
            <a:r>
              <a:rPr lang="en-US" sz="1500" dirty="0" smtClean="0">
                <a:solidFill>
                  <a:schemeClr val="accent2">
                    <a:lumMod val="50000"/>
                  </a:schemeClr>
                </a:solidFill>
              </a:rPr>
              <a:t>Traveled in company of </a:t>
            </a:r>
            <a:r>
              <a:rPr lang="en-US" sz="1500" dirty="0" err="1" smtClean="0">
                <a:solidFill>
                  <a:schemeClr val="accent2">
                    <a:lumMod val="50000"/>
                  </a:schemeClr>
                </a:solidFill>
              </a:rPr>
              <a:t>Ms</a:t>
            </a:r>
            <a:r>
              <a:rPr lang="en-US" sz="1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accent2">
                    <a:lumMod val="50000"/>
                  </a:schemeClr>
                </a:solidFill>
              </a:rPr>
              <a:t>Girò</a:t>
            </a:r>
            <a:endParaRPr lang="en-US" sz="15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/>
              <a:t>1738-39/W: Ferrara (Bonacossi)</a:t>
            </a:r>
          </a:p>
          <a:p>
            <a:pPr lvl="1"/>
            <a:r>
              <a:rPr lang="en-US" sz="1800" dirty="0" smtClean="0"/>
              <a:t>Vivaldi’s </a:t>
            </a:r>
            <a:r>
              <a:rPr lang="en-US" sz="1800" i="1" dirty="0" smtClean="0"/>
              <a:t>Siroe, re di Persia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Emira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Hasse’s </a:t>
            </a:r>
            <a:r>
              <a:rPr lang="en-US" sz="1800" i="1" dirty="0" err="1" smtClean="0"/>
              <a:t>Attalo</a:t>
            </a:r>
            <a:r>
              <a:rPr lang="en-US" sz="1800" i="1" dirty="0" smtClean="0"/>
              <a:t>, re di </a:t>
            </a:r>
            <a:r>
              <a:rPr lang="en-US" sz="1800" i="1" dirty="0" err="1" smtClean="0"/>
              <a:t>Bitinnia</a:t>
            </a:r>
            <a:r>
              <a:rPr lang="en-US" sz="1800" dirty="0" smtClean="0"/>
              <a:t>  (</a:t>
            </a:r>
            <a:r>
              <a:rPr lang="en-US" sz="1800" dirty="0" err="1" smtClean="0"/>
              <a:t>Arsinoe</a:t>
            </a:r>
            <a:r>
              <a:rPr lang="en-US" sz="1800" dirty="0" smtClean="0"/>
              <a:t>)</a:t>
            </a:r>
          </a:p>
          <a:p>
            <a:pPr lvl="1"/>
            <a:endParaRPr lang="en-US" sz="1900" dirty="0" smtClean="0"/>
          </a:p>
          <a:p>
            <a:pPr lvl="1"/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Disastrous season for Vivaldi!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err="1" smtClean="0"/>
              <a:t>Siroe</a:t>
            </a:r>
            <a:r>
              <a:rPr lang="en-US" sz="3200" b="1" dirty="0" smtClean="0"/>
              <a:t> (Ferrara, 1739), Act One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87" y="946750"/>
            <a:ext cx="3432048" cy="3123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83" y="2986744"/>
            <a:ext cx="3862388" cy="33194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3718" y="1319713"/>
            <a:ext cx="319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Heavily changed throughout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8879" y="1686774"/>
            <a:ext cx="5100645" cy="46194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3400" y="94675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I-</a:t>
            </a:r>
            <a:r>
              <a:rPr lang="en-US" dirty="0" err="1" smtClean="0"/>
              <a:t>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err="1" smtClean="0"/>
              <a:t>Siroe</a:t>
            </a:r>
            <a:r>
              <a:rPr lang="en-US" sz="3200" b="1" dirty="0" smtClean="0"/>
              <a:t> (Ferrara, 1739), Act Two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7434" y="1525813"/>
            <a:ext cx="5298825" cy="482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err="1" smtClean="0"/>
              <a:t>Siroe</a:t>
            </a:r>
            <a:r>
              <a:rPr lang="en-US" sz="3200" b="1" dirty="0" smtClean="0"/>
              <a:t> (Ferrara, 1739), Act Three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5450" y="1525813"/>
            <a:ext cx="5295900" cy="47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2743200" cy="990600"/>
          </a:xfrm>
        </p:spPr>
        <p:txBody>
          <a:bodyPr/>
          <a:lstStyle/>
          <a:p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Fragmentation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(1737-39)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Girò</a:t>
            </a:r>
            <a:r>
              <a:rPr lang="en-US" sz="2400" dirty="0" smtClean="0"/>
              <a:t> enters the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Mingotti</a:t>
            </a:r>
            <a:r>
              <a:rPr lang="en-US" sz="2400" dirty="0" smtClean="0"/>
              <a:t> troupe</a:t>
            </a:r>
          </a:p>
          <a:p>
            <a:r>
              <a:rPr lang="en-US" sz="2400" dirty="0" smtClean="0"/>
              <a:t>Moves to Graz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5400000">
            <a:off x="5257800" y="1945775"/>
            <a:ext cx="838200" cy="228600"/>
          </a:xfrm>
          <a:prstGeom prst="rightArrow">
            <a:avLst/>
          </a:prstGeom>
          <a:solidFill>
            <a:srgbClr val="982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:\ESF_ManualBackup\Pictures\ESF_Travels\Graz_April2012\DSC03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705100"/>
            <a:ext cx="4831080" cy="3623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18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90600"/>
            <a:ext cx="5867400" cy="48006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1800" b="0" dirty="0" smtClean="0"/>
              <a:t>c. 1710: b. Mantua</a:t>
            </a:r>
            <a:br>
              <a:rPr lang="en-US" sz="1800" b="0" dirty="0" smtClean="0"/>
            </a:br>
            <a:r>
              <a:rPr lang="en-US" sz="1800" b="0" dirty="0" smtClean="0"/>
              <a:t>	Real surname? </a:t>
            </a:r>
            <a:br>
              <a:rPr lang="en-US" sz="1800" b="0" dirty="0" smtClean="0"/>
            </a:br>
            <a:r>
              <a:rPr lang="en-US" dirty="0" smtClean="0"/>
              <a:t>	</a:t>
            </a:r>
            <a:r>
              <a:rPr lang="en-US" sz="1600" b="0" dirty="0" err="1" smtClean="0">
                <a:solidFill>
                  <a:schemeClr val="accent2">
                    <a:lumMod val="50000"/>
                  </a:schemeClr>
                </a:solidFill>
              </a:rPr>
              <a:t>Tessiere</a:t>
            </a:r>
            <a:r>
              <a:rPr lang="en-US" sz="1600" b="0" dirty="0" smtClean="0">
                <a:solidFill>
                  <a:schemeClr val="accent2">
                    <a:lumMod val="50000"/>
                  </a:schemeClr>
                </a:solidFill>
              </a:rPr>
              <a:t> (it.)</a:t>
            </a:r>
            <a:br>
              <a:rPr lang="en-US" sz="16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600" b="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600" b="0" dirty="0" err="1" smtClean="0">
                <a:solidFill>
                  <a:schemeClr val="accent2">
                    <a:lumMod val="50000"/>
                  </a:schemeClr>
                </a:solidFill>
              </a:rPr>
              <a:t>Tesseire</a:t>
            </a:r>
            <a:r>
              <a:rPr lang="en-US" sz="1600" b="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1600" b="0" dirty="0" err="1" smtClean="0">
                <a:solidFill>
                  <a:schemeClr val="accent2">
                    <a:lumMod val="50000"/>
                  </a:schemeClr>
                </a:solidFill>
              </a:rPr>
              <a:t>fr.</a:t>
            </a:r>
            <a:r>
              <a:rPr lang="en-US" sz="1600" b="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br>
              <a:rPr lang="en-US" sz="16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600" b="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600" b="0" dirty="0" err="1" smtClean="0">
                <a:solidFill>
                  <a:schemeClr val="accent2">
                    <a:lumMod val="50000"/>
                  </a:schemeClr>
                </a:solidFill>
              </a:rPr>
              <a:t>Bongiraud</a:t>
            </a:r>
            <a:r>
              <a:rPr lang="en-US" sz="1600" b="0" dirty="0" smtClean="0">
                <a:solidFill>
                  <a:schemeClr val="accent2">
                    <a:lumMod val="50000"/>
                  </a:schemeClr>
                </a:solidFill>
              </a:rPr>
              <a:t> [not Giraud]</a:t>
            </a:r>
            <a:br>
              <a:rPr lang="en-US" sz="16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600" b="0" dirty="0" smtClean="0">
                <a:solidFill>
                  <a:schemeClr val="accent2">
                    <a:lumMod val="50000"/>
                  </a:schemeClr>
                </a:solidFill>
              </a:rPr>
              <a:t>	‘La Girò’ a nickname </a:t>
            </a:r>
            <a:br>
              <a:rPr lang="en-US" sz="16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600" b="0" dirty="0" smtClean="0">
                <a:solidFill>
                  <a:schemeClr val="accent2">
                    <a:lumMod val="50000"/>
                  </a:schemeClr>
                </a:solidFill>
              </a:rPr>
              <a:t> 	None of the above </a:t>
            </a:r>
            <a:br>
              <a:rPr lang="en-US" sz="16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800" b="0" dirty="0" smtClean="0"/>
              <a:t>Mother’s estranged husband a</a:t>
            </a:r>
            <a:r>
              <a:rPr lang="en-US" sz="1800" b="0" i="1" dirty="0" smtClean="0"/>
              <a:t> </a:t>
            </a:r>
            <a:r>
              <a:rPr lang="en-US" sz="1800" b="0" dirty="0" smtClean="0"/>
              <a:t>Mantuan</a:t>
            </a:r>
            <a:r>
              <a:rPr lang="en-US" sz="1800" b="0" i="1" dirty="0" smtClean="0"/>
              <a:t> </a:t>
            </a:r>
            <a:r>
              <a:rPr lang="en-US" sz="1800" b="0" i="1" dirty="0" err="1" smtClean="0"/>
              <a:t>perucchiere</a:t>
            </a:r>
            <a:r>
              <a:rPr lang="en-US" sz="1800" b="0" i="1" dirty="0" smtClean="0"/>
              <a:t/>
            </a:r>
            <a:br>
              <a:rPr lang="en-US" sz="1800" b="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b="0" dirty="0" smtClean="0"/>
              <a:t>1722: 	in Venice with mother (</a:t>
            </a:r>
            <a:r>
              <a:rPr lang="en-US" sz="1800" b="0" dirty="0" err="1" smtClean="0"/>
              <a:t>Bartolomea</a:t>
            </a:r>
            <a:r>
              <a:rPr lang="en-US" sz="1800" b="0" dirty="0" smtClean="0"/>
              <a:t>) and…</a:t>
            </a:r>
            <a:br>
              <a:rPr lang="en-US" sz="1800" b="0" dirty="0" smtClean="0"/>
            </a:br>
            <a:r>
              <a:rPr lang="en-US" sz="1800" b="0" dirty="0" smtClean="0"/>
              <a:t>	Step-sister—</a:t>
            </a:r>
            <a:r>
              <a:rPr lang="en-US" sz="1800" b="0" dirty="0" err="1" smtClean="0"/>
              <a:t>Paolina</a:t>
            </a:r>
            <a:r>
              <a:rPr lang="en-US" sz="1800" b="0" dirty="0" smtClean="0"/>
              <a:t> Trevisan (b.</a:t>
            </a:r>
            <a:r>
              <a:rPr lang="en-US" sz="1800" b="0" i="1" dirty="0" smtClean="0"/>
              <a:t> c.</a:t>
            </a:r>
            <a:r>
              <a:rPr lang="en-US" sz="1800" b="0" dirty="0" smtClean="0"/>
              <a:t> 1690); 	</a:t>
            </a:r>
            <a:br>
              <a:rPr lang="en-US" sz="1800" b="0" dirty="0" smtClean="0"/>
            </a:br>
            <a:r>
              <a:rPr lang="en-US" sz="1800" b="0" dirty="0" smtClean="0"/>
              <a:t>	Brothers: in Mantua</a:t>
            </a:r>
            <a:br>
              <a:rPr lang="en-US" sz="1800" b="0" dirty="0" smtClean="0"/>
            </a:b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b="0" dirty="0" smtClean="0"/>
              <a:t>1723: 	</a:t>
            </a:r>
            <a:r>
              <a:rPr lang="en-US" sz="2000" b="0" dirty="0"/>
              <a:t>Treviso, autumn </a:t>
            </a:r>
            <a:r>
              <a:rPr lang="en-US" sz="2000" b="0" dirty="0" smtClean="0"/>
              <a:t>debut as </a:t>
            </a:r>
            <a:r>
              <a:rPr lang="en-US" sz="2000" b="0" dirty="0" err="1" smtClean="0"/>
              <a:t>Mirtillo</a:t>
            </a:r>
            <a:r>
              <a:rPr lang="en-US" sz="2000" b="0" dirty="0" smtClean="0"/>
              <a:t> in 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	</a:t>
            </a:r>
            <a:r>
              <a:rPr lang="en-US" sz="1800" b="0" dirty="0" smtClean="0">
                <a:solidFill>
                  <a:schemeClr val="accent2">
                    <a:lumMod val="50000"/>
                  </a:schemeClr>
                </a:solidFill>
              </a:rPr>
              <a:t>anon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</a:rPr>
              <a:t>. pastoral </a:t>
            </a:r>
            <a:br>
              <a:rPr lang="en-US" sz="1800" b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800" b="0" i="1" dirty="0">
                <a:solidFill>
                  <a:schemeClr val="accent2">
                    <a:lumMod val="50000"/>
                  </a:schemeClr>
                </a:solidFill>
              </a:rPr>
              <a:t>La </a:t>
            </a:r>
            <a:r>
              <a:rPr lang="en-US" sz="1800" b="0" i="1" dirty="0" err="1">
                <a:solidFill>
                  <a:schemeClr val="accent2">
                    <a:lumMod val="50000"/>
                  </a:schemeClr>
                </a:solidFill>
              </a:rPr>
              <a:t>ninfa</a:t>
            </a:r>
            <a:r>
              <a:rPr lang="en-US" sz="1800" b="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0" i="1" dirty="0" err="1">
                <a:solidFill>
                  <a:schemeClr val="accent2">
                    <a:lumMod val="50000"/>
                  </a:schemeClr>
                </a:solidFill>
              </a:rPr>
              <a:t>infelice</a:t>
            </a:r>
            <a:r>
              <a:rPr lang="en-US" sz="1800" b="0" i="1" dirty="0">
                <a:solidFill>
                  <a:schemeClr val="accent2">
                    <a:lumMod val="50000"/>
                  </a:schemeClr>
                </a:solidFill>
              </a:rPr>
              <a:t> e </a:t>
            </a:r>
            <a:r>
              <a:rPr lang="en-US" sz="1800" b="0" i="1" dirty="0" err="1">
                <a:solidFill>
                  <a:schemeClr val="accent2">
                    <a:lumMod val="50000"/>
                  </a:schemeClr>
                </a:solidFill>
              </a:rPr>
              <a:t>fortunata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800" b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800" b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90600"/>
            <a:ext cx="2590800" cy="5257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82602"/>
                </a:solidFill>
              </a:rPr>
              <a:t>Preliminaries</a:t>
            </a:r>
            <a:endParaRPr lang="en-US" sz="2400" b="1" dirty="0">
              <a:solidFill>
                <a:srgbClr val="98260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94813"/>
            <a:ext cx="2819400" cy="1399652"/>
          </a:xfrm>
        </p:spPr>
        <p:txBody>
          <a:bodyPr/>
          <a:lstStyle/>
          <a:p>
            <a:r>
              <a:rPr lang="en-US" sz="2400" dirty="0" smtClean="0">
                <a:solidFill>
                  <a:srgbClr val="982602"/>
                </a:solidFill>
              </a:rPr>
              <a:t>Pietro </a:t>
            </a:r>
            <a:r>
              <a:rPr lang="en-US" sz="2400" dirty="0" err="1" smtClean="0">
                <a:solidFill>
                  <a:srgbClr val="982602"/>
                </a:solidFill>
              </a:rPr>
              <a:t>Mingotti</a:t>
            </a:r>
            <a:r>
              <a:rPr lang="en-US" sz="2400" dirty="0" smtClean="0">
                <a:solidFill>
                  <a:srgbClr val="982602"/>
                </a:solidFill>
              </a:rPr>
              <a:t> productions</a:t>
            </a:r>
            <a:r>
              <a:rPr lang="en-US" sz="2800" dirty="0" smtClean="0">
                <a:solidFill>
                  <a:srgbClr val="982602"/>
                </a:solidFill>
              </a:rPr>
              <a:t/>
            </a:r>
            <a:br>
              <a:rPr lang="en-US" sz="2800" dirty="0" smtClean="0">
                <a:solidFill>
                  <a:srgbClr val="982602"/>
                </a:solidFill>
              </a:rPr>
            </a:br>
            <a:r>
              <a:rPr lang="en-US" sz="2000" dirty="0" smtClean="0">
                <a:solidFill>
                  <a:srgbClr val="982602"/>
                </a:solidFill>
              </a:rPr>
              <a:t>(1738-42</a:t>
            </a:r>
            <a:r>
              <a:rPr lang="en-US" sz="2800" dirty="0" smtClean="0">
                <a:solidFill>
                  <a:srgbClr val="982602"/>
                </a:solidFill>
              </a:rPr>
              <a:t>)</a:t>
            </a:r>
            <a:endParaRPr lang="en-US" sz="2800" dirty="0">
              <a:solidFill>
                <a:srgbClr val="98260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0500" y="2438400"/>
            <a:ext cx="2590800" cy="33067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982602"/>
                </a:solidFill>
              </a:rPr>
              <a:t>Graz: Tummel-</a:t>
            </a:r>
            <a:r>
              <a:rPr lang="en-US" sz="2000" b="1" dirty="0" err="1" smtClean="0">
                <a:solidFill>
                  <a:srgbClr val="982602"/>
                </a:solidFill>
              </a:rPr>
              <a:t>Platz</a:t>
            </a:r>
            <a:endParaRPr lang="en-US" sz="2000" b="1" dirty="0">
              <a:solidFill>
                <a:srgbClr val="98260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75581" y="675213"/>
            <a:ext cx="5638800" cy="5410200"/>
          </a:xfrm>
        </p:spPr>
        <p:txBody>
          <a:bodyPr/>
          <a:lstStyle/>
          <a:p>
            <a:r>
              <a:rPr lang="en-US" sz="2400" dirty="0" smtClean="0"/>
              <a:t>1739/Spring</a:t>
            </a:r>
          </a:p>
          <a:p>
            <a:pPr lvl="1"/>
            <a:r>
              <a:rPr lang="en-US" sz="2000" i="1" dirty="0" err="1" smtClean="0"/>
              <a:t>Ciro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riconosciuto</a:t>
            </a:r>
            <a:r>
              <a:rPr lang="en-US" sz="2000" i="1" dirty="0" smtClean="0"/>
              <a:t> </a:t>
            </a:r>
            <a:r>
              <a:rPr lang="en-US" sz="2000" dirty="0" smtClean="0"/>
              <a:t> (</a:t>
            </a:r>
            <a:r>
              <a:rPr lang="en-US" sz="2000" dirty="0" err="1" smtClean="0"/>
              <a:t>Mandane</a:t>
            </a:r>
            <a:r>
              <a:rPr lang="en-US" sz="2000" dirty="0" smtClean="0"/>
              <a:t>)</a:t>
            </a:r>
            <a:r>
              <a:rPr lang="en-US" sz="2000" i="1" dirty="0" smtClean="0"/>
              <a:t> </a:t>
            </a:r>
            <a:r>
              <a:rPr lang="en-US" sz="2000" dirty="0" smtClean="0"/>
              <a:t>(pastiche) </a:t>
            </a:r>
          </a:p>
          <a:p>
            <a:r>
              <a:rPr lang="en-US" sz="2400" dirty="0" smtClean="0"/>
              <a:t>1739/Autumn</a:t>
            </a:r>
          </a:p>
          <a:p>
            <a:pPr lvl="1"/>
            <a:r>
              <a:rPr lang="en-US" sz="2000" i="1" dirty="0" smtClean="0"/>
              <a:t>Rosmira</a:t>
            </a:r>
            <a:r>
              <a:rPr lang="en-US" sz="2000" dirty="0" smtClean="0"/>
              <a:t> (after Vivaldi)</a:t>
            </a:r>
          </a:p>
          <a:p>
            <a:r>
              <a:rPr lang="en-US" sz="2400" dirty="0" smtClean="0"/>
              <a:t>1740/Carnival</a:t>
            </a:r>
          </a:p>
          <a:p>
            <a:pPr lvl="1"/>
            <a:r>
              <a:rPr lang="en-US" sz="2000" i="1" dirty="0" smtClean="0"/>
              <a:t>Catone in Utica </a:t>
            </a:r>
            <a:r>
              <a:rPr lang="en-US" sz="2000" dirty="0" smtClean="0"/>
              <a:t>(after Vivaldi) </a:t>
            </a:r>
          </a:p>
          <a:p>
            <a:pPr lvl="1"/>
            <a:r>
              <a:rPr lang="en-US" sz="2000" i="1" dirty="0" smtClean="0"/>
              <a:t>Amor, Odio, e Pentimento </a:t>
            </a:r>
            <a:r>
              <a:rPr lang="en-US" sz="2000" dirty="0" smtClean="0"/>
              <a:t>(after Porta)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 descr="Steiermark-Graz-Stadtpark-Situationsplan-(187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639090"/>
            <a:ext cx="4876800" cy="273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Mingotti</a:t>
            </a:r>
            <a:r>
              <a:rPr lang="en-US" dirty="0" smtClean="0"/>
              <a:t> troupe in Venice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184309"/>
              </p:ext>
            </p:extLst>
          </p:nvPr>
        </p:nvGraphicFramePr>
        <p:xfrm>
          <a:off x="1219200" y="1630952"/>
          <a:ext cx="6553200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577340"/>
                <a:gridCol w="360426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1743/W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Sant’Angelo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Latilla</a:t>
                      </a:r>
                      <a:r>
                        <a:rPr lang="en-US" dirty="0" err="1" smtClean="0"/>
                        <a:t>’s</a:t>
                      </a:r>
                      <a:r>
                        <a:rPr lang="en-US" dirty="0" smtClean="0"/>
                        <a:t> </a:t>
                      </a:r>
                      <a:r>
                        <a:rPr lang="en-US" i="1" dirty="0" smtClean="0"/>
                        <a:t>La </a:t>
                      </a:r>
                      <a:r>
                        <a:rPr lang="en-US" i="1" dirty="0" err="1" smtClean="0"/>
                        <a:t>finta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cameriera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1744/W-S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 </a:t>
                      </a:r>
                      <a:r>
                        <a:rPr lang="en-US" dirty="0" err="1" smtClean="0"/>
                        <a:t>Moisè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works</a:t>
                      </a:r>
                      <a:r>
                        <a:rPr lang="en-US" baseline="0" dirty="0" smtClean="0"/>
                        <a:t>, mainly by </a:t>
                      </a:r>
                      <a:r>
                        <a:rPr lang="en-US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Latilla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 </a:t>
                      </a:r>
                      <a:r>
                        <a:rPr lang="en-US" dirty="0" err="1" smtClean="0"/>
                        <a:t>Moisè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works, diverse composers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 </a:t>
                      </a:r>
                      <a:r>
                        <a:rPr lang="en-US" dirty="0" err="1" smtClean="0"/>
                        <a:t>Moisè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works,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Latilla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Fiorini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Ciampi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 </a:t>
                      </a:r>
                      <a:r>
                        <a:rPr lang="en-US" dirty="0" err="1" smtClean="0"/>
                        <a:t>Moisè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works, 2 = </a:t>
                      </a:r>
                      <a:r>
                        <a:rPr lang="en-US" dirty="0" err="1" smtClean="0"/>
                        <a:t>Ciampi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982602"/>
                          </a:solidFill>
                        </a:rPr>
                        <a:t>Goldoni</a:t>
                      </a:r>
                      <a:endParaRPr lang="en-US" dirty="0">
                        <a:solidFill>
                          <a:srgbClr val="982602"/>
                        </a:solidFill>
                      </a:endParaRPr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 smtClean="0"/>
                        <a:t>1750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 </a:t>
                      </a:r>
                      <a:r>
                        <a:rPr lang="en-US" dirty="0" err="1" smtClean="0"/>
                        <a:t>Moisè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works,</a:t>
                      </a:r>
                      <a:r>
                        <a:rPr lang="en-US" baseline="0" dirty="0" smtClean="0"/>
                        <a:t> all by </a:t>
                      </a:r>
                      <a:r>
                        <a:rPr lang="en-US" baseline="0" dirty="0" smtClean="0">
                          <a:solidFill>
                            <a:srgbClr val="982602"/>
                          </a:solidFill>
                        </a:rPr>
                        <a:t>Goldoni</a:t>
                      </a:r>
                      <a:r>
                        <a:rPr lang="en-US" baseline="0" dirty="0" smtClean="0"/>
                        <a:t>, 3 by </a:t>
                      </a:r>
                      <a:r>
                        <a:rPr lang="en-US" baseline="0" dirty="0" err="1" smtClean="0">
                          <a:solidFill>
                            <a:srgbClr val="982602"/>
                          </a:solidFill>
                        </a:rPr>
                        <a:t>Galuppi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sz="1600" i="1" baseline="0" dirty="0" smtClean="0"/>
                        <a:t>e.g. Il </a:t>
                      </a:r>
                      <a:r>
                        <a:rPr lang="en-US" sz="1600" i="1" baseline="0" dirty="0" err="1" smtClean="0"/>
                        <a:t>mondo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baseline="0" dirty="0" err="1" smtClean="0"/>
                        <a:t>della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baseline="0" dirty="0" err="1" smtClean="0"/>
                        <a:t>luna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r>
                        <a:rPr lang="en-US" dirty="0" smtClean="0"/>
                        <a:t>1751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 </a:t>
                      </a:r>
                      <a:r>
                        <a:rPr lang="en-US" dirty="0" err="1" smtClean="0"/>
                        <a:t>Moisè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works, 2 by Goldoni/</a:t>
                      </a:r>
                      <a:r>
                        <a:rPr lang="en-US" dirty="0" err="1" smtClean="0"/>
                        <a:t>Galuppi</a:t>
                      </a:r>
                      <a:r>
                        <a:rPr lang="en-US" dirty="0" smtClean="0"/>
                        <a:t>; others by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Latilla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 smtClean="0"/>
                        <a:t>1752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 </a:t>
                      </a:r>
                      <a:r>
                        <a:rPr lang="en-US" dirty="0" err="1" smtClean="0"/>
                        <a:t>Moisè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works, 1 by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Latilla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82835" y="5943600"/>
            <a:ext cx="2861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Maria Giovanna </a:t>
            </a:r>
            <a:r>
              <a:rPr lang="en-US" sz="1400" dirty="0" err="1" smtClean="0"/>
              <a:t>Miggiani</a:t>
            </a:r>
            <a:r>
              <a:rPr lang="en-US" sz="1400" dirty="0" smtClean="0"/>
              <a:t>, </a:t>
            </a:r>
            <a:r>
              <a:rPr lang="en-US" sz="1400" dirty="0" err="1" smtClean="0"/>
              <a:t>unpub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60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914400"/>
            <a:ext cx="2768306" cy="990600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rgbClr val="982602"/>
                </a:solidFill>
                <a:latin typeface="+mj-lt"/>
              </a:rPr>
              <a:t>Characteristics of </a:t>
            </a:r>
            <a:r>
              <a:rPr lang="en-US" sz="2400" b="1" dirty="0" err="1" smtClean="0">
                <a:solidFill>
                  <a:srgbClr val="982602"/>
                </a:solidFill>
                <a:latin typeface="+mj-lt"/>
              </a:rPr>
              <a:t>Mingotti</a:t>
            </a:r>
            <a:r>
              <a:rPr lang="en-US" sz="2400" b="1" dirty="0" smtClean="0">
                <a:solidFill>
                  <a:srgbClr val="982602"/>
                </a:solidFill>
                <a:latin typeface="+mj-lt"/>
              </a:rPr>
              <a:t> productions</a:t>
            </a:r>
            <a:endParaRPr lang="en-US" sz="2400" b="1" dirty="0">
              <a:solidFill>
                <a:srgbClr val="982602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Cultural situation </a:t>
            </a:r>
          </a:p>
          <a:p>
            <a:pPr lvl="1"/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Mercantile</a:t>
            </a:r>
          </a:p>
          <a:p>
            <a:pPr lvl="1"/>
            <a:r>
              <a:rPr lang="en-US" sz="1800" dirty="0" smtClean="0"/>
              <a:t>Fortress mentality</a:t>
            </a:r>
          </a:p>
          <a:p>
            <a:pPr lvl="1"/>
            <a:r>
              <a:rPr lang="en-US" sz="1800" dirty="0" smtClean="0"/>
              <a:t>Strict religious culture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Troupes peripatetic</a:t>
            </a:r>
          </a:p>
          <a:p>
            <a:r>
              <a:rPr lang="en-US" sz="2400" dirty="0" err="1" smtClean="0"/>
              <a:t>Musico</a:t>
            </a:r>
            <a:r>
              <a:rPr lang="en-US" sz="2400" dirty="0" smtClean="0"/>
              <a:t>-dramatic situation</a:t>
            </a:r>
          </a:p>
          <a:p>
            <a:pPr lvl="1"/>
            <a:r>
              <a:rPr lang="en-US" sz="1800" dirty="0" smtClean="0"/>
              <a:t>Libretti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bilingual</a:t>
            </a:r>
          </a:p>
          <a:p>
            <a:pPr lvl="1"/>
            <a:r>
              <a:rPr lang="en-US" sz="1800" dirty="0" smtClean="0"/>
              <a:t>Texts trans Jos. Karl Pircher*</a:t>
            </a:r>
          </a:p>
          <a:p>
            <a:pPr lvl="1"/>
            <a:r>
              <a:rPr lang="en-US" sz="1800" dirty="0" smtClean="0"/>
              <a:t>Not clear that performances were entirely musical</a:t>
            </a:r>
          </a:p>
          <a:p>
            <a:r>
              <a:rPr lang="en-US" sz="2400" dirty="0" smtClean="0"/>
              <a:t>Differences from other troupes</a:t>
            </a:r>
          </a:p>
          <a:p>
            <a:pPr lvl="1"/>
            <a:r>
              <a:rPr lang="en-US" sz="1800" dirty="0" smtClean="0"/>
              <a:t>Imperial and northern focus</a:t>
            </a:r>
          </a:p>
          <a:p>
            <a:pPr lvl="1"/>
            <a:r>
              <a:rPr lang="en-US" sz="1800" dirty="0" smtClean="0"/>
              <a:t>No core cultural identity</a:t>
            </a:r>
          </a:p>
          <a:p>
            <a:pPr lvl="1"/>
            <a:r>
              <a:rPr lang="en-US" sz="1800" dirty="0" smtClean="0"/>
              <a:t>Returned to San Moisè (1744-47)*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905000"/>
            <a:ext cx="276830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Graz today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 descr="F:\ESF_ManualBackup\Pictures\ESF_Travels\Graz_April2012\DSC03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5242560" cy="39319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2057400"/>
            <a:ext cx="1954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 of Tummel-</a:t>
            </a:r>
            <a:r>
              <a:rPr lang="en-US" sz="1200" dirty="0" err="1" smtClean="0"/>
              <a:t>Platz</a:t>
            </a:r>
            <a:endParaRPr lang="en-US" sz="1200" dirty="0"/>
          </a:p>
        </p:txBody>
      </p:sp>
      <p:pic>
        <p:nvPicPr>
          <p:cNvPr id="1027" name="Picture 3" descr="F:\ESF_ManualBackup\Pictures\ESF_Travels\Graz_April2012\DSC03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19200"/>
            <a:ext cx="3139440" cy="41859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13987" y="5547636"/>
            <a:ext cx="1992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Courtyard, Bishop’s palace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964129" y="2254934"/>
            <a:ext cx="277981" cy="2757100"/>
          </a:xfrm>
          <a:prstGeom prst="straightConnector1">
            <a:avLst/>
          </a:prstGeom>
          <a:ln w="38100">
            <a:solidFill>
              <a:srgbClr val="9826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2667000" cy="990600"/>
          </a:xfrm>
        </p:spPr>
        <p:txBody>
          <a:bodyPr/>
          <a:lstStyle/>
          <a:p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</a:rPr>
              <a:t>Girò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 in the Austrian orbit</a:t>
            </a:r>
            <a:b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(1742-49)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1742:</a:t>
            </a:r>
            <a:r>
              <a:rPr lang="en-US" sz="2400" dirty="0" smtClean="0"/>
              <a:t> </a:t>
            </a:r>
          </a:p>
          <a:p>
            <a:pPr lvl="1"/>
            <a:r>
              <a:rPr lang="en-US" sz="1900" b="1" dirty="0" err="1" smtClean="0">
                <a:solidFill>
                  <a:schemeClr val="accent2">
                    <a:lumMod val="50000"/>
                  </a:schemeClr>
                </a:solidFill>
              </a:rPr>
              <a:t>Girò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900" dirty="0" smtClean="0"/>
              <a:t>in </a:t>
            </a:r>
            <a:r>
              <a:rPr lang="en-US" sz="1900" i="1" dirty="0" err="1" smtClean="0"/>
              <a:t>L’oracolo</a:t>
            </a:r>
            <a:r>
              <a:rPr lang="en-US" sz="1900" i="1" dirty="0" smtClean="0"/>
              <a:t> in Messenia </a:t>
            </a:r>
            <a:r>
              <a:rPr lang="en-US" sz="1500" dirty="0" smtClean="0"/>
              <a:t>(Vivaldi), </a:t>
            </a:r>
            <a:r>
              <a:rPr lang="en-US" sz="2000" i="1" dirty="0" err="1" smtClean="0"/>
              <a:t>Kärtnertor</a:t>
            </a:r>
            <a:r>
              <a:rPr lang="en-US" sz="2000" i="1" dirty="0" smtClean="0"/>
              <a:t>, Vienna </a:t>
            </a:r>
          </a:p>
          <a:p>
            <a:pPr lvl="1"/>
            <a:r>
              <a:rPr lang="en-US" sz="2000" b="1" dirty="0" smtClean="0">
                <a:solidFill>
                  <a:srgbClr val="982602"/>
                </a:solidFill>
              </a:rPr>
              <a:t>Gluck</a:t>
            </a:r>
            <a:r>
              <a:rPr lang="en-US" sz="2000" dirty="0" smtClean="0"/>
              <a:t>’s </a:t>
            </a:r>
            <a:r>
              <a:rPr lang="en-US" sz="2000" i="1" dirty="0" err="1" smtClean="0"/>
              <a:t>Cleonice</a:t>
            </a:r>
            <a:r>
              <a:rPr lang="en-US" sz="2000" i="1" dirty="0" smtClean="0"/>
              <a:t>, </a:t>
            </a:r>
            <a:r>
              <a:rPr lang="en-US" sz="2000" dirty="0" smtClean="0"/>
              <a:t>Venice, San </a:t>
            </a:r>
            <a:r>
              <a:rPr lang="en-US" sz="2000" dirty="0" err="1" smtClean="0"/>
              <a:t>Samuele</a:t>
            </a:r>
            <a:r>
              <a:rPr lang="en-US" sz="2000" dirty="0" smtClean="0"/>
              <a:t>, 1742/S</a:t>
            </a:r>
          </a:p>
          <a:p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</a:rPr>
              <a:t>1743:</a:t>
            </a:r>
          </a:p>
          <a:p>
            <a:pPr lvl="1"/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Girò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in </a:t>
            </a:r>
            <a:r>
              <a:rPr lang="en-US" sz="2000" i="1" dirty="0" err="1" smtClean="0">
                <a:solidFill>
                  <a:schemeClr val="tx1"/>
                </a:solidFill>
              </a:rPr>
              <a:t>Ezio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Lampugnani</a:t>
            </a:r>
            <a:r>
              <a:rPr lang="en-US" sz="2000" dirty="0" smtClean="0">
                <a:solidFill>
                  <a:schemeClr val="tx1"/>
                </a:solidFill>
              </a:rPr>
              <a:t>), Venice, San </a:t>
            </a:r>
            <a:r>
              <a:rPr lang="en-US" sz="2000" dirty="0" err="1" smtClean="0">
                <a:solidFill>
                  <a:schemeClr val="tx1"/>
                </a:solidFill>
              </a:rPr>
              <a:t>Samuele</a:t>
            </a:r>
            <a:r>
              <a:rPr lang="en-US" sz="2000" dirty="0" smtClean="0">
                <a:solidFill>
                  <a:schemeClr val="tx1"/>
                </a:solidFill>
              </a:rPr>
              <a:t> (spring)</a:t>
            </a:r>
          </a:p>
          <a:p>
            <a:pPr lvl="1"/>
            <a:r>
              <a:rPr lang="en-US" sz="2000" b="1" dirty="0" smtClean="0">
                <a:solidFill>
                  <a:srgbClr val="982602"/>
                </a:solidFill>
              </a:rPr>
              <a:t>Gluck</a:t>
            </a:r>
            <a:r>
              <a:rPr lang="en-US" sz="2000" dirty="0" smtClean="0">
                <a:solidFill>
                  <a:schemeClr val="tx1"/>
                </a:solidFill>
              </a:rPr>
              <a:t>’s </a:t>
            </a:r>
            <a:r>
              <a:rPr lang="en-US" sz="2000" i="1" dirty="0" err="1" smtClean="0">
                <a:solidFill>
                  <a:schemeClr val="tx1"/>
                </a:solidFill>
              </a:rPr>
              <a:t>Demofoonte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et al.,</a:t>
            </a:r>
            <a:r>
              <a:rPr lang="en-US" sz="2000" dirty="0" smtClean="0">
                <a:solidFill>
                  <a:schemeClr val="tx1"/>
                </a:solidFill>
              </a:rPr>
              <a:t> Milan, </a:t>
            </a:r>
            <a:r>
              <a:rPr lang="en-US" sz="2000" dirty="0" err="1" smtClean="0">
                <a:solidFill>
                  <a:schemeClr val="tx1"/>
                </a:solidFill>
              </a:rPr>
              <a:t>Regio</a:t>
            </a:r>
            <a:r>
              <a:rPr lang="en-US" sz="2000" dirty="0" smtClean="0">
                <a:solidFill>
                  <a:schemeClr val="tx1"/>
                </a:solidFill>
              </a:rPr>
              <a:t> (W)</a:t>
            </a:r>
          </a:p>
          <a:p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</a:rPr>
              <a:t>1744, 1745</a:t>
            </a:r>
            <a:r>
              <a:rPr lang="en-US" sz="2500" dirty="0" smtClean="0"/>
              <a:t>:</a:t>
            </a:r>
          </a:p>
          <a:p>
            <a:pPr lvl="1"/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Girò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Regio</a:t>
            </a:r>
            <a:r>
              <a:rPr lang="en-US" sz="2000" dirty="0" smtClean="0">
                <a:solidFill>
                  <a:schemeClr val="tx1"/>
                </a:solidFill>
              </a:rPr>
              <a:t>, Milan</a:t>
            </a:r>
          </a:p>
          <a:p>
            <a:pPr lvl="2"/>
            <a:r>
              <a:rPr lang="en-US" sz="1800" dirty="0" err="1" smtClean="0"/>
              <a:t>Galuppi’s</a:t>
            </a:r>
            <a:r>
              <a:rPr lang="en-US" sz="1800" dirty="0" smtClean="0"/>
              <a:t> </a:t>
            </a:r>
            <a:r>
              <a:rPr lang="en-US" sz="1800" i="1" dirty="0" smtClean="0"/>
              <a:t>Berenice </a:t>
            </a:r>
            <a:r>
              <a:rPr lang="en-US" sz="1800" dirty="0" smtClean="0"/>
              <a:t>(</a:t>
            </a:r>
            <a:r>
              <a:rPr lang="en-US" sz="1800" dirty="0" err="1" smtClean="0"/>
              <a:t>Edvige</a:t>
            </a:r>
            <a:r>
              <a:rPr lang="en-US" sz="1800" dirty="0" smtClean="0"/>
              <a:t>), </a:t>
            </a:r>
            <a:r>
              <a:rPr lang="en-US" sz="1800" dirty="0" err="1" smtClean="0"/>
              <a:t>fr.</a:t>
            </a:r>
            <a:r>
              <a:rPr lang="en-US" sz="1800" dirty="0" smtClean="0"/>
              <a:t> Venice 1741</a:t>
            </a:r>
          </a:p>
          <a:p>
            <a:pPr lvl="2"/>
            <a:r>
              <a:rPr lang="en-US" sz="1800" dirty="0" smtClean="0"/>
              <a:t>Galuppi’s </a:t>
            </a:r>
            <a:r>
              <a:rPr lang="en-US" sz="1800" i="1" dirty="0" err="1" smtClean="0"/>
              <a:t>Ricimero</a:t>
            </a:r>
            <a:r>
              <a:rPr lang="en-US" sz="1800" i="1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Edvige</a:t>
            </a:r>
            <a:r>
              <a:rPr lang="en-US" sz="1800" dirty="0" smtClean="0"/>
              <a:t>), also Naples 1753</a:t>
            </a:r>
            <a:endParaRPr lang="en-US" sz="3000" dirty="0" smtClean="0"/>
          </a:p>
          <a:p>
            <a:pPr lvl="1"/>
            <a:r>
              <a:rPr lang="en-US" sz="2000" b="1" dirty="0" smtClean="0">
                <a:solidFill>
                  <a:srgbClr val="982602"/>
                </a:solidFill>
              </a:rPr>
              <a:t>Gluck/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Girò</a:t>
            </a:r>
            <a:r>
              <a:rPr lang="en-US" sz="2000" b="1" dirty="0" smtClean="0">
                <a:solidFill>
                  <a:srgbClr val="982602"/>
                </a:solidFill>
              </a:rPr>
              <a:t>: </a:t>
            </a:r>
            <a:r>
              <a:rPr lang="en-US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L’Ippolito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en-US" sz="2000" b="1" i="1" dirty="0" smtClean="0">
                <a:solidFill>
                  <a:srgbClr val="982602"/>
                </a:solidFill>
              </a:rPr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Fedra</a:t>
            </a:r>
            <a:r>
              <a:rPr lang="en-US" sz="2000" dirty="0" smtClean="0">
                <a:solidFill>
                  <a:schemeClr val="tx1"/>
                </a:solidFill>
              </a:rPr>
              <a:t>) winter</a:t>
            </a:r>
          </a:p>
          <a:p>
            <a:pPr lvl="2"/>
            <a:r>
              <a:rPr lang="en-US" sz="1700" dirty="0" smtClean="0"/>
              <a:t>Georg Chr. </a:t>
            </a:r>
            <a:r>
              <a:rPr lang="en-US" sz="1700" dirty="0" err="1" smtClean="0"/>
              <a:t>Lobkovitz</a:t>
            </a:r>
            <a:r>
              <a:rPr lang="en-US" sz="1700" dirty="0" smtClean="0"/>
              <a:t> </a:t>
            </a:r>
          </a:p>
          <a:p>
            <a:pPr lvl="2"/>
            <a:r>
              <a:rPr lang="en-US" sz="1300" dirty="0" smtClean="0"/>
              <a:t>dedicatee of all three Milanese works</a:t>
            </a:r>
          </a:p>
        </p:txBody>
      </p:sp>
      <p:pic>
        <p:nvPicPr>
          <p:cNvPr id="5" name="Picture 4" descr="antonio-codognato-san-samuele-17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3034931" cy="253345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Gluck’s </a:t>
            </a:r>
            <a:r>
              <a:rPr lang="en-US" i="1" dirty="0" err="1" smtClean="0"/>
              <a:t>L’Ippolito</a:t>
            </a:r>
            <a:r>
              <a:rPr lang="en-US" i="1" dirty="0" smtClean="0"/>
              <a:t> </a:t>
            </a:r>
            <a:r>
              <a:rPr lang="en-US" dirty="0" smtClean="0"/>
              <a:t>(Milan, 1745)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56682"/>
            <a:ext cx="388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Six arias for </a:t>
            </a:r>
            <a:r>
              <a:rPr lang="en-US" dirty="0" err="1" smtClean="0"/>
              <a:t>Fedra</a:t>
            </a:r>
            <a:r>
              <a:rPr lang="en-US" dirty="0" smtClean="0"/>
              <a:t> survive in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Berne</a:t>
            </a:r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-century transcriptions</a:t>
            </a:r>
          </a:p>
          <a:p>
            <a:r>
              <a:rPr lang="en-US" dirty="0" smtClean="0"/>
              <a:t>Gluck anthology, v 2</a:t>
            </a:r>
          </a:p>
          <a:p>
            <a:endParaRPr lang="en-US" dirty="0"/>
          </a:p>
          <a:p>
            <a:r>
              <a:rPr lang="en-US" dirty="0" smtClean="0"/>
              <a:t>‘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Varca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il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mar’ [at right]—5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mss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‘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Dirai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all’Idol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mio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’ [below]—5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mss</a:t>
            </a:r>
            <a:r>
              <a:rPr lang="en-US" dirty="0" smtClean="0"/>
              <a:t>		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256682"/>
            <a:ext cx="4003583" cy="2240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484577"/>
            <a:ext cx="4648200" cy="28491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3894896"/>
            <a:ext cx="373371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Substantial instrumental passages.</a:t>
            </a:r>
          </a:p>
          <a:p>
            <a:r>
              <a:rPr lang="en-US" dirty="0" smtClean="0"/>
              <a:t>Triadic modules.</a:t>
            </a:r>
          </a:p>
          <a:p>
            <a:r>
              <a:rPr lang="en-US" dirty="0" smtClean="0"/>
              <a:t>Structurally calm, regular.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5253787"/>
            <a:ext cx="36567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to Laurent Pugin for pix.</a:t>
            </a:r>
          </a:p>
          <a:p>
            <a:r>
              <a:rPr lang="en-US" sz="1200" dirty="0"/>
              <a:t>Sources: See </a:t>
            </a:r>
            <a:r>
              <a:rPr lang="en-US" sz="1200" dirty="0">
                <a:hlinkClick r:id="rId4"/>
              </a:rPr>
              <a:t>http://www.gluck-gesamtausgabe.de</a:t>
            </a:r>
            <a:r>
              <a:rPr lang="en-US" sz="1200" dirty="0" smtClean="0">
                <a:hlinkClick r:id="rId4"/>
              </a:rPr>
              <a:t>/</a:t>
            </a:r>
            <a:endParaRPr lang="en-US" sz="1200" dirty="0" smtClean="0"/>
          </a:p>
          <a:p>
            <a:r>
              <a:rPr lang="en-US" sz="1200" dirty="0" err="1" smtClean="0"/>
              <a:t>gwv</a:t>
            </a:r>
            <a:r>
              <a:rPr lang="en-US" sz="1200" dirty="0" smtClean="0"/>
              <a:t>/</a:t>
            </a:r>
            <a:r>
              <a:rPr lang="en-US" sz="1200" dirty="0" err="1" smtClean="0"/>
              <a:t>werkregister</a:t>
            </a:r>
            <a:r>
              <a:rPr lang="en-US" sz="1200" dirty="0" smtClean="0"/>
              <a:t>/</a:t>
            </a:r>
            <a:r>
              <a:rPr lang="en-US" sz="1200" dirty="0" err="1" smtClean="0"/>
              <a:t>eintrag</a:t>
            </a:r>
            <a:r>
              <a:rPr lang="en-US" sz="1200" dirty="0" smtClean="0"/>
              <a:t>/ippolito.html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982602"/>
                </a:solidFill>
              </a:rPr>
              <a:t>Encores</a:t>
            </a:r>
            <a:r>
              <a:rPr lang="en-US" dirty="0" smtClean="0">
                <a:solidFill>
                  <a:srgbClr val="982602"/>
                </a:solidFill>
              </a:rPr>
              <a:t/>
            </a:r>
            <a:br>
              <a:rPr lang="en-US" dirty="0" smtClean="0">
                <a:solidFill>
                  <a:srgbClr val="982602"/>
                </a:solidFill>
              </a:rPr>
            </a:br>
            <a:r>
              <a:rPr lang="en-US" sz="2000" dirty="0" smtClean="0">
                <a:solidFill>
                  <a:srgbClr val="982602"/>
                </a:solidFill>
              </a:rPr>
              <a:t>(1747-49)</a:t>
            </a:r>
            <a:endParaRPr lang="en-US" sz="2000" dirty="0">
              <a:solidFill>
                <a:srgbClr val="98260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1747/Spring</a:t>
            </a:r>
          </a:p>
          <a:p>
            <a:pPr lvl="1"/>
            <a:r>
              <a:rPr lang="en-US" sz="2000" dirty="0" smtClean="0"/>
              <a:t>Venice: </a:t>
            </a:r>
            <a:r>
              <a:rPr lang="en-US" sz="2000" dirty="0" err="1" smtClean="0"/>
              <a:t>Runcher’s</a:t>
            </a:r>
            <a:r>
              <a:rPr lang="en-US" sz="2000" dirty="0" smtClean="0"/>
              <a:t> </a:t>
            </a:r>
            <a:r>
              <a:rPr lang="en-US" sz="2000" i="1" dirty="0" err="1" smtClean="0"/>
              <a:t>Achille</a:t>
            </a:r>
            <a:r>
              <a:rPr lang="en-US" sz="2000" i="1" dirty="0" smtClean="0"/>
              <a:t> in </a:t>
            </a:r>
            <a:r>
              <a:rPr lang="en-US" sz="2000" i="1" dirty="0" err="1" smtClean="0"/>
              <a:t>Sciro</a:t>
            </a:r>
            <a:r>
              <a:rPr lang="en-US" sz="2000" dirty="0" smtClean="0"/>
              <a:t> (S. Samuele)</a:t>
            </a:r>
          </a:p>
          <a:p>
            <a:r>
              <a:rPr lang="en-US" sz="2400" dirty="0" smtClean="0">
                <a:solidFill>
                  <a:srgbClr val="982602"/>
                </a:solidFill>
              </a:rPr>
              <a:t>1747/Personal</a:t>
            </a:r>
          </a:p>
          <a:p>
            <a:pPr lvl="1"/>
            <a:r>
              <a:rPr lang="en-US" sz="2000" dirty="0" smtClean="0"/>
              <a:t>Francesco Trevisan, Girò’s brother-in-law, died</a:t>
            </a:r>
          </a:p>
          <a:p>
            <a:r>
              <a:rPr lang="en-US" sz="2400" dirty="0" smtClean="0"/>
              <a:t>1748/Carnival</a:t>
            </a:r>
          </a:p>
          <a:p>
            <a:pPr lvl="1"/>
            <a:r>
              <a:rPr lang="en-US" sz="2000" dirty="0" smtClean="0"/>
              <a:t>Piacenza: </a:t>
            </a:r>
            <a:r>
              <a:rPr lang="en-US" sz="2000" dirty="0" err="1" smtClean="0"/>
              <a:t>Carcani’s</a:t>
            </a:r>
            <a:r>
              <a:rPr lang="en-US" sz="2000" dirty="0" smtClean="0"/>
              <a:t> </a:t>
            </a:r>
            <a:r>
              <a:rPr lang="en-US" sz="2000" i="1" dirty="0" smtClean="0"/>
              <a:t>Artaserse</a:t>
            </a:r>
            <a:r>
              <a:rPr lang="en-US" sz="2000" dirty="0" smtClean="0"/>
              <a:t> (Regio)</a:t>
            </a:r>
          </a:p>
          <a:p>
            <a:r>
              <a:rPr lang="en-US" sz="2400" dirty="0" smtClean="0">
                <a:solidFill>
                  <a:srgbClr val="982602"/>
                </a:solidFill>
              </a:rPr>
              <a:t>1748/Personal*</a:t>
            </a:r>
          </a:p>
          <a:p>
            <a:pPr lvl="1"/>
            <a:r>
              <a:rPr lang="en-US" sz="2000" dirty="0" smtClean="0"/>
              <a:t>**Girò married (at 38):  the </a:t>
            </a:r>
            <a:r>
              <a:rPr lang="en-US" sz="2000" dirty="0" err="1" smtClean="0"/>
              <a:t>Piacenzan</a:t>
            </a:r>
            <a:r>
              <a:rPr lang="en-US" sz="2000" dirty="0" smtClean="0"/>
              <a:t> count Antonio Maria </a:t>
            </a:r>
            <a:r>
              <a:rPr lang="en-US" sz="2000" dirty="0" err="1" smtClean="0"/>
              <a:t>Landi</a:t>
            </a:r>
            <a:r>
              <a:rPr lang="en-US" sz="2000" dirty="0" smtClean="0"/>
              <a:t> </a:t>
            </a:r>
            <a:r>
              <a:rPr lang="en-US" sz="2000" dirty="0" err="1" smtClean="0"/>
              <a:t>Zanardi</a:t>
            </a:r>
            <a:endParaRPr lang="en-US" sz="2000" dirty="0" smtClean="0"/>
          </a:p>
          <a:p>
            <a:r>
              <a:rPr lang="en-US" sz="2400" dirty="0" smtClean="0"/>
              <a:t>1749/Autumn</a:t>
            </a:r>
          </a:p>
          <a:p>
            <a:pPr lvl="1"/>
            <a:r>
              <a:rPr lang="en-US" sz="2000" dirty="0" smtClean="0"/>
              <a:t>Graz: anon </a:t>
            </a:r>
            <a:r>
              <a:rPr lang="en-US" sz="2000" i="1" dirty="0" smtClean="0"/>
              <a:t>Lucio Papirio Dittatore</a:t>
            </a:r>
            <a:r>
              <a:rPr lang="en-US" sz="2000" dirty="0" smtClean="0"/>
              <a:t> (Tummel-</a:t>
            </a:r>
            <a:r>
              <a:rPr lang="en-US" sz="2000" dirty="0" err="1" smtClean="0"/>
              <a:t>Platz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pic>
        <p:nvPicPr>
          <p:cNvPr id="6" name="Picture 5" descr="800px-Teatro_Piacenz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550" y="2895599"/>
            <a:ext cx="2678050" cy="177755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Girò in relation to Gluck (1742-49)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534120"/>
            <a:ext cx="4270248" cy="4333279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sz="2900" dirty="0" smtClean="0"/>
              <a:t>1739-40: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982602"/>
                </a:solidFill>
              </a:rPr>
              <a:t>Graz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982602"/>
                </a:solidFill>
              </a:rPr>
              <a:t>Mingotti</a:t>
            </a:r>
            <a:r>
              <a:rPr lang="en-US" dirty="0" smtClean="0">
                <a:solidFill>
                  <a:srgbClr val="982602"/>
                </a:solidFill>
              </a:rPr>
              <a:t> troupe</a:t>
            </a:r>
          </a:p>
          <a:p>
            <a:pPr>
              <a:spcBef>
                <a:spcPts val="600"/>
              </a:spcBef>
            </a:pPr>
            <a:r>
              <a:rPr lang="en-US" sz="2900" dirty="0" smtClean="0"/>
              <a:t>1742: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982602"/>
                </a:solidFill>
              </a:rPr>
              <a:t>Vienna</a:t>
            </a:r>
            <a:r>
              <a:rPr lang="en-US" dirty="0" smtClean="0"/>
              <a:t>, </a:t>
            </a:r>
            <a:r>
              <a:rPr lang="en-US" dirty="0" err="1" smtClean="0"/>
              <a:t>Kärtnertor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sz="2900" dirty="0" smtClean="0"/>
              <a:t>1743: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982602"/>
                </a:solidFill>
              </a:rPr>
              <a:t>Venice, S. Samuele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982602"/>
                </a:solidFill>
              </a:rPr>
              <a:t>a Grimani theater</a:t>
            </a:r>
            <a:r>
              <a:rPr lang="en-US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sz="2900" dirty="0" smtClean="0"/>
              <a:t>1744-45: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982602"/>
                </a:solidFill>
              </a:rPr>
              <a:t>Milan, Regio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Sponsor = </a:t>
            </a:r>
            <a:r>
              <a:rPr lang="en-US" dirty="0" smtClean="0">
                <a:solidFill>
                  <a:srgbClr val="982602"/>
                </a:solidFill>
              </a:rPr>
              <a:t>Georg Chr. </a:t>
            </a:r>
            <a:r>
              <a:rPr lang="en-US" dirty="0" err="1" smtClean="0">
                <a:solidFill>
                  <a:srgbClr val="982602"/>
                </a:solidFill>
              </a:rPr>
              <a:t>Lobkovitz</a:t>
            </a:r>
            <a:endParaRPr lang="en-US" dirty="0" smtClean="0">
              <a:solidFill>
                <a:srgbClr val="982602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900" dirty="0" smtClean="0"/>
              <a:t>1748: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Piacenza with local composer </a:t>
            </a:r>
            <a:r>
              <a:rPr lang="en-US" dirty="0" err="1" smtClean="0"/>
              <a:t>Gius</a:t>
            </a:r>
            <a:r>
              <a:rPr lang="en-US" dirty="0" smtClean="0"/>
              <a:t>. </a:t>
            </a:r>
            <a:r>
              <a:rPr lang="en-US" dirty="0" err="1" smtClean="0"/>
              <a:t>Carcani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Piacenza/Parma: Bourbon courts</a:t>
            </a:r>
          </a:p>
          <a:p>
            <a:pPr>
              <a:spcBef>
                <a:spcPts val="600"/>
              </a:spcBef>
            </a:pPr>
            <a:r>
              <a:rPr lang="en-US" sz="2900" dirty="0" smtClean="0"/>
              <a:t>1749: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982602"/>
                </a:solidFill>
              </a:rPr>
              <a:t>Graz, </a:t>
            </a:r>
            <a:r>
              <a:rPr lang="en-US" dirty="0" smtClean="0"/>
              <a:t>Tummel-</a:t>
            </a:r>
            <a:r>
              <a:rPr lang="en-US" dirty="0" err="1" smtClean="0"/>
              <a:t>Platz</a:t>
            </a:r>
            <a:r>
              <a:rPr lang="en-US" dirty="0" smtClean="0"/>
              <a:t>, with </a:t>
            </a:r>
            <a:r>
              <a:rPr lang="en-US" dirty="0" err="1" smtClean="0">
                <a:solidFill>
                  <a:srgbClr val="982602"/>
                </a:solidFill>
              </a:rPr>
              <a:t>Mingotti</a:t>
            </a:r>
            <a:r>
              <a:rPr lang="en-US" dirty="0" smtClean="0">
                <a:solidFill>
                  <a:srgbClr val="982602"/>
                </a:solidFill>
              </a:rPr>
              <a:t> troupe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900"/>
              </a:spcBef>
            </a:pPr>
            <a:r>
              <a:rPr lang="en-US" sz="2900" dirty="0" smtClean="0"/>
              <a:t>1737-45: Milan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Studied with </a:t>
            </a:r>
            <a:r>
              <a:rPr lang="en-US" dirty="0" err="1" smtClean="0"/>
              <a:t>Sammartini</a:t>
            </a:r>
            <a:endParaRPr lang="en-US" dirty="0" smtClean="0"/>
          </a:p>
          <a:p>
            <a:pPr lvl="1">
              <a:spcBef>
                <a:spcPts val="900"/>
              </a:spcBef>
            </a:pPr>
            <a:r>
              <a:rPr lang="en-US" dirty="0" smtClean="0"/>
              <a:t>Knew  librettist </a:t>
            </a:r>
            <a:r>
              <a:rPr lang="en-US" dirty="0" err="1" smtClean="0"/>
              <a:t>Carpani</a:t>
            </a: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sz="2900" dirty="0" smtClean="0"/>
              <a:t>1742-45: </a:t>
            </a:r>
            <a:r>
              <a:rPr lang="en-US" sz="2900" dirty="0" smtClean="0">
                <a:solidFill>
                  <a:srgbClr val="982602"/>
                </a:solidFill>
              </a:rPr>
              <a:t>Milan, Regio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One Carnival opera per year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All works Metastasian</a:t>
            </a:r>
          </a:p>
          <a:p>
            <a:pPr>
              <a:spcBef>
                <a:spcPts val="900"/>
              </a:spcBef>
            </a:pPr>
            <a:r>
              <a:rPr lang="en-US" sz="2900" dirty="0" smtClean="0"/>
              <a:t>1742: </a:t>
            </a:r>
            <a:r>
              <a:rPr lang="en-US" sz="2900" dirty="0" smtClean="0">
                <a:solidFill>
                  <a:srgbClr val="982602"/>
                </a:solidFill>
              </a:rPr>
              <a:t>Venice, S. Samuele </a:t>
            </a:r>
            <a:r>
              <a:rPr lang="en-US" sz="2900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Demetrio</a:t>
            </a:r>
            <a:r>
              <a:rPr lang="en-US" dirty="0" smtClean="0"/>
              <a:t>)</a:t>
            </a:r>
          </a:p>
          <a:p>
            <a:pPr>
              <a:spcBef>
                <a:spcPts val="900"/>
              </a:spcBef>
            </a:pPr>
            <a:r>
              <a:rPr lang="en-US" sz="3300" dirty="0" smtClean="0"/>
              <a:t>1744: Venice, S. Gio. Grisostomo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Grimani theater</a:t>
            </a:r>
            <a:r>
              <a:rPr lang="en-US" dirty="0" smtClean="0"/>
              <a:t>) </a:t>
            </a:r>
            <a:r>
              <a:rPr lang="en-US" i="1" dirty="0" err="1" smtClean="0"/>
              <a:t>Ipermestra</a:t>
            </a:r>
            <a:endParaRPr lang="en-US" i="1" dirty="0" smtClean="0"/>
          </a:p>
          <a:p>
            <a:pPr>
              <a:spcBef>
                <a:spcPts val="900"/>
              </a:spcBef>
            </a:pPr>
            <a:r>
              <a:rPr lang="en-US" sz="3300" dirty="0" smtClean="0"/>
              <a:t>1745-52: London, King’s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Went with </a:t>
            </a:r>
            <a:r>
              <a:rPr lang="en-US" dirty="0" smtClean="0">
                <a:solidFill>
                  <a:srgbClr val="982602"/>
                </a:solidFill>
              </a:rPr>
              <a:t>Georg Chr. </a:t>
            </a:r>
            <a:r>
              <a:rPr lang="en-US" dirty="0" err="1" smtClean="0">
                <a:solidFill>
                  <a:srgbClr val="982602"/>
                </a:solidFill>
              </a:rPr>
              <a:t>Lobkovitz</a:t>
            </a:r>
            <a:endParaRPr lang="en-US" dirty="0" smtClean="0">
              <a:solidFill>
                <a:srgbClr val="982602"/>
              </a:solidFill>
            </a:endParaRPr>
          </a:p>
          <a:p>
            <a:pPr>
              <a:spcBef>
                <a:spcPts val="900"/>
              </a:spcBef>
            </a:pPr>
            <a:r>
              <a:rPr lang="en-US" sz="3300" dirty="0" smtClean="0"/>
              <a:t>1747-48: Dresden/</a:t>
            </a:r>
            <a:r>
              <a:rPr lang="en-US" sz="3300" dirty="0" err="1" smtClean="0"/>
              <a:t>Pillnitz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982602"/>
                </a:solidFill>
              </a:rPr>
              <a:t>Mingotti</a:t>
            </a:r>
            <a:r>
              <a:rPr lang="en-US" dirty="0" smtClean="0">
                <a:solidFill>
                  <a:srgbClr val="982602"/>
                </a:solidFill>
              </a:rPr>
              <a:t> troupe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Gained him attention in </a:t>
            </a:r>
            <a:r>
              <a:rPr lang="en-US" dirty="0" smtClean="0">
                <a:solidFill>
                  <a:srgbClr val="982602"/>
                </a:solidFill>
              </a:rPr>
              <a:t>Vienna</a:t>
            </a:r>
          </a:p>
          <a:p>
            <a:pPr>
              <a:spcBef>
                <a:spcPts val="900"/>
              </a:spcBef>
            </a:pPr>
            <a:r>
              <a:rPr lang="en-US" sz="3300" dirty="0" smtClean="0"/>
              <a:t>1748: </a:t>
            </a:r>
            <a:r>
              <a:rPr lang="en-US" sz="3300" dirty="0" smtClean="0">
                <a:solidFill>
                  <a:srgbClr val="982602"/>
                </a:solidFill>
              </a:rPr>
              <a:t>Vienna</a:t>
            </a:r>
            <a:r>
              <a:rPr lang="en-US" sz="3300" dirty="0" smtClean="0"/>
              <a:t>, </a:t>
            </a:r>
            <a:r>
              <a:rPr lang="en-US" sz="3300" dirty="0" err="1" smtClean="0"/>
              <a:t>Burgtheater</a:t>
            </a:r>
            <a:endParaRPr lang="en-US" sz="3300" dirty="0" smtClean="0"/>
          </a:p>
          <a:p>
            <a:pPr>
              <a:spcBef>
                <a:spcPts val="900"/>
              </a:spcBef>
            </a:pPr>
            <a:r>
              <a:rPr lang="en-US" sz="3300" dirty="0" smtClean="0"/>
              <a:t>1749: Copenhagen, </a:t>
            </a:r>
            <a:r>
              <a:rPr lang="en-US" sz="3300" dirty="0" err="1" smtClean="0"/>
              <a:t>Charlottenborg</a:t>
            </a:r>
            <a:endParaRPr lang="en-US" sz="33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2209800"/>
            <a:ext cx="2438400" cy="2362200"/>
          </a:xfrm>
          <a:prstGeom prst="straightConnector1">
            <a:avLst/>
          </a:prstGeom>
          <a:ln w="22225">
            <a:solidFill>
              <a:srgbClr val="9826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10000" y="4648200"/>
            <a:ext cx="990600" cy="838200"/>
          </a:xfrm>
          <a:prstGeom prst="straightConnector1">
            <a:avLst/>
          </a:prstGeom>
          <a:ln w="22225">
            <a:solidFill>
              <a:srgbClr val="9826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57600" y="3124200"/>
            <a:ext cx="1143000" cy="0"/>
          </a:xfrm>
          <a:prstGeom prst="straightConnector1">
            <a:avLst/>
          </a:prstGeom>
          <a:ln w="22225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981200" y="2362200"/>
            <a:ext cx="2819400" cy="1219200"/>
          </a:xfrm>
          <a:prstGeom prst="straightConnector1">
            <a:avLst/>
          </a:prstGeom>
          <a:ln w="22225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62200" y="2667000"/>
            <a:ext cx="2514600" cy="2667000"/>
          </a:xfrm>
          <a:prstGeom prst="straightConnector1">
            <a:avLst/>
          </a:prstGeom>
          <a:ln w="22225">
            <a:solidFill>
              <a:srgbClr val="0070C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113" y="971550"/>
            <a:ext cx="58197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667000" y="3962400"/>
            <a:ext cx="2362200" cy="1600200"/>
          </a:xfrm>
          <a:prstGeom prst="round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86400" y="971550"/>
            <a:ext cx="533400" cy="552450"/>
          </a:xfrm>
          <a:prstGeom prst="roundRect">
            <a:avLst/>
          </a:prstGeom>
          <a:solidFill>
            <a:srgbClr val="99FF99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57800" y="2362200"/>
            <a:ext cx="1752600" cy="1371600"/>
          </a:xfrm>
          <a:prstGeom prst="roundRect">
            <a:avLst/>
          </a:prstGeom>
          <a:solidFill>
            <a:srgbClr val="99FF99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42672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1723-38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1310203" y="4451866"/>
            <a:ext cx="3109397" cy="0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0" y="37338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1738-49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 flipV="1">
            <a:off x="6324600" y="3352800"/>
            <a:ext cx="1295400" cy="565666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>
            <a:off x="3581400" y="3918466"/>
            <a:ext cx="4038600" cy="380999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4231"/>
            <a:ext cx="2667000" cy="990600"/>
          </a:xfrm>
        </p:spPr>
        <p:txBody>
          <a:bodyPr/>
          <a:lstStyle/>
          <a:p>
            <a:r>
              <a:rPr lang="en-US" sz="2800" dirty="0" smtClean="0">
                <a:solidFill>
                  <a:srgbClr val="982602"/>
                </a:solidFill>
              </a:rPr>
              <a:t>In conclusion…</a:t>
            </a:r>
            <a:endParaRPr lang="en-US" sz="2800" dirty="0">
              <a:solidFill>
                <a:srgbClr val="98260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24200" y="990600"/>
            <a:ext cx="5638800" cy="51053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Stayed focused on career</a:t>
            </a:r>
          </a:p>
          <a:p>
            <a:r>
              <a:rPr lang="en-US" sz="2000" dirty="0" smtClean="0"/>
              <a:t>Was highly </a:t>
            </a:r>
            <a:r>
              <a:rPr lang="en-US" sz="2000" dirty="0" smtClean="0">
                <a:solidFill>
                  <a:srgbClr val="982602"/>
                </a:solidFill>
              </a:rPr>
              <a:t>adaptable</a:t>
            </a:r>
            <a:r>
              <a:rPr lang="en-US" sz="2000" dirty="0" smtClean="0"/>
              <a:t> and</a:t>
            </a:r>
          </a:p>
          <a:p>
            <a:r>
              <a:rPr lang="en-US" sz="2000" dirty="0" smtClean="0"/>
              <a:t>Moved from serious opera to lighter genres</a:t>
            </a:r>
          </a:p>
          <a:p>
            <a:r>
              <a:rPr lang="en-US" sz="2000" dirty="0" smtClean="0"/>
              <a:t>Did not stray far from her contacts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Was probably typical of singers Gluck met in his early years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7169" name="Picture 1" descr="C:\Users\eleanor\Documents\ESF_Papers\Girò_2011\Gluc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2451100" cy="3380828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838200"/>
            <a:ext cx="2362200" cy="52879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982602"/>
                </a:solidFill>
              </a:rPr>
              <a:t>Venice</a:t>
            </a:r>
          </a:p>
          <a:p>
            <a:r>
              <a:rPr lang="en-US" dirty="0" smtClean="0">
                <a:solidFill>
                  <a:srgbClr val="982602"/>
                </a:solidFill>
              </a:rPr>
              <a:t>(1724-29)</a:t>
            </a:r>
            <a:endParaRPr lang="en-US" dirty="0">
              <a:solidFill>
                <a:srgbClr val="98260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1724-25: San Moisè</a:t>
            </a:r>
          </a:p>
          <a:p>
            <a:pPr lvl="1"/>
            <a:r>
              <a:rPr lang="en-US" sz="2000" dirty="0" smtClean="0"/>
              <a:t>Albinoni’s </a:t>
            </a:r>
            <a:r>
              <a:rPr lang="en-US" sz="2000" i="1" dirty="0" err="1" smtClean="0"/>
              <a:t>Laodice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Clistene</a:t>
            </a:r>
            <a:r>
              <a:rPr lang="en-US" sz="2000" i="1" dirty="0" smtClean="0"/>
              <a:t>)***</a:t>
            </a:r>
          </a:p>
          <a:p>
            <a:pPr lvl="1"/>
            <a:r>
              <a:rPr lang="en-US" sz="2000" dirty="0" smtClean="0"/>
              <a:t>Buini’s </a:t>
            </a:r>
            <a:r>
              <a:rPr lang="en-US" sz="2000" i="1" dirty="0" smtClean="0"/>
              <a:t>Il </a:t>
            </a:r>
            <a:r>
              <a:rPr lang="en-US" sz="2000" i="1" dirty="0" err="1" smtClean="0"/>
              <a:t>nemico</a:t>
            </a:r>
            <a:r>
              <a:rPr lang="en-US" sz="2000" i="1" dirty="0" smtClean="0"/>
              <a:t> amante </a:t>
            </a:r>
            <a:r>
              <a:rPr lang="en-US" sz="2000" dirty="0" smtClean="0"/>
              <a:t>(</a:t>
            </a:r>
            <a:r>
              <a:rPr lang="en-US" sz="2000" dirty="0" err="1" smtClean="0"/>
              <a:t>Idalma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Buini’s </a:t>
            </a:r>
            <a:r>
              <a:rPr lang="en-US" sz="2000" i="1" dirty="0" smtClean="0"/>
              <a:t>Gli </a:t>
            </a:r>
            <a:r>
              <a:rPr lang="en-US" sz="2000" i="1" dirty="0" err="1" smtClean="0"/>
              <a:t>sdegni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cangiati</a:t>
            </a:r>
            <a:r>
              <a:rPr lang="en-US" sz="2000" i="1" dirty="0" smtClean="0"/>
              <a:t> in amore </a:t>
            </a:r>
            <a:r>
              <a:rPr lang="en-US" sz="2000" dirty="0" smtClean="0"/>
              <a:t>(</a:t>
            </a:r>
            <a:r>
              <a:rPr lang="en-US" sz="2000" dirty="0" err="1" smtClean="0"/>
              <a:t>Evanco</a:t>
            </a:r>
            <a:r>
              <a:rPr lang="en-US" sz="2000" dirty="0" smtClean="0"/>
              <a:t>)</a:t>
            </a:r>
          </a:p>
          <a:p>
            <a:r>
              <a:rPr lang="en-US" sz="2400" dirty="0" smtClean="0">
                <a:solidFill>
                  <a:srgbClr val="982602"/>
                </a:solidFill>
              </a:rPr>
              <a:t>1725: Personal life</a:t>
            </a:r>
          </a:p>
          <a:p>
            <a:pPr lvl="1"/>
            <a:r>
              <a:rPr lang="en-US" sz="2000" dirty="0" err="1" smtClean="0"/>
              <a:t>Bartolomea</a:t>
            </a:r>
            <a:r>
              <a:rPr lang="en-US" sz="2000" dirty="0" smtClean="0"/>
              <a:t> (mother) ‘eloped’</a:t>
            </a:r>
          </a:p>
          <a:p>
            <a:pPr lvl="1"/>
            <a:r>
              <a:rPr lang="en-US" sz="2000" dirty="0" smtClean="0"/>
              <a:t>Girò urged to rejoin father and brothers in Mantua but refused</a:t>
            </a:r>
          </a:p>
          <a:p>
            <a:pPr lvl="1"/>
            <a:r>
              <a:rPr lang="en-US" sz="2000" dirty="0" smtClean="0"/>
              <a:t>Sisters settled in Santa Maria Formosa</a:t>
            </a:r>
          </a:p>
          <a:p>
            <a:pPr lvl="1"/>
            <a:r>
              <a:rPr lang="en-US" sz="2000" dirty="0" smtClean="0"/>
              <a:t>Anna taken under protection of </a:t>
            </a:r>
            <a:r>
              <a:rPr lang="en-US" sz="2000" dirty="0" err="1" smtClean="0">
                <a:solidFill>
                  <a:srgbClr val="982602"/>
                </a:solidFill>
              </a:rPr>
              <a:t>Alderano</a:t>
            </a:r>
            <a:r>
              <a:rPr lang="en-US" sz="2000" dirty="0" smtClean="0">
                <a:solidFill>
                  <a:srgbClr val="982602"/>
                </a:solidFill>
              </a:rPr>
              <a:t> </a:t>
            </a:r>
            <a:r>
              <a:rPr lang="en-US" sz="2000" dirty="0" err="1" smtClean="0">
                <a:solidFill>
                  <a:srgbClr val="982602"/>
                </a:solidFill>
              </a:rPr>
              <a:t>Cybo</a:t>
            </a:r>
            <a:r>
              <a:rPr lang="en-US" sz="2000" dirty="0" smtClean="0">
                <a:solidFill>
                  <a:srgbClr val="982602"/>
                </a:solidFill>
              </a:rPr>
              <a:t> </a:t>
            </a:r>
            <a:r>
              <a:rPr lang="en-US" sz="2000" dirty="0" err="1" smtClean="0">
                <a:solidFill>
                  <a:srgbClr val="982602"/>
                </a:solidFill>
              </a:rPr>
              <a:t>Malaspina</a:t>
            </a:r>
            <a:r>
              <a:rPr lang="en-US" sz="2000" dirty="0" smtClean="0"/>
              <a:t> ,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duke of Massa e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Carrara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4231"/>
            <a:ext cx="2667000" cy="990600"/>
          </a:xfrm>
        </p:spPr>
        <p:txBody>
          <a:bodyPr/>
          <a:lstStyle/>
          <a:p>
            <a:r>
              <a:rPr lang="en-US" sz="2800" dirty="0" smtClean="0">
                <a:solidFill>
                  <a:srgbClr val="982602"/>
                </a:solidFill>
              </a:rPr>
              <a:t>In conclusion…</a:t>
            </a:r>
            <a:endParaRPr lang="en-US" sz="2800" dirty="0">
              <a:solidFill>
                <a:srgbClr val="98260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24200" y="990600"/>
            <a:ext cx="5638800" cy="510539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dirty="0" smtClean="0"/>
              <a:t>Stayed focused on career</a:t>
            </a:r>
          </a:p>
          <a:p>
            <a:r>
              <a:rPr lang="en-US" sz="2000" dirty="0" smtClean="0"/>
              <a:t>Was highly </a:t>
            </a:r>
            <a:r>
              <a:rPr lang="en-US" sz="2000" dirty="0" smtClean="0">
                <a:solidFill>
                  <a:srgbClr val="982602"/>
                </a:solidFill>
              </a:rPr>
              <a:t>adaptable</a:t>
            </a:r>
            <a:r>
              <a:rPr lang="en-US" sz="2000" dirty="0" smtClean="0"/>
              <a:t> and</a:t>
            </a:r>
          </a:p>
          <a:p>
            <a:r>
              <a:rPr lang="en-US" sz="2000" dirty="0" smtClean="0"/>
              <a:t>Moved from serious opera to lighter genres</a:t>
            </a:r>
          </a:p>
          <a:p>
            <a:r>
              <a:rPr lang="en-US" sz="2000" dirty="0" smtClean="0"/>
              <a:t>Did not stray far from her contacts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Was probably typical of singers Gluck met in his early years…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Even though she was 39 when she retired, after a 25-year career, in 1749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69" name="Picture 1" descr="C:\Users\eleanor\Documents\ESF_Papers\Girò_2011\Gluc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2451100" cy="3380828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4952160"/>
            <a:ext cx="5867400" cy="914400"/>
          </a:xfrm>
        </p:spPr>
        <p:txBody>
          <a:bodyPr/>
          <a:lstStyle/>
          <a:p>
            <a:r>
              <a:rPr lang="en-US" sz="2000" dirty="0" smtClean="0"/>
              <a:t>Dispute with a harpsichord maker </a:t>
            </a:r>
            <a:br>
              <a:rPr lang="en-US" sz="2000" dirty="0" smtClean="0"/>
            </a:br>
            <a:r>
              <a:rPr lang="en-US" sz="2000" dirty="0" smtClean="0"/>
              <a:t>(Andrea Bonazza)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982602"/>
                </a:solidFill>
              </a:rPr>
              <a:t>The  </a:t>
            </a:r>
            <a:r>
              <a:rPr lang="en-US" sz="2800" b="1" i="1" dirty="0" smtClean="0">
                <a:solidFill>
                  <a:srgbClr val="982602"/>
                </a:solidFill>
              </a:rPr>
              <a:t>prima donna</a:t>
            </a:r>
            <a:endParaRPr lang="en-US" sz="2800" b="1" i="1" dirty="0">
              <a:solidFill>
                <a:srgbClr val="98260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838200"/>
            <a:ext cx="533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27 August 1725</a:t>
            </a:r>
          </a:p>
          <a:p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Two harpsichords</a:t>
            </a:r>
            <a:r>
              <a:rPr lang="en-US" sz="1600" dirty="0" smtClean="0"/>
              <a:t> of different quality available for 100 </a:t>
            </a:r>
            <a:r>
              <a:rPr lang="en-US" sz="1600" i="1" dirty="0" smtClean="0"/>
              <a:t>zecchini</a:t>
            </a:r>
            <a:r>
              <a:rPr lang="en-US" sz="1600" dirty="0" smtClean="0"/>
              <a:t>.  </a:t>
            </a:r>
          </a:p>
          <a:p>
            <a:pPr>
              <a:spcAft>
                <a:spcPts val="1200"/>
              </a:spcAft>
            </a:pPr>
            <a:r>
              <a:rPr lang="en-US" sz="1600" dirty="0" smtClean="0"/>
              <a:t>Dance master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Giovanni Gallo</a:t>
            </a:r>
            <a:r>
              <a:rPr lang="en-US" sz="1600" dirty="0" smtClean="0"/>
              <a:t> wanted to buy them (secretly for AV).</a:t>
            </a:r>
          </a:p>
          <a:p>
            <a:pPr>
              <a:spcAft>
                <a:spcPts val="1200"/>
              </a:spcAft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Vivald</a:t>
            </a:r>
            <a:r>
              <a:rPr lang="en-US" sz="1600" dirty="0" smtClean="0"/>
              <a:t>i could “find” </a:t>
            </a:r>
            <a:r>
              <a:rPr lang="en-US" sz="1600" dirty="0"/>
              <a:t>only 30 </a:t>
            </a:r>
            <a:r>
              <a:rPr lang="en-US" sz="1600" i="1" dirty="0" smtClean="0"/>
              <a:t>zecchini</a:t>
            </a:r>
            <a:r>
              <a:rPr lang="en-US" sz="16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Bonazz</a:t>
            </a:r>
            <a:r>
              <a:rPr lang="en-US" sz="1600" dirty="0" err="1" smtClean="0"/>
              <a:t>a</a:t>
            </a:r>
            <a:r>
              <a:rPr lang="en-US" sz="1600" dirty="0" smtClean="0"/>
              <a:t> was paid only 25.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/>
              <a:t>Bonazza</a:t>
            </a:r>
            <a:r>
              <a:rPr lang="en-US" sz="1600" dirty="0" smtClean="0"/>
              <a:t> was then accused of selling the better one [by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Domenico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Pesaro</a:t>
            </a:r>
            <a:r>
              <a:rPr lang="en-US" sz="1600" dirty="0" smtClean="0"/>
              <a:t>] to an agent for </a:t>
            </a:r>
            <a:r>
              <a:rPr lang="en-US" sz="1600" dirty="0" err="1" smtClean="0"/>
              <a:t>Alderano</a:t>
            </a:r>
            <a:r>
              <a:rPr lang="en-US" sz="1600" dirty="0" smtClean="0"/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Malaspina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smtClean="0"/>
              <a:t>for 60 </a:t>
            </a:r>
            <a:r>
              <a:rPr lang="en-US" sz="1600" i="1" dirty="0" smtClean="0"/>
              <a:t>zecchini</a:t>
            </a:r>
            <a:r>
              <a:rPr lang="en-US" sz="1600" dirty="0" smtClean="0"/>
              <a:t>.* </a:t>
            </a: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 smtClean="0">
                <a:solidFill>
                  <a:srgbClr val="982602"/>
                </a:solidFill>
              </a:rPr>
              <a:t>La femme </a:t>
            </a:r>
            <a:r>
              <a:rPr lang="en-US" sz="2800" i="1" dirty="0" err="1" smtClean="0">
                <a:solidFill>
                  <a:srgbClr val="982602"/>
                </a:solidFill>
              </a:rPr>
              <a:t>furieuse</a:t>
            </a:r>
            <a:r>
              <a:rPr lang="en-US" sz="2800" i="1" dirty="0" smtClean="0">
                <a:solidFill>
                  <a:srgbClr val="982602"/>
                </a:solidFill>
              </a:rPr>
              <a:t/>
            </a:r>
            <a:br>
              <a:rPr lang="en-US" sz="2800" i="1" dirty="0" smtClean="0">
                <a:solidFill>
                  <a:srgbClr val="982602"/>
                </a:solidFill>
              </a:rPr>
            </a:br>
            <a:r>
              <a:rPr lang="en-US" sz="2000" dirty="0" smtClean="0">
                <a:solidFill>
                  <a:srgbClr val="982602"/>
                </a:solidFill>
              </a:rPr>
              <a:t>(1726-28)</a:t>
            </a:r>
            <a:endParaRPr lang="en-US" sz="2000" dirty="0">
              <a:solidFill>
                <a:srgbClr val="98260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Reputation built on roles of these few years</a:t>
            </a:r>
          </a:p>
          <a:p>
            <a:r>
              <a:rPr lang="en-US" sz="2400" dirty="0" smtClean="0"/>
              <a:t>1726-27</a:t>
            </a:r>
          </a:p>
          <a:p>
            <a:pPr lvl="1"/>
            <a:r>
              <a:rPr lang="en-US" sz="1800" dirty="0" smtClean="0"/>
              <a:t>Vivaldi’s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Dorilla in Tempe*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smtClean="0"/>
              <a:t>(1726)</a:t>
            </a:r>
          </a:p>
          <a:p>
            <a:pPr lvl="1"/>
            <a:r>
              <a:rPr lang="en-US" sz="1800" dirty="0" err="1" smtClean="0"/>
              <a:t>Brusa</a:t>
            </a:r>
            <a:r>
              <a:rPr lang="en-US" sz="1800" dirty="0" smtClean="0"/>
              <a:t> </a:t>
            </a:r>
            <a:r>
              <a:rPr lang="en-US" sz="1800" i="1" dirty="0" err="1" smtClean="0"/>
              <a:t>Medea</a:t>
            </a:r>
            <a:r>
              <a:rPr lang="en-US" sz="1800" i="1" dirty="0" smtClean="0"/>
              <a:t> e </a:t>
            </a:r>
            <a:r>
              <a:rPr lang="en-US" sz="1800" i="1" dirty="0" err="1" smtClean="0"/>
              <a:t>Giasone</a:t>
            </a:r>
            <a:r>
              <a:rPr lang="en-US" sz="1800" i="1" dirty="0" smtClean="0"/>
              <a:t> </a:t>
            </a:r>
            <a:r>
              <a:rPr lang="en-US" sz="1800" dirty="0" smtClean="0"/>
              <a:t>(1726)</a:t>
            </a:r>
          </a:p>
          <a:p>
            <a:pPr lvl="1"/>
            <a:r>
              <a:rPr lang="en-US" sz="1800" dirty="0" smtClean="0"/>
              <a:t>Vivaldi </a:t>
            </a:r>
            <a:r>
              <a:rPr lang="en-US" sz="1800" i="1" dirty="0" err="1" smtClean="0">
                <a:solidFill>
                  <a:schemeClr val="bg1">
                    <a:lumMod val="50000"/>
                  </a:schemeClr>
                </a:solidFill>
              </a:rPr>
              <a:t>Farnace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1800" i="1" dirty="0" smtClean="0"/>
              <a:t> </a:t>
            </a:r>
            <a:r>
              <a:rPr lang="en-US" sz="1800" dirty="0" smtClean="0"/>
              <a:t>(1727)</a:t>
            </a:r>
          </a:p>
          <a:p>
            <a:r>
              <a:rPr lang="en-US" sz="2400" dirty="0" smtClean="0"/>
              <a:t>1727-28</a:t>
            </a:r>
          </a:p>
          <a:p>
            <a:pPr lvl="1"/>
            <a:r>
              <a:rPr lang="en-US" sz="1800" dirty="0" smtClean="0"/>
              <a:t>Vivaldi’s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Orlando </a:t>
            </a:r>
            <a:r>
              <a:rPr lang="en-US" sz="1800" i="1" dirty="0" err="1" smtClean="0">
                <a:solidFill>
                  <a:schemeClr val="bg1">
                    <a:lumMod val="50000"/>
                  </a:schemeClr>
                </a:solidFill>
              </a:rPr>
              <a:t>furioso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1800" dirty="0" smtClean="0"/>
              <a:t> (Venice, 1727)</a:t>
            </a:r>
          </a:p>
          <a:p>
            <a:pPr lvl="1"/>
            <a:r>
              <a:rPr lang="en-US" sz="1800" dirty="0" smtClean="0"/>
              <a:t>Giai’s </a:t>
            </a:r>
            <a:r>
              <a:rPr lang="en-US" sz="1800" i="1" dirty="0" smtClean="0"/>
              <a:t>Tamerlano</a:t>
            </a:r>
            <a:r>
              <a:rPr lang="en-US" sz="1800" dirty="0" smtClean="0"/>
              <a:t> (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Milan, 1727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Vivaldi’s </a:t>
            </a:r>
            <a:r>
              <a:rPr lang="en-US" sz="1800" i="1" dirty="0" err="1" smtClean="0"/>
              <a:t>Rosilena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ed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Oronta</a:t>
            </a:r>
            <a:r>
              <a:rPr lang="en-US" sz="1800" dirty="0" smtClean="0"/>
              <a:t> (Venice, 1728)  </a:t>
            </a:r>
            <a:r>
              <a:rPr lang="en-US" sz="1800" dirty="0" smtClean="0">
                <a:sym typeface="Wingdings" pitchFamily="2" charset="2"/>
              </a:rPr>
              <a:t></a:t>
            </a:r>
          </a:p>
          <a:p>
            <a:pPr lvl="1"/>
            <a:r>
              <a:rPr lang="en-US" sz="1800" i="1" dirty="0" smtClean="0">
                <a:sym typeface="Wingdings" pitchFamily="2" charset="2"/>
              </a:rPr>
              <a:t>Gli </a:t>
            </a:r>
            <a:r>
              <a:rPr lang="en-US" sz="1800" i="1" dirty="0" err="1" smtClean="0">
                <a:sym typeface="Wingdings" pitchFamily="2" charset="2"/>
              </a:rPr>
              <a:t>odi</a:t>
            </a:r>
            <a:r>
              <a:rPr lang="en-US" sz="1800" i="1" dirty="0" smtClean="0">
                <a:sym typeface="Wingdings" pitchFamily="2" charset="2"/>
              </a:rPr>
              <a:t> </a:t>
            </a:r>
            <a:r>
              <a:rPr lang="en-US" sz="1800" i="1" dirty="0" err="1" smtClean="0">
                <a:sym typeface="Wingdings" pitchFamily="2" charset="2"/>
              </a:rPr>
              <a:t>delusi</a:t>
            </a:r>
            <a:r>
              <a:rPr lang="en-US" sz="1800" i="1" dirty="0" smtClean="0">
                <a:sym typeface="Wingdings" pitchFamily="2" charset="2"/>
              </a:rPr>
              <a:t> </a:t>
            </a:r>
            <a:r>
              <a:rPr lang="en-US" sz="1800" i="1" dirty="0" err="1" smtClean="0">
                <a:sym typeface="Wingdings" pitchFamily="2" charset="2"/>
              </a:rPr>
              <a:t>dalle</a:t>
            </a:r>
            <a:r>
              <a:rPr lang="en-US" sz="1800" i="1" dirty="0" smtClean="0">
                <a:sym typeface="Wingdings" pitchFamily="2" charset="2"/>
              </a:rPr>
              <a:t> </a:t>
            </a:r>
            <a:r>
              <a:rPr lang="en-US" sz="1800" i="1" dirty="0" err="1" smtClean="0">
                <a:sym typeface="Wingdings" pitchFamily="2" charset="2"/>
              </a:rPr>
              <a:t>sangue</a:t>
            </a:r>
            <a:r>
              <a:rPr lang="en-US" sz="1800" dirty="0" smtClean="0">
                <a:sym typeface="Wingdings" pitchFamily="2" charset="2"/>
              </a:rPr>
              <a:t> (Venice, 1728)</a:t>
            </a:r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78275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Girò</a:t>
            </a:r>
            <a:r>
              <a:rPr lang="en-US" dirty="0" smtClean="0"/>
              <a:t> the fearless: 1727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43200"/>
            <a:ext cx="5360192" cy="3661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5965301"/>
            <a:ext cx="2148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Orlando </a:t>
            </a:r>
            <a:r>
              <a:rPr lang="en-US" sz="1400" i="1" dirty="0" err="1" smtClean="0"/>
              <a:t>furioso</a:t>
            </a:r>
            <a:r>
              <a:rPr lang="en-US" sz="1400" i="1" dirty="0" smtClean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Alcina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1026" name="Picture 2" descr="Incipit Nr. 1.1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0" y="1683697"/>
            <a:ext cx="8275540" cy="45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47442" y="1343579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Farnace</a:t>
            </a:r>
            <a:r>
              <a:rPr lang="en-US" sz="1400" dirty="0" smtClean="0"/>
              <a:t> (</a:t>
            </a:r>
            <a:r>
              <a:rPr lang="en-US" sz="1400" dirty="0" err="1" smtClean="0"/>
              <a:t>Tamiri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85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982602"/>
                </a:solidFill>
              </a:rPr>
              <a:t>Bologna, </a:t>
            </a:r>
            <a:br>
              <a:rPr lang="en-US" sz="2800" dirty="0" smtClean="0">
                <a:solidFill>
                  <a:srgbClr val="982602"/>
                </a:solidFill>
              </a:rPr>
            </a:br>
            <a:r>
              <a:rPr lang="en-US" sz="2800" dirty="0" smtClean="0">
                <a:solidFill>
                  <a:srgbClr val="982602"/>
                </a:solidFill>
              </a:rPr>
              <a:t>Florence</a:t>
            </a:r>
            <a:br>
              <a:rPr lang="en-US" sz="2800" dirty="0" smtClean="0">
                <a:solidFill>
                  <a:srgbClr val="982602"/>
                </a:solidFill>
              </a:rPr>
            </a:b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(1728-29)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Bolognese theaters</a:t>
            </a:r>
          </a:p>
          <a:p>
            <a:pPr lvl="1"/>
            <a:r>
              <a:rPr lang="en-US" sz="1800" dirty="0" smtClean="0"/>
              <a:t>Completely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free-form</a:t>
            </a:r>
          </a:p>
          <a:p>
            <a:r>
              <a:rPr lang="en-US" sz="2400" dirty="0" smtClean="0"/>
              <a:t>Florentine theaters (e.g. Pergola) </a:t>
            </a:r>
          </a:p>
          <a:p>
            <a:pPr lvl="1"/>
            <a:r>
              <a:rPr lang="en-US" sz="1800" dirty="0" smtClean="0"/>
              <a:t>Run by </a:t>
            </a:r>
            <a:r>
              <a:rPr lang="en-US" sz="1800" i="1" dirty="0" err="1" smtClean="0">
                <a:solidFill>
                  <a:schemeClr val="accent2">
                    <a:lumMod val="50000"/>
                  </a:schemeClr>
                </a:solidFill>
              </a:rPr>
              <a:t>accademia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2400" dirty="0" smtClean="0"/>
              <a:t>Works</a:t>
            </a:r>
          </a:p>
          <a:p>
            <a:pPr lvl="2"/>
            <a:r>
              <a:rPr lang="en-US" sz="1800" dirty="0" smtClean="0"/>
              <a:t>G. M. Buini: </a:t>
            </a:r>
            <a:r>
              <a:rPr lang="en-US" sz="1800" i="1" dirty="0" smtClean="0"/>
              <a:t>Teodorico</a:t>
            </a:r>
            <a:r>
              <a:rPr lang="en-US" sz="1800" dirty="0" smtClean="0"/>
              <a:t> (Bologna)</a:t>
            </a:r>
          </a:p>
          <a:p>
            <a:pPr lvl="2"/>
            <a:r>
              <a:rPr lang="en-US" sz="1800" dirty="0" smtClean="0"/>
              <a:t>Vivaldi: </a:t>
            </a:r>
            <a:r>
              <a:rPr lang="en-US" sz="1800" i="1" dirty="0" err="1" smtClean="0"/>
              <a:t>Atenaide</a:t>
            </a:r>
            <a:r>
              <a:rPr lang="en-US" sz="1800" dirty="0" smtClean="0"/>
              <a:t> (Florence)</a:t>
            </a:r>
          </a:p>
          <a:p>
            <a:pPr lvl="2">
              <a:buNone/>
            </a:pPr>
            <a:endParaRPr lang="en-US" sz="1800" dirty="0" smtClean="0"/>
          </a:p>
          <a:p>
            <a:endParaRPr lang="en-US" i="1" dirty="0"/>
          </a:p>
        </p:txBody>
      </p:sp>
      <p:pic>
        <p:nvPicPr>
          <p:cNvPr id="3075" name="Picture 3" descr="C:\Users\eleanor\Documents\ESF_Papers\Girò_2011\La_sala_della_Pergola_(Firenze)_negli_anni_'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3680604" cy="2395538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982602"/>
                </a:solidFill>
              </a:rPr>
              <a:t>Transitions</a:t>
            </a:r>
            <a:br>
              <a:rPr lang="en-US" sz="2800" dirty="0" smtClean="0">
                <a:solidFill>
                  <a:srgbClr val="982602"/>
                </a:solidFill>
              </a:rPr>
            </a:b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(1729-1730)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352800" y="685800"/>
            <a:ext cx="5410200" cy="5410200"/>
          </a:xfrm>
        </p:spPr>
        <p:txBody>
          <a:bodyPr/>
          <a:lstStyle/>
          <a:p>
            <a:r>
              <a:rPr lang="en-US" dirty="0" smtClean="0"/>
              <a:t>In the absence of Vivaldi…</a:t>
            </a:r>
          </a:p>
          <a:p>
            <a:pPr lvl="1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1729-30: Vivaldi and father go to  “Germania”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1730/W: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Girò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in Milan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2"/>
            <a:r>
              <a:rPr lang="en-US" sz="1800" dirty="0" smtClean="0"/>
              <a:t>Broschi’s </a:t>
            </a:r>
            <a:r>
              <a:rPr lang="en-US" sz="1800" i="1" dirty="0" smtClean="0"/>
              <a:t>Ezio</a:t>
            </a:r>
            <a:r>
              <a:rPr lang="en-US" sz="1800" dirty="0" smtClean="0"/>
              <a:t> (</a:t>
            </a:r>
            <a:r>
              <a:rPr lang="en-US" sz="1800" i="1" dirty="0" err="1" smtClean="0"/>
              <a:t>Onoria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Giacomelli’s </a:t>
            </a:r>
            <a:r>
              <a:rPr lang="en-US" sz="1800" i="1" dirty="0" err="1" smtClean="0"/>
              <a:t>Semiramida</a:t>
            </a:r>
            <a:r>
              <a:rPr lang="en-US" sz="1800" i="1" dirty="0" smtClean="0"/>
              <a:t> riconosciuta 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1730/S: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Girò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in Venice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S. Samuele</a:t>
            </a:r>
            <a:r>
              <a:rPr lang="en-US" dirty="0" smtClean="0"/>
              <a:t>, </a:t>
            </a:r>
          </a:p>
          <a:p>
            <a:pPr lvl="2"/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Hasse</a:t>
            </a:r>
            <a:r>
              <a:rPr lang="en-US" sz="1800" dirty="0" smtClean="0"/>
              <a:t>’s </a:t>
            </a:r>
            <a:r>
              <a:rPr lang="en-US" sz="1800" i="1" dirty="0" err="1" smtClean="0"/>
              <a:t>Dalisa</a:t>
            </a:r>
            <a:r>
              <a:rPr lang="en-US" sz="1800" i="1" dirty="0" smtClean="0"/>
              <a:t> </a:t>
            </a:r>
            <a:r>
              <a:rPr lang="en-US" sz="1800" dirty="0" smtClean="0"/>
              <a:t>(</a:t>
            </a:r>
            <a:r>
              <a:rPr lang="en-US" sz="1800" i="1" dirty="0" err="1" smtClean="0"/>
              <a:t>Edita</a:t>
            </a:r>
            <a:r>
              <a:rPr lang="en-US" sz="1800" dirty="0" smtClean="0"/>
              <a:t>)**</a:t>
            </a:r>
          </a:p>
          <a:p>
            <a:pPr marL="594360" lvl="2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65" y="3200401"/>
            <a:ext cx="3543300" cy="320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403870"/>
            <a:ext cx="17811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2819400" cy="1295400"/>
          </a:xfrm>
        </p:spPr>
        <p:txBody>
          <a:bodyPr/>
          <a:lstStyle/>
          <a:p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</a:rPr>
              <a:t>Girò’s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 Peregrinations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(1731-34) 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352800" y="685800"/>
            <a:ext cx="54102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1731</a:t>
            </a:r>
          </a:p>
          <a:p>
            <a:pPr lvl="1"/>
            <a:r>
              <a:rPr lang="en-US" sz="2000" dirty="0" smtClean="0"/>
              <a:t>Turin: </a:t>
            </a:r>
            <a:r>
              <a:rPr lang="en-US" sz="2000" dirty="0" err="1" smtClean="0"/>
              <a:t>Brioschi</a:t>
            </a:r>
            <a:r>
              <a:rPr lang="en-US" sz="2000" dirty="0" smtClean="0"/>
              <a:t>—</a:t>
            </a:r>
            <a:r>
              <a:rPr lang="en-US" sz="2000" i="1" dirty="0" smtClean="0"/>
              <a:t>Ezio (</a:t>
            </a:r>
            <a:r>
              <a:rPr lang="en-US" sz="2000" i="1" dirty="0" err="1" smtClean="0"/>
              <a:t>Onoria</a:t>
            </a:r>
            <a:r>
              <a:rPr lang="en-US" sz="2000" i="1" dirty="0" smtClean="0"/>
              <a:t>)</a:t>
            </a:r>
          </a:p>
          <a:p>
            <a:pPr lvl="1"/>
            <a:r>
              <a:rPr lang="en-US" sz="2000" dirty="0" smtClean="0"/>
              <a:t>Turin: Porpora—</a:t>
            </a:r>
            <a:r>
              <a:rPr lang="en-US" sz="2000" i="1" dirty="0" smtClean="0"/>
              <a:t>Poro (</a:t>
            </a:r>
            <a:r>
              <a:rPr lang="en-US" sz="2000" i="1" dirty="0" err="1" smtClean="0"/>
              <a:t>Erissena</a:t>
            </a:r>
            <a:r>
              <a:rPr lang="en-US" sz="2000" i="1" dirty="0" smtClean="0"/>
              <a:t>)</a:t>
            </a:r>
          </a:p>
          <a:p>
            <a:pPr lvl="1"/>
            <a:r>
              <a:rPr lang="en-US" sz="2000" dirty="0" smtClean="0"/>
              <a:t>Pavia: Vivaldi—</a:t>
            </a:r>
            <a:r>
              <a:rPr lang="en-US" sz="2000" i="1" dirty="0" smtClean="0"/>
              <a:t>Farnace (</a:t>
            </a:r>
            <a:r>
              <a:rPr lang="en-US" sz="2000" i="1" dirty="0" err="1" smtClean="0"/>
              <a:t>Tamini</a:t>
            </a:r>
            <a:r>
              <a:rPr lang="en-US" sz="2000" i="1" dirty="0" smtClean="0"/>
              <a:t>)</a:t>
            </a:r>
          </a:p>
          <a:p>
            <a:r>
              <a:rPr lang="en-US" sz="2400" dirty="0" smtClean="0"/>
              <a:t>1731-32</a:t>
            </a:r>
          </a:p>
          <a:p>
            <a:pPr lvl="1"/>
            <a:r>
              <a:rPr lang="en-US" sz="2000" dirty="0" smtClean="0"/>
              <a:t>Mantua: Vivaldi--Semiramide (heroine)</a:t>
            </a:r>
          </a:p>
          <a:p>
            <a:pPr lvl="1"/>
            <a:r>
              <a:rPr lang="en-US" sz="2000" dirty="0" smtClean="0"/>
              <a:t>Mantua: Vivaldi—</a:t>
            </a:r>
            <a:r>
              <a:rPr lang="en-US" sz="2000" i="1" dirty="0" smtClean="0"/>
              <a:t>Farnace</a:t>
            </a:r>
            <a:r>
              <a:rPr lang="en-US" sz="2000" dirty="0" smtClean="0"/>
              <a:t> (</a:t>
            </a:r>
            <a:r>
              <a:rPr lang="en-US" sz="2000" i="1" dirty="0" err="1" smtClean="0"/>
              <a:t>Tamini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1733-34</a:t>
            </a:r>
          </a:p>
          <a:p>
            <a:pPr lvl="1"/>
            <a:r>
              <a:rPr lang="en-US" sz="2000" dirty="0" smtClean="0"/>
              <a:t>Venice: Vivaldi—</a:t>
            </a:r>
            <a:r>
              <a:rPr lang="en-US" sz="2000" i="1" dirty="0" err="1" smtClean="0"/>
              <a:t>Motezuma</a:t>
            </a:r>
            <a:endParaRPr lang="en-US" sz="2000" i="1" dirty="0" smtClean="0"/>
          </a:p>
          <a:p>
            <a:pPr lvl="1"/>
            <a:r>
              <a:rPr lang="en-US" sz="2000" dirty="0" smtClean="0"/>
              <a:t>Verona: Orlandini—</a:t>
            </a:r>
            <a:r>
              <a:rPr lang="en-US" sz="2000" i="1" dirty="0" smtClean="0"/>
              <a:t>Arsace</a:t>
            </a:r>
            <a:r>
              <a:rPr lang="en-US" sz="2000" dirty="0" smtClean="0"/>
              <a:t> (Statira)</a:t>
            </a:r>
          </a:p>
          <a:p>
            <a:pPr lvl="1"/>
            <a:r>
              <a:rPr lang="en-US" sz="2000" dirty="0" smtClean="0"/>
              <a:t>Verona: Giacomelli—</a:t>
            </a:r>
            <a:r>
              <a:rPr lang="en-US" sz="2000" i="1" dirty="0" smtClean="0"/>
              <a:t>Lucio Papirio dittatore</a:t>
            </a:r>
          </a:p>
          <a:p>
            <a:pPr lvl="1"/>
            <a:r>
              <a:rPr lang="en-US" sz="2000" dirty="0" smtClean="0"/>
              <a:t>Verona: Vivaldi—</a:t>
            </a:r>
            <a:r>
              <a:rPr lang="en-US" sz="2000" i="1" dirty="0" err="1" smtClean="0"/>
              <a:t>Atenaide</a:t>
            </a:r>
            <a:r>
              <a:rPr lang="en-US" sz="2000" i="1" dirty="0" smtClean="0"/>
              <a:t> </a:t>
            </a:r>
            <a:r>
              <a:rPr lang="en-US" sz="2000" dirty="0" smtClean="0"/>
              <a:t>(heroine)</a:t>
            </a:r>
          </a:p>
          <a:p>
            <a:pPr lvl="1"/>
            <a:endParaRPr lang="en-US" i="1" dirty="0" smtClean="0"/>
          </a:p>
        </p:txBody>
      </p:sp>
      <p:pic>
        <p:nvPicPr>
          <p:cNvPr id="5125" name="Picture 5" descr="C:\Users\eleanor\Documents\ESF_Papers\Girò_2011\Torino_teatro-reg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62" y="4263193"/>
            <a:ext cx="3553670" cy="2061407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2FD-9342-46F8-8432-23F5752F3AC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21132</TotalTime>
  <Words>1575</Words>
  <Application>Microsoft Office PowerPoint</Application>
  <PresentationFormat>On-screen Show (4:3)</PresentationFormat>
  <Paragraphs>388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Georgia</vt:lpstr>
      <vt:lpstr>Wingdings</vt:lpstr>
      <vt:lpstr>Wingdings 2</vt:lpstr>
      <vt:lpstr>Civic</vt:lpstr>
      <vt:lpstr>From Vivaldi to Gluck:  On the Road with Anna Girò</vt:lpstr>
      <vt:lpstr>c. 1710: b. Mantua  Real surname?   Tessiere (it.)  Tesseire (fr.)  Bongiraud [not Giraud]  ‘La Girò’ a nickname    None of the above   Mother’s estranged husband a Mantuan perucchiere  1722:  in Venice with mother (Bartolomea) and…  Step-sister—Paolina Trevisan (b. c. 1690);    Brothers: in Mantua  1723:  Treviso, autumn debut as Mirtillo in   anon. pastoral   La ninfa infelice e fortunata         </vt:lpstr>
      <vt:lpstr>PowerPoint Presentation</vt:lpstr>
      <vt:lpstr>Dispute with a harpsichord maker  (Andrea Bonazza)</vt:lpstr>
      <vt:lpstr>La femme furieuse (1726-28)</vt:lpstr>
      <vt:lpstr>Girò the fearless: 1727</vt:lpstr>
      <vt:lpstr>Bologna,  Florence (1728-29)</vt:lpstr>
      <vt:lpstr>Transitions (1729-1730)</vt:lpstr>
      <vt:lpstr> Girò’s Peregrinations (1731-34) </vt:lpstr>
      <vt:lpstr>Vivaldi</vt:lpstr>
      <vt:lpstr>Fragmentation (1734-37)</vt:lpstr>
      <vt:lpstr>Fragmentation (1737-39)</vt:lpstr>
      <vt:lpstr>Main seasons of Venetian opera</vt:lpstr>
      <vt:lpstr>Other theatrical seasons</vt:lpstr>
      <vt:lpstr>Fragmentation (1737-39)</vt:lpstr>
      <vt:lpstr>Siroe (Ferrara, 1739), Act One</vt:lpstr>
      <vt:lpstr>Siroe (Ferrara, 1739), Act Two</vt:lpstr>
      <vt:lpstr>Siroe (Ferrara, 1739), Act Three</vt:lpstr>
      <vt:lpstr>Fragmentation (1737-39)</vt:lpstr>
      <vt:lpstr>Pietro Mingotti productions (1738-42)</vt:lpstr>
      <vt:lpstr>Mingotti troupe in Venice</vt:lpstr>
      <vt:lpstr>Characteristics of Mingotti productions</vt:lpstr>
      <vt:lpstr>Graz today</vt:lpstr>
      <vt:lpstr>Girò in the Austrian orbit (1742-49)</vt:lpstr>
      <vt:lpstr>Gluck’s L’Ippolito (Milan, 1745)</vt:lpstr>
      <vt:lpstr>Encores (1747-49)</vt:lpstr>
      <vt:lpstr>Girò in relation to Gluck (1742-49)</vt:lpstr>
      <vt:lpstr>PowerPoint Presentation</vt:lpstr>
      <vt:lpstr>In conclusion…</vt:lpstr>
      <vt:lpstr>In conclusion…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Road with Anna Girò</dc:title>
  <dc:creator>Eleanor</dc:creator>
  <cp:lastModifiedBy>Selfridge-Field, Eleanor</cp:lastModifiedBy>
  <cp:revision>375</cp:revision>
  <dcterms:created xsi:type="dcterms:W3CDTF">2014-09-08T04:34:18Z</dcterms:created>
  <dcterms:modified xsi:type="dcterms:W3CDTF">2015-12-15T02:40:49Z</dcterms:modified>
</cp:coreProperties>
</file>