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8"/>
  </p:notesMasterIdLst>
  <p:sldIdLst>
    <p:sldId id="256" r:id="rId2"/>
    <p:sldId id="257" r:id="rId3"/>
    <p:sldId id="295" r:id="rId4"/>
    <p:sldId id="273" r:id="rId5"/>
    <p:sldId id="262" r:id="rId6"/>
    <p:sldId id="263" r:id="rId7"/>
    <p:sldId id="264" r:id="rId8"/>
    <p:sldId id="258" r:id="rId9"/>
    <p:sldId id="275" r:id="rId10"/>
    <p:sldId id="260" r:id="rId11"/>
    <p:sldId id="259" r:id="rId12"/>
    <p:sldId id="289" r:id="rId13"/>
    <p:sldId id="287" r:id="rId14"/>
    <p:sldId id="288" r:id="rId15"/>
    <p:sldId id="266" r:id="rId16"/>
    <p:sldId id="271" r:id="rId17"/>
    <p:sldId id="285" r:id="rId18"/>
    <p:sldId id="267" r:id="rId19"/>
    <p:sldId id="281" r:id="rId20"/>
    <p:sldId id="306" r:id="rId21"/>
    <p:sldId id="270" r:id="rId22"/>
    <p:sldId id="296" r:id="rId23"/>
    <p:sldId id="290" r:id="rId24"/>
    <p:sldId id="297" r:id="rId25"/>
    <p:sldId id="298" r:id="rId26"/>
    <p:sldId id="300" r:id="rId27"/>
    <p:sldId id="272" r:id="rId28"/>
    <p:sldId id="304" r:id="rId29"/>
    <p:sldId id="301" r:id="rId30"/>
    <p:sldId id="305" r:id="rId31"/>
    <p:sldId id="280" r:id="rId32"/>
    <p:sldId id="284" r:id="rId33"/>
    <p:sldId id="299" r:id="rId34"/>
    <p:sldId id="286" r:id="rId35"/>
    <p:sldId id="283" r:id="rId36"/>
    <p:sldId id="307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92" autoAdjust="0"/>
    <p:restoredTop sz="94660"/>
  </p:normalViewPr>
  <p:slideViewPr>
    <p:cSldViewPr>
      <p:cViewPr varScale="1">
        <p:scale>
          <a:sx n="72" d="100"/>
          <a:sy n="72" d="100"/>
        </p:scale>
        <p:origin x="-108" y="-2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8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68D2AA-01CC-408A-88BD-D75D61BD5736}" type="datetimeFigureOut">
              <a:rPr lang="en-US" smtClean="0"/>
              <a:pPr/>
              <a:t>6/25/2010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2E2B1B-3953-4F23-989F-BE583B7169F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E2B1B-3953-4F23-989F-BE583B7169F2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 t="-45000" b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6/8/2010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FFA30C-0A9C-40E6-82EA-017953D2C16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Eleanor Selfridge-Field</a:t>
            </a:r>
            <a:endParaRPr lang="en-US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6/8/2010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Eleanor Selfridge-Field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FFA30C-0A9C-40E6-82EA-017953D2C1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6/8/2010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Eleanor Selfridge-Field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FFA30C-0A9C-40E6-82EA-017953D2C1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6/8/2010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Eleanor Selfridge-Field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FFA30C-0A9C-40E6-82EA-017953D2C1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1">
          <a:blip r:embed="rId2" cstate="print">
            <a:lum/>
          </a:blip>
          <a:srcRect/>
          <a:stretch>
            <a:fillRect t="-78000" b="-7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6/8/2010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Eleanor Selfridge-Field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FFA30C-0A9C-40E6-82EA-017953D2C1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6/8/2010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Eleanor Selfridge-Field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FFA30C-0A9C-40E6-82EA-017953D2C1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6/8/2010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Eleanor Selfridge-Field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FFA30C-0A9C-40E6-82EA-017953D2C1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6/8/2010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Eleanor Selfridge-Field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FFA30C-0A9C-40E6-82EA-017953D2C1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6/8/2010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Eleanor Selfridge-Field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FFA30C-0A9C-40E6-82EA-017953D2C1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6/8/2010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Eleanor Selfridge-Field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FFA30C-0A9C-40E6-82EA-017953D2C1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6/8/2010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Eleanor Selfridge-Field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FFA30C-0A9C-40E6-82EA-017953D2C1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r>
              <a:rPr lang="en-US" smtClean="0"/>
              <a:t>6/8/2010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r>
              <a:rPr lang="en-US" smtClean="0"/>
              <a:t>Eleanor Selfridge-Field</a:t>
            </a: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13FFA30C-0A9C-40E6-82EA-017953D2C1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file:///C:\Users\eleanor\Documents\ESF_Papers\Madonis2010\MusicExamples\04%20Track%204.wma" TargetMode="External"/><Relationship Id="rId1" Type="http://schemas.openxmlformats.org/officeDocument/2006/relationships/audio" Target="file:///C:\Users\eleanor\Documents\ESF_Papers\Madonis2010\MusicExamples\03%20Track%203.wma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/>
          <a:lstStyle/>
          <a:p>
            <a:r>
              <a:rPr lang="en-US" dirty="0" smtClean="0"/>
              <a:t>Venetian Virtuosi at Large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Madonises</a:t>
            </a:r>
            <a:r>
              <a:rPr lang="en-US" dirty="0" smtClean="0"/>
              <a:t>, </a:t>
            </a:r>
            <a:r>
              <a:rPr lang="en-US" dirty="0" err="1" smtClean="0"/>
              <a:t>Albinoni</a:t>
            </a:r>
            <a:r>
              <a:rPr lang="en-US" dirty="0" smtClean="0"/>
              <a:t>, and Vivaldi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410200" y="5562600"/>
            <a:ext cx="229389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Eleanor Selfridge-Field</a:t>
            </a:r>
          </a:p>
          <a:p>
            <a:r>
              <a:rPr lang="en-US" sz="1600" dirty="0" smtClean="0"/>
              <a:t>Stanford University</a:t>
            </a:r>
          </a:p>
          <a:p>
            <a:r>
              <a:rPr lang="en-US" sz="1600" dirty="0" smtClean="0"/>
              <a:t>esfield@stanford.edu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000000">
                  <a:alpha val="71000"/>
                </a:srgbClr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lin ang="5400000" scaled="0"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Comedy and Opera (1700-1720)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b="1" i="1" dirty="0" smtClean="0"/>
              <a:t>Commedia</a:t>
            </a:r>
            <a:r>
              <a:rPr lang="en-US" sz="2400" b="1" dirty="0" smtClean="0"/>
              <a:t> (improvised)</a:t>
            </a:r>
            <a:endParaRPr lang="en-US" sz="24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The </a:t>
            </a:r>
            <a:r>
              <a:rPr lang="en-US" sz="2400" b="1" i="1" dirty="0" err="1" smtClean="0"/>
              <a:t>Dramma</a:t>
            </a:r>
            <a:r>
              <a:rPr lang="en-US" sz="2400" b="1" i="1" dirty="0" smtClean="0"/>
              <a:t> per </a:t>
            </a:r>
            <a:r>
              <a:rPr lang="en-US" sz="2400" b="1" i="1" dirty="0" err="1" smtClean="0"/>
              <a:t>musica</a:t>
            </a:r>
            <a:endParaRPr lang="en-US" sz="2400" b="1" i="1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04800" y="969336"/>
            <a:ext cx="4175760" cy="4114800"/>
          </a:xfrm>
        </p:spPr>
        <p:txBody>
          <a:bodyPr/>
          <a:lstStyle/>
          <a:p>
            <a:r>
              <a:rPr lang="en-US" dirty="0" smtClean="0"/>
              <a:t>Comedy venues</a:t>
            </a:r>
          </a:p>
          <a:p>
            <a:pPr lvl="1"/>
            <a:r>
              <a:rPr lang="en-US" dirty="0" smtClean="0"/>
              <a:t>San Salvatore</a:t>
            </a:r>
          </a:p>
          <a:p>
            <a:pPr lvl="1"/>
            <a:r>
              <a:rPr lang="en-US" dirty="0" smtClean="0"/>
              <a:t>San </a:t>
            </a:r>
            <a:r>
              <a:rPr lang="en-US" dirty="0" err="1" smtClean="0"/>
              <a:t>Samuele</a:t>
            </a:r>
            <a:endParaRPr lang="en-US" dirty="0" smtClean="0"/>
          </a:p>
          <a:p>
            <a:r>
              <a:rPr lang="en-US" dirty="0" smtClean="0"/>
              <a:t>1703-1708: bickering</a:t>
            </a:r>
          </a:p>
          <a:p>
            <a:pPr lvl="1"/>
            <a:r>
              <a:rPr lang="en-US" dirty="0" err="1" smtClean="0"/>
              <a:t>Grimani</a:t>
            </a:r>
            <a:r>
              <a:rPr lang="en-US" dirty="0" smtClean="0"/>
              <a:t> vs. </a:t>
            </a:r>
            <a:r>
              <a:rPr lang="en-US" dirty="0" err="1" smtClean="0"/>
              <a:t>Vendarmin</a:t>
            </a:r>
            <a:endParaRPr lang="en-US" dirty="0" smtClean="0"/>
          </a:p>
          <a:p>
            <a:r>
              <a:rPr lang="en-US" dirty="0" smtClean="0"/>
              <a:t>1708-1733: 25-year truce</a:t>
            </a:r>
          </a:p>
          <a:p>
            <a:pPr lvl="1"/>
            <a:r>
              <a:rPr lang="en-US" dirty="0" err="1" smtClean="0"/>
              <a:t>Grimani</a:t>
            </a:r>
            <a:r>
              <a:rPr lang="en-US" dirty="0" smtClean="0"/>
              <a:t> monopoly on comedy</a:t>
            </a:r>
          </a:p>
          <a:p>
            <a:r>
              <a:rPr lang="en-US" sz="2000" b="1" dirty="0" smtClean="0"/>
              <a:t>Changing relationship</a:t>
            </a:r>
            <a:r>
              <a:rPr lang="en-US" sz="2000" dirty="0" smtClean="0"/>
              <a:t> of comedy to opera</a:t>
            </a:r>
          </a:p>
          <a:p>
            <a:r>
              <a:rPr lang="en-US" sz="2000" b="1" dirty="0" smtClean="0"/>
              <a:t>Troupe model of organization</a:t>
            </a:r>
            <a:endParaRPr lang="en-US" sz="2000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480560" cy="4114800"/>
          </a:xfrm>
        </p:spPr>
        <p:txBody>
          <a:bodyPr>
            <a:normAutofit lnSpcReduction="10000"/>
          </a:bodyPr>
          <a:lstStyle/>
          <a:p>
            <a:r>
              <a:rPr lang="en-US" sz="2000" b="1" dirty="0" smtClean="0"/>
              <a:t>Opera venues by season</a:t>
            </a:r>
          </a:p>
          <a:p>
            <a:pPr lvl="1"/>
            <a:r>
              <a:rPr lang="en-US" dirty="0" smtClean="0"/>
              <a:t>Theaters with </a:t>
            </a:r>
            <a:r>
              <a:rPr lang="en-US" dirty="0" err="1" smtClean="0"/>
              <a:t>balli</a:t>
            </a:r>
            <a:r>
              <a:rPr lang="en-US" dirty="0" smtClean="0"/>
              <a:t>, intermezzi</a:t>
            </a:r>
          </a:p>
          <a:p>
            <a:pPr lvl="2"/>
            <a:r>
              <a:rPr lang="en-US" dirty="0" smtClean="0"/>
              <a:t>San </a:t>
            </a:r>
            <a:r>
              <a:rPr lang="en-US" dirty="0" err="1" smtClean="0"/>
              <a:t>Cassiano</a:t>
            </a:r>
            <a:endParaRPr lang="en-US" dirty="0" smtClean="0"/>
          </a:p>
          <a:p>
            <a:pPr lvl="2"/>
            <a:r>
              <a:rPr lang="en-US" b="1" dirty="0" err="1" smtClean="0"/>
              <a:t>Sant’Angelo</a:t>
            </a:r>
            <a:r>
              <a:rPr lang="en-US" b="1" dirty="0" smtClean="0"/>
              <a:t>*</a:t>
            </a:r>
          </a:p>
          <a:p>
            <a:pPr lvl="2"/>
            <a:r>
              <a:rPr lang="en-US" dirty="0" smtClean="0"/>
              <a:t>San </a:t>
            </a:r>
            <a:r>
              <a:rPr lang="en-US" dirty="0" err="1" smtClean="0"/>
              <a:t>Moisè</a:t>
            </a:r>
            <a:endParaRPr lang="en-US" dirty="0" smtClean="0"/>
          </a:p>
          <a:p>
            <a:pPr lvl="1"/>
            <a:r>
              <a:rPr lang="en-US" dirty="0" smtClean="0"/>
              <a:t>Theater with </a:t>
            </a:r>
            <a:r>
              <a:rPr lang="en-US" dirty="0" err="1" smtClean="0"/>
              <a:t>balli</a:t>
            </a:r>
            <a:r>
              <a:rPr lang="en-US" dirty="0" smtClean="0"/>
              <a:t>, battle scenes</a:t>
            </a:r>
          </a:p>
          <a:p>
            <a:pPr lvl="2"/>
            <a:r>
              <a:rPr lang="en-US" dirty="0" smtClean="0"/>
              <a:t>San </a:t>
            </a:r>
            <a:r>
              <a:rPr lang="en-US" dirty="0" err="1" smtClean="0"/>
              <a:t>Gio</a:t>
            </a:r>
            <a:r>
              <a:rPr lang="en-US" dirty="0" smtClean="0"/>
              <a:t>. </a:t>
            </a:r>
            <a:r>
              <a:rPr lang="en-US" dirty="0" err="1" smtClean="0"/>
              <a:t>Grisostomo</a:t>
            </a:r>
            <a:endParaRPr lang="en-US" dirty="0" smtClean="0"/>
          </a:p>
          <a:p>
            <a:r>
              <a:rPr lang="en-US" sz="2000" b="1" dirty="0" smtClean="0"/>
              <a:t>Comedies with singing, violins</a:t>
            </a:r>
          </a:p>
          <a:p>
            <a:pPr lvl="1"/>
            <a:r>
              <a:rPr lang="en-US" dirty="0" smtClean="0"/>
              <a:t>San Salvatore</a:t>
            </a:r>
          </a:p>
          <a:p>
            <a:pPr lvl="1"/>
            <a:r>
              <a:rPr lang="en-US" dirty="0" smtClean="0"/>
              <a:t>San </a:t>
            </a:r>
            <a:r>
              <a:rPr lang="en-US" dirty="0" err="1" smtClean="0"/>
              <a:t>Samuele</a:t>
            </a:r>
            <a:endParaRPr lang="en-US" dirty="0" smtClean="0"/>
          </a:p>
          <a:p>
            <a:r>
              <a:rPr lang="en-US" sz="2000" b="1" dirty="0" smtClean="0"/>
              <a:t>Individual contracts*</a:t>
            </a:r>
          </a:p>
          <a:p>
            <a:pPr lvl="1">
              <a:buNone/>
            </a:pPr>
            <a:endParaRPr lang="en-US" sz="1600" b="1" dirty="0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6/8/2010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FA30C-0A9C-40E6-82EA-017953D2C16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Eleanor Selfridge-Field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000000">
                  <a:alpha val="72000"/>
                </a:srgbClr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lin ang="5400000" scaled="0"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Ristori</a:t>
            </a:r>
            <a:r>
              <a:rPr lang="en-US" dirty="0" smtClean="0"/>
              <a:t> Troupe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2400" b="1" dirty="0" err="1" smtClean="0"/>
              <a:t>Ristori</a:t>
            </a:r>
            <a:r>
              <a:rPr lang="en-US" sz="2400" b="1" dirty="0" smtClean="0"/>
              <a:t> troupe (Venice)</a:t>
            </a:r>
            <a:endParaRPr lang="en-US" sz="24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62322"/>
          </a:xfrm>
        </p:spPr>
        <p:txBody>
          <a:bodyPr>
            <a:noAutofit/>
          </a:bodyPr>
          <a:lstStyle/>
          <a:p>
            <a:r>
              <a:rPr lang="en-US" sz="2400" b="1" dirty="0" err="1" smtClean="0"/>
              <a:t>Ristori</a:t>
            </a:r>
            <a:r>
              <a:rPr lang="en-US" sz="2400" b="1" dirty="0" smtClean="0"/>
              <a:t> troupe (elsewhere)</a:t>
            </a:r>
            <a:endParaRPr lang="en-US" sz="2400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219200"/>
            <a:ext cx="4023360" cy="3864936"/>
          </a:xfrm>
        </p:spPr>
        <p:txBody>
          <a:bodyPr>
            <a:normAutofit/>
          </a:bodyPr>
          <a:lstStyle/>
          <a:p>
            <a:r>
              <a:rPr lang="en-US" sz="2000" dirty="0" smtClean="0"/>
              <a:t>Father = </a:t>
            </a:r>
            <a:r>
              <a:rPr lang="en-US" sz="2000" dirty="0" err="1" smtClean="0"/>
              <a:t>Tomaso</a:t>
            </a:r>
            <a:endParaRPr lang="en-US" sz="2000" dirty="0" smtClean="0"/>
          </a:p>
          <a:p>
            <a:r>
              <a:rPr lang="en-US" sz="2000" dirty="0" smtClean="0"/>
              <a:t>Son = </a:t>
            </a:r>
            <a:r>
              <a:rPr lang="en-US" sz="2000" dirty="0" err="1" smtClean="0"/>
              <a:t>Gio</a:t>
            </a:r>
            <a:r>
              <a:rPr lang="en-US" sz="2000" dirty="0" smtClean="0"/>
              <a:t>. Alberto </a:t>
            </a:r>
          </a:p>
          <a:p>
            <a:pPr lvl="1">
              <a:buNone/>
            </a:pPr>
            <a:r>
              <a:rPr lang="en-US" sz="1400" dirty="0" smtClean="0"/>
              <a:t>(c. 1692-1753)</a:t>
            </a:r>
          </a:p>
          <a:p>
            <a:r>
              <a:rPr lang="en-US" sz="2000" dirty="0" smtClean="0"/>
              <a:t>Private performance </a:t>
            </a:r>
            <a:r>
              <a:rPr lang="en-US" sz="1800" dirty="0" smtClean="0"/>
              <a:t>(summer 1707)</a:t>
            </a:r>
          </a:p>
          <a:p>
            <a:r>
              <a:rPr lang="en-US" sz="2000" dirty="0" smtClean="0"/>
              <a:t>San </a:t>
            </a:r>
            <a:r>
              <a:rPr lang="en-US" sz="2000" dirty="0" err="1" smtClean="0"/>
              <a:t>Moisè</a:t>
            </a:r>
            <a:r>
              <a:rPr lang="en-US" sz="2000" dirty="0" smtClean="0"/>
              <a:t> (1708 to “1713”)</a:t>
            </a:r>
          </a:p>
          <a:p>
            <a:r>
              <a:rPr lang="en-US" sz="2000" dirty="0" smtClean="0"/>
              <a:t>San </a:t>
            </a:r>
            <a:r>
              <a:rPr lang="en-US" sz="2000" dirty="0" err="1" smtClean="0"/>
              <a:t>Samuele</a:t>
            </a:r>
            <a:r>
              <a:rPr lang="en-US" sz="2000" dirty="0" smtClean="0"/>
              <a:t> (1711-1714)</a:t>
            </a:r>
          </a:p>
          <a:p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</a:rPr>
              <a:t>Orlando </a:t>
            </a:r>
            <a:r>
              <a:rPr lang="en-US" sz="2000" b="1" i="1" dirty="0" err="1" smtClean="0">
                <a:solidFill>
                  <a:schemeClr val="accent1">
                    <a:lumMod val="75000"/>
                  </a:schemeClr>
                </a:solidFill>
              </a:rPr>
              <a:t>furioso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 (1713/5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  <a:r>
              <a:rPr lang="en-US" sz="2000" dirty="0" smtClean="0"/>
              <a:t> </a:t>
            </a:r>
          </a:p>
          <a:p>
            <a:pPr lvl="1"/>
            <a:r>
              <a:rPr lang="en-US" dirty="0" smtClean="0"/>
              <a:t>Opera, </a:t>
            </a:r>
            <a:r>
              <a:rPr lang="en-US" dirty="0" err="1" smtClean="0"/>
              <a:t>Sant’Angelo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1143000"/>
            <a:ext cx="4023360" cy="3941136"/>
          </a:xfrm>
        </p:spPr>
        <p:txBody>
          <a:bodyPr/>
          <a:lstStyle/>
          <a:p>
            <a:r>
              <a:rPr lang="en-US" dirty="0" smtClean="0"/>
              <a:t>Itinerary</a:t>
            </a:r>
          </a:p>
          <a:p>
            <a:pPr lvl="1"/>
            <a:r>
              <a:rPr lang="en-US" dirty="0" smtClean="0"/>
              <a:t>Dresden (</a:t>
            </a:r>
            <a:r>
              <a:rPr lang="en-US" dirty="0" err="1" smtClean="0"/>
              <a:t>Pillnitz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Moscow 1731</a:t>
            </a:r>
          </a:p>
          <a:p>
            <a:pPr lvl="1"/>
            <a:r>
              <a:rPr lang="en-US" dirty="0" smtClean="0"/>
              <a:t>St. Petersburg 1732</a:t>
            </a:r>
          </a:p>
          <a:p>
            <a:pPr lvl="1"/>
            <a:r>
              <a:rPr lang="en-US" dirty="0" smtClean="0"/>
              <a:t>Warsaw 1736</a:t>
            </a:r>
          </a:p>
          <a:p>
            <a:r>
              <a:rPr lang="en-US" dirty="0" smtClean="0"/>
              <a:t>Violinists (1720s-1730s)</a:t>
            </a:r>
          </a:p>
          <a:p>
            <a:pPr lvl="1"/>
            <a:r>
              <a:rPr lang="en-US" dirty="0" smtClean="0"/>
              <a:t>Giovanni </a:t>
            </a:r>
            <a:r>
              <a:rPr lang="en-US" sz="1600" b="1" dirty="0" err="1" smtClean="0"/>
              <a:t>Verocai</a:t>
            </a:r>
            <a:r>
              <a:rPr lang="en-US" sz="1600" b="1" dirty="0" smtClean="0"/>
              <a:t> </a:t>
            </a:r>
            <a:r>
              <a:rPr lang="en-US" sz="1600" dirty="0" smtClean="0"/>
              <a:t>(</a:t>
            </a:r>
            <a:r>
              <a:rPr lang="en-US" sz="1600" dirty="0" err="1" smtClean="0"/>
              <a:t>Joh</a:t>
            </a:r>
            <a:r>
              <a:rPr lang="en-US" sz="1600" dirty="0" smtClean="0"/>
              <a:t>. </a:t>
            </a:r>
            <a:r>
              <a:rPr lang="en-US" sz="1600" dirty="0" err="1" smtClean="0"/>
              <a:t>Verokay</a:t>
            </a:r>
            <a:r>
              <a:rPr lang="en-US" sz="1600" dirty="0" smtClean="0"/>
              <a:t>; a.k.a. </a:t>
            </a:r>
            <a:r>
              <a:rPr lang="en-US" sz="1600" dirty="0" err="1" smtClean="0">
                <a:solidFill>
                  <a:schemeClr val="accent1">
                    <a:lumMod val="75000"/>
                  </a:schemeClr>
                </a:solidFill>
              </a:rPr>
              <a:t>Capitano</a:t>
            </a:r>
            <a:r>
              <a:rPr lang="en-US" sz="1600" dirty="0" smtClean="0"/>
              <a:t>)</a:t>
            </a:r>
          </a:p>
          <a:p>
            <a:pPr lvl="1"/>
            <a:r>
              <a:rPr lang="en-US" dirty="0" err="1" smtClean="0"/>
              <a:t>Giacomo</a:t>
            </a:r>
            <a:r>
              <a:rPr lang="en-US" dirty="0" smtClean="0"/>
              <a:t> </a:t>
            </a:r>
            <a:r>
              <a:rPr lang="en-US" b="1" dirty="0" err="1" smtClean="0"/>
              <a:t>Taneschi</a:t>
            </a:r>
            <a:r>
              <a:rPr lang="en-US" dirty="0" smtClean="0"/>
              <a:t> </a:t>
            </a:r>
            <a:r>
              <a:rPr lang="en-US" sz="1600" dirty="0" smtClean="0"/>
              <a:t>(Joachim </a:t>
            </a:r>
            <a:r>
              <a:rPr lang="en-US" sz="1600" dirty="0" err="1" smtClean="0"/>
              <a:t>Janetsch</a:t>
            </a:r>
            <a:r>
              <a:rPr lang="en-US" sz="1600" dirty="0" smtClean="0"/>
              <a:t>)</a:t>
            </a:r>
          </a:p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6/8/2010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FA30C-0A9C-40E6-82EA-017953D2C16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Eleanor Selfridge-Field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000000">
                  <a:alpha val="72000"/>
                </a:srgbClr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lin ang="5400000" scaled="0"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i="1" dirty="0" smtClean="0"/>
              <a:t>Orlando</a:t>
            </a:r>
            <a:r>
              <a:rPr lang="en-US" dirty="0" smtClean="0"/>
              <a:t> in Venice (1713-1714)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6/8/2010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FA30C-0A9C-40E6-82EA-017953D2C16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Eleanor Selfridge-Field</a:t>
            </a:r>
            <a:endParaRPr lang="en-US"/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sz="quarter" idx="2"/>
          </p:nvPr>
        </p:nvGraphicFramePr>
        <p:xfrm>
          <a:off x="457200" y="304797"/>
          <a:ext cx="8153400" cy="4495802"/>
        </p:xfrm>
        <a:graphic>
          <a:graphicData uri="http://schemas.openxmlformats.org/drawingml/2006/table">
            <a:tbl>
              <a:tblPr/>
              <a:tblGrid>
                <a:gridCol w="1920852"/>
                <a:gridCol w="2077516"/>
                <a:gridCol w="2077516"/>
                <a:gridCol w="2077516"/>
              </a:tblGrid>
              <a:tr h="397047">
                <a:tc>
                  <a:txBody>
                    <a:bodyPr/>
                    <a:lstStyle/>
                    <a:p>
                      <a:pPr marL="0" marR="0">
                        <a:lnSpc>
                          <a:spcPts val="1095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"/>
                          <a:ea typeface="Calibri"/>
                        </a:rPr>
                        <a:t>Role, other details</a:t>
                      </a:r>
                    </a:p>
                  </a:txBody>
                  <a:tcPr marL="45369" marR="453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095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>
                          <a:solidFill>
                            <a:srgbClr val="000000"/>
                          </a:solidFill>
                          <a:latin typeface="Times"/>
                          <a:ea typeface="Calibri"/>
                        </a:rPr>
                        <a:t>Orlando furioso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latin typeface="Times"/>
                          <a:ea typeface="Calibri"/>
                        </a:rPr>
                        <a:t> (1713/5)</a:t>
                      </a:r>
                    </a:p>
                  </a:txBody>
                  <a:tcPr marL="45369" marR="453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095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solidFill>
                            <a:srgbClr val="000000"/>
                          </a:solidFill>
                          <a:latin typeface="Times"/>
                          <a:ea typeface="Calibri"/>
                        </a:rPr>
                        <a:t>Orlando </a:t>
                      </a:r>
                      <a:r>
                        <a:rPr lang="en-US" sz="1400" b="1" i="1" dirty="0" err="1">
                          <a:solidFill>
                            <a:srgbClr val="000000"/>
                          </a:solidFill>
                          <a:latin typeface="Times"/>
                          <a:ea typeface="Calibri"/>
                        </a:rPr>
                        <a:t>finto</a:t>
                      </a:r>
                      <a:r>
                        <a:rPr lang="en-US" sz="1400" b="1" i="1" dirty="0">
                          <a:solidFill>
                            <a:srgbClr val="000000"/>
                          </a:solidFill>
                          <a:latin typeface="Times"/>
                          <a:ea typeface="Calibri"/>
                        </a:rPr>
                        <a:t> </a:t>
                      </a:r>
                      <a:r>
                        <a:rPr lang="en-US" sz="1400" b="1" i="1" dirty="0" err="1">
                          <a:solidFill>
                            <a:srgbClr val="000000"/>
                          </a:solidFill>
                          <a:latin typeface="Times"/>
                          <a:ea typeface="Calibri"/>
                        </a:rPr>
                        <a:t>pazzo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"/>
                          <a:ea typeface="Calibri"/>
                        </a:rPr>
                        <a:t> (1714/4)</a:t>
                      </a:r>
                    </a:p>
                  </a:txBody>
                  <a:tcPr marL="45369" marR="453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095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>
                          <a:solidFill>
                            <a:srgbClr val="000000"/>
                          </a:solidFill>
                          <a:latin typeface="Times"/>
                          <a:ea typeface="Calibri"/>
                        </a:rPr>
                        <a:t>Orlando furioso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latin typeface="Times"/>
                          <a:ea typeface="Calibri"/>
                        </a:rPr>
                        <a:t> (1714/5)</a:t>
                      </a:r>
                    </a:p>
                  </a:txBody>
                  <a:tcPr marL="45369" marR="453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7047">
                <a:tc>
                  <a:txBody>
                    <a:bodyPr/>
                    <a:lstStyle/>
                    <a:p>
                      <a:pPr marL="0" marR="0">
                        <a:lnSpc>
                          <a:spcPts val="1095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"/>
                          <a:ea typeface="Calibri"/>
                        </a:rPr>
                        <a:t>Composer</a:t>
                      </a:r>
                    </a:p>
                  </a:txBody>
                  <a:tcPr marL="45369" marR="453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095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latin typeface="Times"/>
                          <a:ea typeface="Calibri"/>
                        </a:rPr>
                        <a:t>Ristori, Gio. Alberto</a:t>
                      </a:r>
                      <a:endParaRPr lang="en-US" sz="1400">
                        <a:solidFill>
                          <a:srgbClr val="000000"/>
                        </a:solidFill>
                        <a:latin typeface="Times"/>
                        <a:ea typeface="Calibri"/>
                      </a:endParaRPr>
                    </a:p>
                  </a:txBody>
                  <a:tcPr marL="45369" marR="453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095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latin typeface="Times"/>
                          <a:ea typeface="Calibri"/>
                        </a:rPr>
                        <a:t>Vivaldi, Antonio</a:t>
                      </a:r>
                      <a:endParaRPr lang="en-US" sz="1400">
                        <a:solidFill>
                          <a:srgbClr val="000000"/>
                        </a:solidFill>
                        <a:latin typeface="Times"/>
                        <a:ea typeface="Calibri"/>
                      </a:endParaRPr>
                    </a:p>
                  </a:txBody>
                  <a:tcPr marL="45369" marR="453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095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"/>
                          <a:ea typeface="Calibri"/>
                        </a:rPr>
                        <a:t>Ristori, rev. Vivaldi</a:t>
                      </a:r>
                    </a:p>
                  </a:txBody>
                  <a:tcPr marL="45369" marR="453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7047">
                <a:tc>
                  <a:txBody>
                    <a:bodyPr/>
                    <a:lstStyle/>
                    <a:p>
                      <a:pPr marL="0" marR="0">
                        <a:lnSpc>
                          <a:spcPts val="1095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"/>
                          <a:ea typeface="Calibri"/>
                        </a:rPr>
                        <a:t>Opening date</a:t>
                      </a:r>
                    </a:p>
                  </a:txBody>
                  <a:tcPr marL="45369" marR="453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095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"/>
                          <a:ea typeface="Calibri"/>
                        </a:rPr>
                        <a:t>9 November 1713</a:t>
                      </a:r>
                    </a:p>
                  </a:txBody>
                  <a:tcPr marL="45369" marR="453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095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"/>
                          <a:ea typeface="Calibri"/>
                        </a:rPr>
                        <a:t>c. 11 November 1714</a:t>
                      </a:r>
                    </a:p>
                  </a:txBody>
                  <a:tcPr marL="45369" marR="453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095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"/>
                          <a:ea typeface="Calibri"/>
                        </a:rPr>
                        <a:t>c. 26 December 1714</a:t>
                      </a:r>
                    </a:p>
                  </a:txBody>
                  <a:tcPr marL="45369" marR="453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5332">
                <a:tc>
                  <a:txBody>
                    <a:bodyPr/>
                    <a:lstStyle/>
                    <a:p>
                      <a:pPr marL="0" marR="0">
                        <a:lnSpc>
                          <a:spcPts val="1095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"/>
                          <a:ea typeface="Calibri"/>
                        </a:rPr>
                        <a:t>Dedicatee(s)</a:t>
                      </a:r>
                    </a:p>
                  </a:txBody>
                  <a:tcPr marL="45369" marR="453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095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"/>
                          <a:ea typeface="Calibri"/>
                        </a:rPr>
                        <a:t>Scipione dal Sale</a:t>
                      </a:r>
                    </a:p>
                  </a:txBody>
                  <a:tcPr marL="45369" marR="453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095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Times"/>
                          <a:ea typeface="Calibri"/>
                        </a:rPr>
                        <a:t>Karl Wilhelm, 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"/>
                          <a:ea typeface="Calibri"/>
                        </a:rPr>
                        <a:t>Margrave of Baden</a:t>
                      </a:r>
                    </a:p>
                  </a:txBody>
                  <a:tcPr marL="45369" marR="453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095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"/>
                          <a:ea typeface="Calibri"/>
                        </a:rPr>
                        <a:t>Angelo, </a:t>
                      </a:r>
                      <a:r>
                        <a:rPr lang="it-IT" sz="1400">
                          <a:solidFill>
                            <a:srgbClr val="000000"/>
                          </a:solidFill>
                          <a:latin typeface="Times"/>
                          <a:ea typeface="Calibri"/>
                        </a:rPr>
                        <a:t>Annibale Marsigli Rossi (Bologna)</a:t>
                      </a:r>
                      <a:endParaRPr lang="en-US" sz="1400">
                        <a:solidFill>
                          <a:srgbClr val="000000"/>
                        </a:solidFill>
                        <a:latin typeface="Times"/>
                        <a:ea typeface="Calibri"/>
                      </a:endParaRPr>
                    </a:p>
                  </a:txBody>
                  <a:tcPr marL="45369" marR="453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7047">
                <a:tc>
                  <a:txBody>
                    <a:bodyPr/>
                    <a:lstStyle/>
                    <a:p>
                      <a:pPr marL="0" marR="0">
                        <a:lnSpc>
                          <a:spcPts val="1095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lang="it-IT" sz="1400" i="1" dirty="0">
                          <a:solidFill>
                            <a:srgbClr val="000000"/>
                          </a:solidFill>
                          <a:latin typeface="Times"/>
                          <a:ea typeface="Calibri"/>
                        </a:rPr>
                        <a:t>Orlando</a:t>
                      </a:r>
                      <a:endParaRPr lang="en-US" sz="1400" dirty="0">
                        <a:solidFill>
                          <a:srgbClr val="000000"/>
                        </a:solidFill>
                        <a:latin typeface="Times"/>
                        <a:ea typeface="Calibri"/>
                      </a:endParaRPr>
                    </a:p>
                  </a:txBody>
                  <a:tcPr marL="45369" marR="453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095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latin typeface="Times"/>
                          <a:ea typeface="Calibri"/>
                        </a:rPr>
                        <a:t>Carli, Anton Francesco</a:t>
                      </a:r>
                      <a:endParaRPr lang="en-US" sz="1400" dirty="0">
                        <a:solidFill>
                          <a:srgbClr val="000000"/>
                        </a:solidFill>
                        <a:latin typeface="Times"/>
                        <a:ea typeface="Calibri"/>
                      </a:endParaRPr>
                    </a:p>
                  </a:txBody>
                  <a:tcPr marL="45369" marR="453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095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latin typeface="Times"/>
                          <a:ea typeface="Calibri"/>
                        </a:rPr>
                        <a:t>Carli, Anton Francesco</a:t>
                      </a:r>
                      <a:endParaRPr lang="en-US" sz="1400">
                        <a:solidFill>
                          <a:srgbClr val="000000"/>
                        </a:solidFill>
                        <a:latin typeface="Times"/>
                        <a:ea typeface="Calibri"/>
                      </a:endParaRPr>
                    </a:p>
                  </a:txBody>
                  <a:tcPr marL="45369" marR="453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095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latin typeface="Times"/>
                          <a:ea typeface="Calibri"/>
                        </a:rPr>
                        <a:t>Carli, Anton Francesco</a:t>
                      </a:r>
                      <a:endParaRPr lang="en-US" sz="1400">
                        <a:solidFill>
                          <a:srgbClr val="000000"/>
                        </a:solidFill>
                        <a:latin typeface="Times"/>
                        <a:ea typeface="Calibri"/>
                      </a:endParaRPr>
                    </a:p>
                  </a:txBody>
                  <a:tcPr marL="45369" marR="453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7047">
                <a:tc>
                  <a:txBody>
                    <a:bodyPr/>
                    <a:lstStyle/>
                    <a:p>
                      <a:pPr marL="0" marR="0">
                        <a:lnSpc>
                          <a:spcPts val="1095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lang="it-IT" sz="1400" i="1" dirty="0">
                          <a:solidFill>
                            <a:srgbClr val="000000"/>
                          </a:solidFill>
                          <a:latin typeface="Times"/>
                          <a:ea typeface="Calibri"/>
                        </a:rPr>
                        <a:t>Angelica</a:t>
                      </a:r>
                      <a:endParaRPr lang="en-US" sz="1400" dirty="0">
                        <a:solidFill>
                          <a:srgbClr val="000000"/>
                        </a:solidFill>
                        <a:latin typeface="Times"/>
                        <a:ea typeface="Calibri"/>
                      </a:endParaRPr>
                    </a:p>
                  </a:txBody>
                  <a:tcPr marL="45369" marR="453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095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"/>
                          <a:ea typeface="Calibri"/>
                        </a:rPr>
                        <a:t>Giusti, Anna Maria</a:t>
                      </a:r>
                      <a:endParaRPr lang="en-US" sz="1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"/>
                        <a:ea typeface="Calibri"/>
                      </a:endParaRPr>
                    </a:p>
                  </a:txBody>
                  <a:tcPr marL="45369" marR="453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095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"/>
                          <a:ea typeface="Calibri"/>
                        </a:rPr>
                        <a:t>Gualandi, Margherita (</a:t>
                      </a:r>
                      <a:r>
                        <a:rPr lang="it-IT" sz="1400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"/>
                          <a:ea typeface="Calibri"/>
                        </a:rPr>
                        <a:t>Ersilla</a:t>
                      </a:r>
                      <a:r>
                        <a:rPr lang="it-IT" sz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"/>
                          <a:ea typeface="Calibri"/>
                        </a:rPr>
                        <a:t>)</a:t>
                      </a:r>
                      <a:endParaRPr lang="en-US" sz="1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"/>
                        <a:ea typeface="Calibri"/>
                      </a:endParaRPr>
                    </a:p>
                  </a:txBody>
                  <a:tcPr marL="45369" marR="453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095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lang="it-IT" sz="14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"/>
                          <a:ea typeface="Calibri"/>
                        </a:rPr>
                        <a:t>Gualandi, Margherita</a:t>
                      </a:r>
                      <a:endParaRPr lang="en-US" sz="1400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"/>
                        <a:ea typeface="Calibri"/>
                      </a:endParaRPr>
                    </a:p>
                  </a:txBody>
                  <a:tcPr marL="45369" marR="453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7047">
                <a:tc>
                  <a:txBody>
                    <a:bodyPr/>
                    <a:lstStyle/>
                    <a:p>
                      <a:pPr marL="0" marR="0">
                        <a:lnSpc>
                          <a:spcPts val="1095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lang="it-IT" sz="1400" i="1" dirty="0">
                          <a:solidFill>
                            <a:srgbClr val="000000"/>
                          </a:solidFill>
                          <a:latin typeface="Times"/>
                          <a:ea typeface="Calibri"/>
                        </a:rPr>
                        <a:t>Bradamante</a:t>
                      </a:r>
                      <a:endParaRPr lang="en-US" sz="1400" dirty="0">
                        <a:solidFill>
                          <a:srgbClr val="000000"/>
                        </a:solidFill>
                        <a:latin typeface="Times"/>
                        <a:ea typeface="Calibri"/>
                      </a:endParaRPr>
                    </a:p>
                  </a:txBody>
                  <a:tcPr marL="45369" marR="453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095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"/>
                          <a:ea typeface="Calibri"/>
                        </a:rPr>
                        <a:t>Denzio, Elisabetta</a:t>
                      </a:r>
                      <a:endParaRPr lang="en-US" sz="1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"/>
                        <a:ea typeface="Calibri"/>
                      </a:endParaRPr>
                    </a:p>
                  </a:txBody>
                  <a:tcPr marL="45369" marR="453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095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"/>
                          <a:ea typeface="Calibri"/>
                        </a:rPr>
                        <a:t>Denzio, Elisabetta</a:t>
                      </a:r>
                      <a:r>
                        <a:rPr lang="it-IT" sz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"/>
                          <a:ea typeface="Calibri"/>
                        </a:rPr>
                        <a:t> (</a:t>
                      </a:r>
                      <a:r>
                        <a:rPr lang="it-IT" sz="1400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"/>
                          <a:ea typeface="Calibri"/>
                        </a:rPr>
                        <a:t>Tigrinda</a:t>
                      </a:r>
                      <a:r>
                        <a:rPr lang="it-IT" sz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"/>
                          <a:ea typeface="Calibri"/>
                        </a:rPr>
                        <a:t>)</a:t>
                      </a:r>
                      <a:endParaRPr lang="en-US" sz="1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"/>
                        <a:ea typeface="Calibri"/>
                      </a:endParaRPr>
                    </a:p>
                  </a:txBody>
                  <a:tcPr marL="45369" marR="453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095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"/>
                          <a:ea typeface="Calibri"/>
                        </a:rPr>
                        <a:t>Denzio, Elisabetta</a:t>
                      </a:r>
                      <a:endParaRPr lang="en-US" sz="1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"/>
                        <a:ea typeface="Calibri"/>
                      </a:endParaRPr>
                    </a:p>
                  </a:txBody>
                  <a:tcPr marL="45369" marR="453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7047">
                <a:tc>
                  <a:txBody>
                    <a:bodyPr/>
                    <a:lstStyle/>
                    <a:p>
                      <a:pPr marL="0" marR="0">
                        <a:lnSpc>
                          <a:spcPts val="1095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lang="en-US" sz="1400" i="1" dirty="0" err="1">
                          <a:solidFill>
                            <a:srgbClr val="000000"/>
                          </a:solidFill>
                          <a:latin typeface="Times"/>
                          <a:ea typeface="Calibri"/>
                        </a:rPr>
                        <a:t>Alcina</a:t>
                      </a:r>
                      <a:endParaRPr lang="en-US" sz="1400" dirty="0">
                        <a:solidFill>
                          <a:srgbClr val="000000"/>
                        </a:solidFill>
                        <a:latin typeface="Times"/>
                        <a:ea typeface="Calibri"/>
                      </a:endParaRPr>
                    </a:p>
                  </a:txBody>
                  <a:tcPr marL="45369" marR="453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095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"/>
                          <a:ea typeface="Calibri"/>
                        </a:rPr>
                        <a:t>Faccioli</a:t>
                      </a:r>
                      <a:r>
                        <a:rPr lang="en-US" sz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"/>
                          <a:ea typeface="Calibri"/>
                        </a:rPr>
                        <a:t>, </a:t>
                      </a:r>
                      <a:r>
                        <a:rPr lang="en-US" sz="14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"/>
                          <a:ea typeface="Calibri"/>
                        </a:rPr>
                        <a:t>Margherita</a:t>
                      </a:r>
                      <a:endParaRPr lang="en-US" sz="1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"/>
                        <a:ea typeface="Calibri"/>
                      </a:endParaRPr>
                    </a:p>
                  </a:txBody>
                  <a:tcPr marL="45369" marR="453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095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"/>
                          <a:ea typeface="Calibri"/>
                        </a:rPr>
                        <a:t>Fabbri</a:t>
                      </a:r>
                      <a:r>
                        <a:rPr lang="en-US" sz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"/>
                          <a:ea typeface="Calibri"/>
                        </a:rPr>
                        <a:t>, Anna Maria (</a:t>
                      </a:r>
                      <a:r>
                        <a:rPr lang="en-US" sz="1400" i="1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"/>
                          <a:ea typeface="Calibri"/>
                        </a:rPr>
                        <a:t>Origille</a:t>
                      </a:r>
                      <a:r>
                        <a:rPr lang="en-US" sz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"/>
                          <a:ea typeface="Calibri"/>
                        </a:rPr>
                        <a:t>)</a:t>
                      </a:r>
                    </a:p>
                  </a:txBody>
                  <a:tcPr marL="45369" marR="453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095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"/>
                          <a:ea typeface="Calibri"/>
                        </a:rPr>
                        <a:t>Fabbri</a:t>
                      </a:r>
                      <a:r>
                        <a:rPr lang="en-US" sz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"/>
                          <a:ea typeface="Calibri"/>
                        </a:rPr>
                        <a:t>, Anna Maria</a:t>
                      </a:r>
                    </a:p>
                  </a:txBody>
                  <a:tcPr marL="45369" marR="453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7047">
                <a:tc>
                  <a:txBody>
                    <a:bodyPr/>
                    <a:lstStyle/>
                    <a:p>
                      <a:pPr marL="0" marR="0">
                        <a:lnSpc>
                          <a:spcPts val="1095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lang="en-US" sz="1400" i="1" dirty="0">
                          <a:solidFill>
                            <a:srgbClr val="000000"/>
                          </a:solidFill>
                          <a:latin typeface="Times"/>
                          <a:ea typeface="Calibri"/>
                        </a:rPr>
                        <a:t>Ruggiero</a:t>
                      </a:r>
                      <a:endParaRPr lang="en-US" sz="1400" dirty="0">
                        <a:solidFill>
                          <a:srgbClr val="000000"/>
                        </a:solidFill>
                        <a:latin typeface="Times"/>
                        <a:ea typeface="Calibri"/>
                      </a:endParaRPr>
                    </a:p>
                  </a:txBody>
                  <a:tcPr marL="45369" marR="453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095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"/>
                          <a:ea typeface="Calibri"/>
                        </a:rPr>
                        <a:t>Minelli, Gio. Battista</a:t>
                      </a:r>
                      <a:endParaRPr lang="en-US" sz="1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"/>
                        <a:ea typeface="Calibri"/>
                      </a:endParaRPr>
                    </a:p>
                  </a:txBody>
                  <a:tcPr marL="45369" marR="453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095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latin typeface="Times"/>
                          <a:ea typeface="Calibri"/>
                        </a:rPr>
                        <a:t>Pacini, Andrea (</a:t>
                      </a:r>
                      <a:r>
                        <a:rPr lang="it-IT" sz="1400" i="1">
                          <a:solidFill>
                            <a:srgbClr val="000000"/>
                          </a:solidFill>
                          <a:latin typeface="Times"/>
                          <a:ea typeface="Calibri"/>
                        </a:rPr>
                        <a:t>Argillano</a:t>
                      </a:r>
                      <a:r>
                        <a:rPr lang="it-IT" sz="1400">
                          <a:solidFill>
                            <a:srgbClr val="000000"/>
                          </a:solidFill>
                          <a:latin typeface="Times"/>
                          <a:ea typeface="Calibri"/>
                        </a:rPr>
                        <a:t>)</a:t>
                      </a:r>
                      <a:endParaRPr lang="en-US" sz="1400">
                        <a:solidFill>
                          <a:srgbClr val="000000"/>
                        </a:solidFill>
                        <a:latin typeface="Times"/>
                        <a:ea typeface="Calibri"/>
                      </a:endParaRPr>
                    </a:p>
                  </a:txBody>
                  <a:tcPr marL="45369" marR="453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095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latin typeface="Times"/>
                          <a:ea typeface="Calibri"/>
                        </a:rPr>
                        <a:t>Pacini, Andrea</a:t>
                      </a:r>
                      <a:endParaRPr lang="en-US" sz="1400">
                        <a:solidFill>
                          <a:srgbClr val="000000"/>
                        </a:solidFill>
                        <a:latin typeface="Times"/>
                        <a:ea typeface="Calibri"/>
                      </a:endParaRPr>
                    </a:p>
                  </a:txBody>
                  <a:tcPr marL="45369" marR="453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7047">
                <a:tc>
                  <a:txBody>
                    <a:bodyPr/>
                    <a:lstStyle/>
                    <a:p>
                      <a:pPr marL="0" marR="0">
                        <a:lnSpc>
                          <a:spcPts val="1095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lang="it-IT" sz="1400" i="1" dirty="0">
                          <a:solidFill>
                            <a:srgbClr val="000000"/>
                          </a:solidFill>
                          <a:latin typeface="Times"/>
                          <a:ea typeface="Calibri"/>
                        </a:rPr>
                        <a:t>Medoro</a:t>
                      </a:r>
                      <a:endParaRPr lang="en-US" sz="1400" dirty="0">
                        <a:solidFill>
                          <a:srgbClr val="000000"/>
                        </a:solidFill>
                        <a:latin typeface="Times"/>
                        <a:ea typeface="Calibri"/>
                      </a:endParaRPr>
                    </a:p>
                  </a:txBody>
                  <a:tcPr marL="45369" marR="453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095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"/>
                          <a:ea typeface="Calibri"/>
                        </a:rPr>
                        <a:t>Landi, Agata</a:t>
                      </a:r>
                      <a:endParaRPr lang="en-US" sz="1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"/>
                        <a:ea typeface="Calibri"/>
                      </a:endParaRPr>
                    </a:p>
                  </a:txBody>
                  <a:tcPr marL="45369" marR="453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095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"/>
                          <a:ea typeface="Calibri"/>
                        </a:rPr>
                        <a:t>Guerri, Andrea </a:t>
                      </a:r>
                      <a:r>
                        <a:rPr lang="it-IT" sz="1400" dirty="0">
                          <a:solidFill>
                            <a:srgbClr val="000000"/>
                          </a:solidFill>
                          <a:latin typeface="Times"/>
                          <a:ea typeface="Calibri"/>
                        </a:rPr>
                        <a:t>(</a:t>
                      </a:r>
                      <a:r>
                        <a:rPr lang="it-IT" sz="1400" i="1" dirty="0">
                          <a:solidFill>
                            <a:srgbClr val="000000"/>
                          </a:solidFill>
                          <a:latin typeface="Times"/>
                          <a:ea typeface="Calibri"/>
                        </a:rPr>
                        <a:t>Brandimarte</a:t>
                      </a:r>
                      <a:r>
                        <a:rPr lang="it-IT" sz="1400" dirty="0">
                          <a:solidFill>
                            <a:srgbClr val="000000"/>
                          </a:solidFill>
                          <a:latin typeface="Times"/>
                          <a:ea typeface="Calibri"/>
                        </a:rPr>
                        <a:t>)</a:t>
                      </a:r>
                      <a:endParaRPr lang="en-US" sz="1400" dirty="0">
                        <a:solidFill>
                          <a:srgbClr val="000000"/>
                        </a:solidFill>
                        <a:latin typeface="Times"/>
                        <a:ea typeface="Calibri"/>
                      </a:endParaRPr>
                    </a:p>
                  </a:txBody>
                  <a:tcPr marL="45369" marR="453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095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"/>
                          <a:ea typeface="Calibri"/>
                        </a:rPr>
                        <a:t>Valsecchi, Girolama</a:t>
                      </a:r>
                      <a:endParaRPr lang="en-US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"/>
                        <a:ea typeface="Calibri"/>
                      </a:endParaRPr>
                    </a:p>
                  </a:txBody>
                  <a:tcPr marL="45369" marR="453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7047">
                <a:tc>
                  <a:txBody>
                    <a:bodyPr/>
                    <a:lstStyle/>
                    <a:p>
                      <a:pPr marL="0" marR="0">
                        <a:lnSpc>
                          <a:spcPts val="1095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lang="it-IT" sz="1400" i="1" dirty="0">
                          <a:solidFill>
                            <a:srgbClr val="000000"/>
                          </a:solidFill>
                          <a:latin typeface="Times"/>
                          <a:ea typeface="Calibri"/>
                        </a:rPr>
                        <a:t>Astolfo</a:t>
                      </a:r>
                      <a:endParaRPr lang="en-US" sz="1400" dirty="0">
                        <a:solidFill>
                          <a:srgbClr val="000000"/>
                        </a:solidFill>
                        <a:latin typeface="Times"/>
                        <a:ea typeface="Calibri"/>
                      </a:endParaRPr>
                    </a:p>
                  </a:txBody>
                  <a:tcPr marL="45369" marR="453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095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latin typeface="Times"/>
                          <a:ea typeface="Calibri"/>
                        </a:rPr>
                        <a:t>Ramponi, Pietro</a:t>
                      </a:r>
                      <a:endParaRPr lang="en-US" sz="1400" dirty="0">
                        <a:solidFill>
                          <a:srgbClr val="000000"/>
                        </a:solidFill>
                        <a:latin typeface="Times"/>
                        <a:ea typeface="Calibri"/>
                      </a:endParaRPr>
                    </a:p>
                  </a:txBody>
                  <a:tcPr marL="45369" marR="453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095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latin typeface="Times"/>
                          <a:ea typeface="Calibri"/>
                        </a:rPr>
                        <a:t>Natali, Francesco (</a:t>
                      </a:r>
                      <a:r>
                        <a:rPr lang="it-IT" sz="1400" i="1" dirty="0">
                          <a:solidFill>
                            <a:srgbClr val="000000"/>
                          </a:solidFill>
                          <a:latin typeface="Times"/>
                          <a:ea typeface="Calibri"/>
                        </a:rPr>
                        <a:t>Leodilla</a:t>
                      </a:r>
                      <a:r>
                        <a:rPr lang="it-IT" sz="1400" dirty="0">
                          <a:solidFill>
                            <a:srgbClr val="000000"/>
                          </a:solidFill>
                          <a:latin typeface="Times"/>
                          <a:ea typeface="Calibri"/>
                        </a:rPr>
                        <a:t>)</a:t>
                      </a:r>
                      <a:endParaRPr lang="en-US" sz="1400" dirty="0">
                        <a:solidFill>
                          <a:srgbClr val="000000"/>
                        </a:solidFill>
                        <a:latin typeface="Times"/>
                        <a:ea typeface="Calibri"/>
                      </a:endParaRPr>
                    </a:p>
                  </a:txBody>
                  <a:tcPr marL="45369" marR="453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095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latin typeface="Times"/>
                          <a:ea typeface="Calibri"/>
                        </a:rPr>
                        <a:t>Natali, Francesco</a:t>
                      </a:r>
                      <a:endParaRPr lang="en-US" sz="1400" dirty="0">
                        <a:solidFill>
                          <a:srgbClr val="000000"/>
                        </a:solidFill>
                        <a:latin typeface="Times"/>
                        <a:ea typeface="Calibri"/>
                      </a:endParaRPr>
                    </a:p>
                  </a:txBody>
                  <a:tcPr marL="45369" marR="453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Competition for performers: The Troupes Vs Venice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1724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6/8/2010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Eleanor Selfridge-Field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FA30C-0A9C-40E6-82EA-017953D2C16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000000">
                  <a:alpha val="73000"/>
                </a:srgbClr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lin ang="5400000" scaled="0"/>
          </a:gra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/>
              <a:t>The Peruzzi-</a:t>
            </a:r>
            <a:r>
              <a:rPr lang="en-US" dirty="0" err="1" smtClean="0"/>
              <a:t>Denzio</a:t>
            </a:r>
            <a:r>
              <a:rPr lang="en-US" dirty="0" smtClean="0"/>
              <a:t> Split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2400" b="1" dirty="0" smtClean="0"/>
              <a:t>Antonio Peruzzi troupe (Venice)</a:t>
            </a:r>
            <a:endParaRPr lang="en-US" sz="24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sz="2400" b="1" dirty="0" err="1" smtClean="0"/>
              <a:t>Denzio</a:t>
            </a:r>
            <a:r>
              <a:rPr lang="en-US" sz="2400" b="1" dirty="0" smtClean="0"/>
              <a:t> sub-troupe</a:t>
            </a:r>
            <a:endParaRPr lang="en-US" sz="2400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1668-1735</a:t>
            </a:r>
          </a:p>
          <a:p>
            <a:r>
              <a:rPr lang="en-US" sz="2000" dirty="0" smtClean="0"/>
              <a:t>Son=</a:t>
            </a:r>
            <a:r>
              <a:rPr lang="en-US" sz="2000" dirty="0" err="1" smtClean="0"/>
              <a:t>Gio</a:t>
            </a:r>
            <a:r>
              <a:rPr lang="en-US" sz="2000" dirty="0" smtClean="0"/>
              <a:t>. Maria</a:t>
            </a:r>
          </a:p>
          <a:p>
            <a:r>
              <a:rPr lang="en-US" sz="2000" dirty="0" smtClean="0"/>
              <a:t>Daughter=Teresa</a:t>
            </a:r>
          </a:p>
          <a:p>
            <a:r>
              <a:rPr lang="en-US" sz="2000" dirty="0" smtClean="0"/>
              <a:t>Son-in-law (from 1719):</a:t>
            </a:r>
          </a:p>
          <a:p>
            <a:pPr lvl="1">
              <a:buNone/>
            </a:pPr>
            <a:r>
              <a:rPr lang="en-US" dirty="0" smtClean="0"/>
              <a:t>= Antonio </a:t>
            </a:r>
            <a:r>
              <a:rPr lang="en-US" dirty="0" err="1" smtClean="0"/>
              <a:t>Denzio</a:t>
            </a:r>
            <a:endParaRPr lang="en-US" dirty="0" smtClean="0"/>
          </a:p>
          <a:p>
            <a:r>
              <a:rPr lang="en-US" sz="2000" b="1" dirty="0" smtClean="0"/>
              <a:t>Troupe split in two in 1724</a:t>
            </a:r>
            <a:endParaRPr lang="en-US" sz="2000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480560" cy="4114800"/>
          </a:xfrm>
        </p:spPr>
        <p:txBody>
          <a:bodyPr/>
          <a:lstStyle/>
          <a:p>
            <a:r>
              <a:rPr lang="en-US" sz="2000" dirty="0" err="1" smtClean="0"/>
              <a:t>Kuks</a:t>
            </a:r>
            <a:r>
              <a:rPr lang="en-US" sz="2000" dirty="0" smtClean="0"/>
              <a:t>, Prague (summer 1724-spring 1734)</a:t>
            </a:r>
          </a:p>
          <a:p>
            <a:r>
              <a:rPr lang="en-US" sz="2000" dirty="0" smtClean="0"/>
              <a:t>23 singers and players recruited from Venice</a:t>
            </a:r>
          </a:p>
          <a:p>
            <a:pPr lvl="1"/>
            <a:r>
              <a:rPr lang="en-US" dirty="0" smtClean="0"/>
              <a:t>Antonio </a:t>
            </a:r>
            <a:r>
              <a:rPr lang="en-US" dirty="0" err="1" smtClean="0"/>
              <a:t>Bioni</a:t>
            </a:r>
            <a:endParaRPr lang="en-US" dirty="0" smtClean="0"/>
          </a:p>
          <a:p>
            <a:r>
              <a:rPr lang="en-US" sz="2000" b="1" dirty="0" smtClean="0"/>
              <a:t>Adapted works by Vivaldi and </a:t>
            </a:r>
            <a:r>
              <a:rPr lang="en-US" sz="2000" b="1" dirty="0" err="1" smtClean="0"/>
              <a:t>Albinoni</a:t>
            </a:r>
            <a:endParaRPr lang="en-US" sz="2000" b="1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6/8/2010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FA30C-0A9C-40E6-82EA-017953D2C16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Eleanor Selfridge-Field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000000">
                  <a:alpha val="72000"/>
                </a:srgbClr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lin ang="5400000" scaled="0"/>
          </a:gra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/>
              <a:t>The Peruzzi Troupe in Breslau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Peruzzi troupe itinerary</a:t>
            </a:r>
            <a:endParaRPr lang="en-US" sz="24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890922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Peruzzi troupe personnel </a:t>
            </a:r>
            <a:r>
              <a:rPr lang="en-US" sz="1800" b="1" dirty="0" smtClean="0"/>
              <a:t>(non-</a:t>
            </a:r>
            <a:r>
              <a:rPr lang="en-US" sz="1800" b="1" dirty="0" err="1" smtClean="0"/>
              <a:t>Denzio</a:t>
            </a:r>
            <a:r>
              <a:rPr lang="en-US" sz="1800" b="1" dirty="0" smtClean="0"/>
              <a:t> branch)</a:t>
            </a:r>
            <a:endParaRPr lang="en-US" sz="1800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371600"/>
            <a:ext cx="4114800" cy="3712536"/>
          </a:xfrm>
        </p:spPr>
        <p:txBody>
          <a:bodyPr>
            <a:normAutofit fontScale="85000" lnSpcReduction="20000"/>
          </a:bodyPr>
          <a:lstStyle/>
          <a:p>
            <a:r>
              <a:rPr lang="en-US" sz="2600" b="1" dirty="0" smtClean="0"/>
              <a:t>Breslau</a:t>
            </a:r>
          </a:p>
          <a:p>
            <a:pPr lvl="1"/>
            <a:r>
              <a:rPr lang="en-US" dirty="0" smtClean="0"/>
              <a:t>later half 1725</a:t>
            </a:r>
          </a:p>
          <a:p>
            <a:pPr lvl="1"/>
            <a:r>
              <a:rPr lang="en-US" dirty="0" smtClean="0"/>
              <a:t>Spring 1726</a:t>
            </a:r>
          </a:p>
          <a:p>
            <a:r>
              <a:rPr lang="en-US" dirty="0" smtClean="0"/>
              <a:t>[Complicating issue]:</a:t>
            </a:r>
          </a:p>
          <a:p>
            <a:pPr lvl="1"/>
            <a:r>
              <a:rPr lang="en-US" dirty="0" err="1" smtClean="0"/>
              <a:t>Quantz’s</a:t>
            </a:r>
            <a:r>
              <a:rPr lang="en-US" dirty="0" smtClean="0"/>
              <a:t> praise of “</a:t>
            </a:r>
            <a:r>
              <a:rPr lang="en-US" dirty="0" err="1" smtClean="0"/>
              <a:t>Madonis</a:t>
            </a:r>
            <a:r>
              <a:rPr lang="en-US" dirty="0" smtClean="0"/>
              <a:t> and Vivaldi”, concurrent with</a:t>
            </a:r>
          </a:p>
          <a:p>
            <a:pPr lvl="2"/>
            <a:r>
              <a:rPr lang="en-US" dirty="0" err="1" smtClean="0"/>
              <a:t>Porpora</a:t>
            </a:r>
            <a:r>
              <a:rPr lang="en-US" dirty="0" smtClean="0"/>
              <a:t>: </a:t>
            </a:r>
            <a:r>
              <a:rPr lang="en-US" i="1" dirty="0" err="1" smtClean="0"/>
              <a:t>Siface</a:t>
            </a:r>
            <a:r>
              <a:rPr lang="en-US" dirty="0" smtClean="0"/>
              <a:t> (26.xii.1725)</a:t>
            </a:r>
          </a:p>
          <a:p>
            <a:pPr lvl="2"/>
            <a:r>
              <a:rPr lang="en-US" dirty="0" smtClean="0"/>
              <a:t>Vinci: </a:t>
            </a:r>
            <a:r>
              <a:rPr lang="en-US" dirty="0" err="1" smtClean="0"/>
              <a:t>S</a:t>
            </a:r>
            <a:r>
              <a:rPr lang="en-US" i="1" dirty="0" err="1" smtClean="0"/>
              <a:t>iroe</a:t>
            </a:r>
            <a:r>
              <a:rPr lang="en-US" dirty="0" smtClean="0"/>
              <a:t> (2.2.1726)</a:t>
            </a:r>
          </a:p>
          <a:p>
            <a:r>
              <a:rPr lang="en-US" b="1" dirty="0" smtClean="0"/>
              <a:t>Presumption</a:t>
            </a:r>
          </a:p>
          <a:p>
            <a:pPr lvl="1"/>
            <a:r>
              <a:rPr lang="en-US" dirty="0" smtClean="0"/>
              <a:t>Traveled as troupe in summer</a:t>
            </a:r>
          </a:p>
          <a:p>
            <a:pPr lvl="1"/>
            <a:r>
              <a:rPr lang="en-US" dirty="0" smtClean="0"/>
              <a:t>Worked as individuals in autumn-winter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1371600"/>
            <a:ext cx="4251960" cy="3712536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Luigi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Madonis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en-US" dirty="0" smtClean="0"/>
              <a:t>Concert-master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Antonio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Madonis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Girolama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Valescchi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 smtClean="0"/>
              <a:t>Antonio </a:t>
            </a:r>
            <a:r>
              <a:rPr lang="en-US" dirty="0" err="1" smtClean="0"/>
              <a:t>Bioni</a:t>
            </a:r>
            <a:endParaRPr lang="en-US" dirty="0" smtClean="0"/>
          </a:p>
          <a:p>
            <a:r>
              <a:rPr lang="en-US" sz="1800" dirty="0" smtClean="0"/>
              <a:t>[Breslau: succeeded in 1728 by </a:t>
            </a:r>
            <a:r>
              <a:rPr lang="en-US" sz="1800" dirty="0" err="1" smtClean="0"/>
              <a:t>Gio</a:t>
            </a:r>
            <a:r>
              <a:rPr lang="en-US" sz="1800" dirty="0" smtClean="0"/>
              <a:t>. </a:t>
            </a:r>
            <a:r>
              <a:rPr lang="en-US" sz="1800" dirty="0" err="1" smtClean="0"/>
              <a:t>Verocai</a:t>
            </a:r>
            <a:r>
              <a:rPr lang="en-US" sz="1800" dirty="0" smtClean="0"/>
              <a:t> (violin) and Santo </a:t>
            </a:r>
            <a:r>
              <a:rPr lang="en-US" sz="1800" dirty="0" err="1" smtClean="0"/>
              <a:t>Burigotti</a:t>
            </a:r>
            <a:r>
              <a:rPr lang="en-US" sz="1800" dirty="0" smtClean="0"/>
              <a:t> (director of new </a:t>
            </a:r>
            <a:r>
              <a:rPr lang="en-US" sz="1800" dirty="0" err="1" smtClean="0"/>
              <a:t>Stadt</a:t>
            </a:r>
            <a:r>
              <a:rPr lang="en-US" sz="1800" dirty="0" smtClean="0"/>
              <a:t>-Theater).] </a:t>
            </a:r>
          </a:p>
          <a:p>
            <a:endParaRPr lang="en-US" dirty="0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6/8/2010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FA30C-0A9C-40E6-82EA-017953D2C16B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Eleanor Selfridge-Field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000000">
                  <a:alpha val="75000"/>
                </a:srgbClr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lin ang="5400000" scaled="0"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Meanwhile in Venice….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2400" b="1" dirty="0" err="1" smtClean="0"/>
              <a:t>Albinoni</a:t>
            </a:r>
            <a:r>
              <a:rPr lang="en-US" sz="2400" b="1" dirty="0" smtClean="0"/>
              <a:t>:  </a:t>
            </a:r>
            <a:r>
              <a:rPr lang="en-US" sz="2400" b="1" i="1" dirty="0" err="1" smtClean="0"/>
              <a:t>Didone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abbandonata</a:t>
            </a:r>
            <a:r>
              <a:rPr lang="en-US" sz="2400" b="1" dirty="0" smtClean="0"/>
              <a:t> (</a:t>
            </a:r>
            <a:r>
              <a:rPr lang="en-US" sz="1800" b="1" dirty="0" smtClean="0"/>
              <a:t>1724/12)</a:t>
            </a:r>
            <a:endParaRPr lang="en-US" sz="18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sz="2400" b="1" dirty="0" err="1" smtClean="0"/>
              <a:t>Zuccari</a:t>
            </a:r>
            <a:r>
              <a:rPr lang="en-US" sz="2400" b="1" dirty="0" smtClean="0"/>
              <a:t>: </a:t>
            </a:r>
            <a:r>
              <a:rPr lang="en-US" sz="2400" b="1" i="1" dirty="0" err="1" smtClean="0"/>
              <a:t>Seleuco</a:t>
            </a:r>
            <a:r>
              <a:rPr lang="en-US" sz="2400" b="1" dirty="0" smtClean="0"/>
              <a:t> (</a:t>
            </a:r>
            <a:r>
              <a:rPr lang="en-US" sz="1800" b="1" dirty="0" smtClean="0"/>
              <a:t>1724/11)</a:t>
            </a:r>
            <a:endParaRPr lang="en-US" sz="1800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1295400"/>
            <a:ext cx="4023360" cy="3788736"/>
          </a:xfrm>
        </p:spPr>
        <p:txBody>
          <a:bodyPr/>
          <a:lstStyle/>
          <a:p>
            <a:r>
              <a:rPr lang="en-US" sz="2000" dirty="0" err="1" smtClean="0"/>
              <a:t>Sant’Angelo</a:t>
            </a:r>
            <a:endParaRPr lang="en-US" sz="2000" dirty="0" smtClean="0"/>
          </a:p>
          <a:p>
            <a:r>
              <a:rPr lang="en-US" sz="2000" dirty="0" err="1" smtClean="0"/>
              <a:t>Impresari</a:t>
            </a:r>
            <a:r>
              <a:rPr lang="en-US" sz="2000" dirty="0" smtClean="0"/>
              <a:t> = </a:t>
            </a:r>
            <a:r>
              <a:rPr lang="en-US" sz="2000" b="1" dirty="0" smtClean="0"/>
              <a:t>G. B.,  A. </a:t>
            </a:r>
            <a:r>
              <a:rPr lang="en-US" sz="2000" b="1" dirty="0" err="1" smtClean="0"/>
              <a:t>Madonis</a:t>
            </a:r>
            <a:endParaRPr lang="en-US" sz="2000" b="1" dirty="0" smtClean="0"/>
          </a:p>
          <a:p>
            <a:r>
              <a:rPr lang="en-US" sz="2000" dirty="0" smtClean="0"/>
              <a:t>Composer = </a:t>
            </a:r>
            <a:r>
              <a:rPr lang="en-US" sz="2000" dirty="0" err="1" smtClean="0"/>
              <a:t>Zuccari</a:t>
            </a:r>
            <a:endParaRPr lang="en-US" sz="2000" dirty="0" smtClean="0"/>
          </a:p>
          <a:p>
            <a:r>
              <a:rPr lang="en-US" sz="2000" dirty="0" smtClean="0"/>
              <a:t>Libretto = Zeno/</a:t>
            </a:r>
            <a:r>
              <a:rPr lang="en-US" sz="2000" dirty="0" err="1" smtClean="0"/>
              <a:t>Pariati</a:t>
            </a:r>
            <a:endParaRPr lang="en-US" sz="2000" dirty="0" smtClean="0"/>
          </a:p>
          <a:p>
            <a:r>
              <a:rPr lang="en-US" sz="2000" dirty="0" smtClean="0"/>
              <a:t>Cast</a:t>
            </a:r>
          </a:p>
          <a:p>
            <a:pPr lvl="1"/>
            <a:r>
              <a:rPr lang="en-US" sz="1600" dirty="0" smtClean="0"/>
              <a:t>Giovanni </a:t>
            </a:r>
            <a:r>
              <a:rPr lang="en-US" sz="1600" dirty="0" err="1" smtClean="0"/>
              <a:t>Paita</a:t>
            </a:r>
            <a:r>
              <a:rPr lang="en-US" sz="1600" dirty="0" smtClean="0"/>
              <a:t> (</a:t>
            </a:r>
            <a:r>
              <a:rPr lang="en-US" sz="1600" i="1" dirty="0" err="1" smtClean="0"/>
              <a:t>Seleuco</a:t>
            </a:r>
            <a:r>
              <a:rPr lang="en-US" sz="1600" dirty="0" smtClean="0"/>
              <a:t>)</a:t>
            </a:r>
          </a:p>
          <a:p>
            <a:pPr lvl="1"/>
            <a:r>
              <a:rPr lang="en-US" sz="1600" dirty="0" smtClean="0"/>
              <a:t>Giovanni </a:t>
            </a:r>
            <a:r>
              <a:rPr lang="en-US" sz="1600" dirty="0" err="1" smtClean="0"/>
              <a:t>Carestini</a:t>
            </a:r>
            <a:r>
              <a:rPr lang="en-US" sz="1600" dirty="0" smtClean="0"/>
              <a:t> (</a:t>
            </a:r>
            <a:r>
              <a:rPr lang="en-US" sz="1600" i="1" dirty="0" err="1" smtClean="0"/>
              <a:t>Antioco</a:t>
            </a:r>
            <a:r>
              <a:rPr lang="en-US" sz="1600" dirty="0" smtClean="0"/>
              <a:t>)</a:t>
            </a:r>
          </a:p>
          <a:p>
            <a:pPr lvl="1"/>
            <a:r>
              <a:rPr lang="en-US" sz="1600" b="1" dirty="0" err="1" smtClean="0"/>
              <a:t>Rosaura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Mazzanti</a:t>
            </a:r>
            <a:r>
              <a:rPr lang="en-US" sz="1600" b="1" dirty="0" smtClean="0"/>
              <a:t> (</a:t>
            </a:r>
            <a:r>
              <a:rPr lang="en-US" sz="1600" b="1" i="1" dirty="0" err="1" smtClean="0"/>
              <a:t>Stratonica</a:t>
            </a:r>
            <a:r>
              <a:rPr lang="en-US" sz="1600" b="1" dirty="0" smtClean="0"/>
              <a:t>)</a:t>
            </a:r>
          </a:p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6/8/2010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FA30C-0A9C-40E6-82EA-017953D2C16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Eleanor Selfridge-Field</a:t>
            </a:r>
            <a:endParaRPr lang="en-US"/>
          </a:p>
        </p:txBody>
      </p:sp>
      <p:sp>
        <p:nvSpPr>
          <p:cNvPr id="10" name="Content Placeholder 7"/>
          <p:cNvSpPr>
            <a:spLocks noGrp="1"/>
          </p:cNvSpPr>
          <p:nvPr>
            <p:ph sz="quarter" idx="2"/>
          </p:nvPr>
        </p:nvSpPr>
        <p:spPr>
          <a:xfrm>
            <a:off x="457200" y="1295400"/>
            <a:ext cx="4023360" cy="3788736"/>
          </a:xfrm>
        </p:spPr>
        <p:txBody>
          <a:bodyPr/>
          <a:lstStyle/>
          <a:p>
            <a:r>
              <a:rPr lang="en-US" sz="2000" dirty="0" smtClean="0"/>
              <a:t>San </a:t>
            </a:r>
            <a:r>
              <a:rPr lang="en-US" sz="2000" dirty="0" err="1" smtClean="0"/>
              <a:t>Cassiano</a:t>
            </a:r>
            <a:endParaRPr lang="en-US" sz="2000" dirty="0" smtClean="0"/>
          </a:p>
          <a:p>
            <a:r>
              <a:rPr lang="en-US" sz="2000" dirty="0" smtClean="0"/>
              <a:t>Impresario = </a:t>
            </a:r>
            <a:r>
              <a:rPr lang="en-US" sz="2000" b="1" dirty="0" err="1" smtClean="0"/>
              <a:t>Gio</a:t>
            </a:r>
            <a:r>
              <a:rPr lang="en-US" sz="2000" b="1" dirty="0" smtClean="0"/>
              <a:t>. </a:t>
            </a:r>
            <a:r>
              <a:rPr lang="en-US" sz="2000" b="1" dirty="0" err="1" smtClean="0"/>
              <a:t>Orsato</a:t>
            </a:r>
            <a:endParaRPr lang="en-US" sz="2000" b="1" dirty="0" smtClean="0"/>
          </a:p>
          <a:p>
            <a:r>
              <a:rPr lang="en-US" sz="2000" dirty="0" smtClean="0"/>
              <a:t>Composer = </a:t>
            </a:r>
            <a:r>
              <a:rPr lang="en-US" sz="2000" dirty="0" err="1" smtClean="0"/>
              <a:t>Albinoni</a:t>
            </a:r>
            <a:endParaRPr lang="en-US" sz="2000" dirty="0" smtClean="0"/>
          </a:p>
          <a:p>
            <a:r>
              <a:rPr lang="en-US" sz="2000" dirty="0" smtClean="0"/>
              <a:t>Librettists= </a:t>
            </a:r>
            <a:r>
              <a:rPr lang="en-US" sz="2000" dirty="0" err="1" smtClean="0"/>
              <a:t>Metastasio</a:t>
            </a:r>
            <a:endParaRPr lang="en-US" sz="2000" dirty="0" smtClean="0"/>
          </a:p>
          <a:p>
            <a:r>
              <a:rPr lang="en-US" sz="2000" dirty="0" smtClean="0"/>
              <a:t>Cast</a:t>
            </a:r>
          </a:p>
          <a:p>
            <a:pPr lvl="1"/>
            <a:r>
              <a:rPr lang="en-US" sz="1600" dirty="0" smtClean="0"/>
              <a:t>Maria </a:t>
            </a:r>
            <a:r>
              <a:rPr lang="en-US" sz="1600" dirty="0" err="1" smtClean="0"/>
              <a:t>Bulgarelli</a:t>
            </a:r>
            <a:r>
              <a:rPr lang="en-US" sz="1600" dirty="0" smtClean="0"/>
              <a:t> (</a:t>
            </a:r>
            <a:r>
              <a:rPr lang="en-US" sz="1600" i="1" dirty="0" smtClean="0"/>
              <a:t>Dido</a:t>
            </a:r>
            <a:r>
              <a:rPr lang="en-US" sz="1600" dirty="0" smtClean="0"/>
              <a:t>)</a:t>
            </a:r>
          </a:p>
          <a:p>
            <a:pPr lvl="1"/>
            <a:r>
              <a:rPr lang="en-US" sz="1600" dirty="0" smtClean="0"/>
              <a:t>Nicola </a:t>
            </a:r>
            <a:r>
              <a:rPr lang="en-US" sz="1600" dirty="0" err="1" smtClean="0"/>
              <a:t>Grimani</a:t>
            </a:r>
            <a:r>
              <a:rPr lang="en-US" sz="1600" dirty="0" smtClean="0"/>
              <a:t> (</a:t>
            </a:r>
            <a:r>
              <a:rPr lang="en-US" sz="1600" i="1" dirty="0" err="1" smtClean="0"/>
              <a:t>Enea</a:t>
            </a:r>
            <a:r>
              <a:rPr lang="en-US" sz="1600" dirty="0" smtClean="0"/>
              <a:t>)</a:t>
            </a:r>
          </a:p>
          <a:p>
            <a:pPr lvl="1"/>
            <a:r>
              <a:rPr lang="en-US" sz="1600" b="1" dirty="0" smtClean="0"/>
              <a:t>Teresa Peruzzi (</a:t>
            </a:r>
            <a:r>
              <a:rPr lang="en-US" sz="1600" b="1" i="1" dirty="0" smtClean="0"/>
              <a:t>Selene</a:t>
            </a:r>
            <a:r>
              <a:rPr lang="en-US" sz="1600" b="1" dirty="0" smtClean="0"/>
              <a:t>)</a:t>
            </a:r>
          </a:p>
          <a:p>
            <a:pPr lvl="1">
              <a:buNone/>
            </a:pPr>
            <a:r>
              <a:rPr lang="en-US" sz="1600" b="1" dirty="0" smtClean="0"/>
              <a:t>{</a:t>
            </a:r>
            <a:r>
              <a:rPr lang="en-US" sz="1600" dirty="0" err="1" smtClean="0"/>
              <a:t>Valsecchi</a:t>
            </a:r>
            <a:r>
              <a:rPr lang="en-US" sz="1600" dirty="0" smtClean="0"/>
              <a:t> in</a:t>
            </a:r>
            <a:r>
              <a:rPr lang="en-US" sz="1600" i="1" dirty="0" smtClean="0"/>
              <a:t> Amore e </a:t>
            </a:r>
            <a:r>
              <a:rPr lang="en-US" sz="1600" i="1" dirty="0" err="1" smtClean="0"/>
              <a:t>Sdegno</a:t>
            </a:r>
            <a:r>
              <a:rPr lang="en-US" sz="1600" i="1" dirty="0" smtClean="0"/>
              <a:t> </a:t>
            </a:r>
            <a:r>
              <a:rPr lang="en-US" sz="1600" dirty="0" smtClean="0"/>
              <a:t>(S. </a:t>
            </a:r>
            <a:r>
              <a:rPr lang="en-US" sz="1600" dirty="0" err="1" smtClean="0"/>
              <a:t>Cassiano</a:t>
            </a:r>
            <a:r>
              <a:rPr lang="en-US" sz="1600" dirty="0" smtClean="0"/>
              <a:t>) 1724/6]</a:t>
            </a:r>
          </a:p>
          <a:p>
            <a:pPr lvl="1"/>
            <a:endParaRPr 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000000">
                  <a:alpha val="75000"/>
                </a:srgbClr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lin ang="5400000" scaled="0"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Comedy satirizes Opera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2400" b="1" dirty="0" err="1" smtClean="0"/>
              <a:t>Albinoni</a:t>
            </a:r>
            <a:r>
              <a:rPr lang="en-US" sz="2400" b="1" dirty="0" smtClean="0"/>
              <a:t>: </a:t>
            </a:r>
          </a:p>
          <a:p>
            <a:r>
              <a:rPr lang="en-US" sz="2400" b="1" i="1" dirty="0" err="1" smtClean="0"/>
              <a:t>Didone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abbandonata</a:t>
            </a:r>
            <a:endParaRPr lang="en-US" sz="2400" b="1" i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92500"/>
          </a:bodyPr>
          <a:lstStyle/>
          <a:p>
            <a:r>
              <a:rPr lang="en-US" sz="2400" b="1" i="1" dirty="0" err="1" smtClean="0"/>
              <a:t>L’opera</a:t>
            </a:r>
            <a:r>
              <a:rPr lang="en-US" sz="2400" b="1" i="1" dirty="0" smtClean="0"/>
              <a:t> in commedia </a:t>
            </a:r>
            <a:r>
              <a:rPr lang="en-US" sz="2400" b="1" dirty="0" smtClean="0"/>
              <a:t>[1726]</a:t>
            </a:r>
            <a:endParaRPr lang="en-US" sz="2400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7800"/>
            <a:ext cx="4023360" cy="3636336"/>
          </a:xfrm>
        </p:spPr>
        <p:txBody>
          <a:bodyPr/>
          <a:lstStyle/>
          <a:p>
            <a:r>
              <a:rPr lang="en-US" sz="2000" dirty="0" smtClean="0"/>
              <a:t>San </a:t>
            </a:r>
            <a:r>
              <a:rPr lang="en-US" sz="2000" dirty="0" err="1" smtClean="0"/>
              <a:t>Cassiano</a:t>
            </a:r>
            <a:endParaRPr lang="en-US" sz="2000" dirty="0" smtClean="0"/>
          </a:p>
          <a:p>
            <a:r>
              <a:rPr lang="en-US" sz="2000" dirty="0" smtClean="0"/>
              <a:t>Impresario =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Gio</a:t>
            </a:r>
            <a:r>
              <a:rPr lang="en-US" sz="2000" b="1" dirty="0" smtClean="0"/>
              <a:t>. </a:t>
            </a:r>
            <a:r>
              <a:rPr lang="en-US" sz="2000" b="1" dirty="0" err="1" smtClean="0"/>
              <a:t>Orsato</a:t>
            </a:r>
            <a:endParaRPr lang="en-US" sz="2000" b="1" dirty="0" smtClean="0"/>
          </a:p>
          <a:p>
            <a:r>
              <a:rPr lang="en-US" sz="2000" dirty="0" smtClean="0"/>
              <a:t>Composer = </a:t>
            </a:r>
            <a:r>
              <a:rPr lang="en-US" sz="2000" dirty="0" err="1" smtClean="0"/>
              <a:t>Albinoni</a:t>
            </a:r>
            <a:endParaRPr lang="en-US" sz="2000" dirty="0" smtClean="0"/>
          </a:p>
          <a:p>
            <a:r>
              <a:rPr lang="en-US" sz="2000" dirty="0" smtClean="0"/>
              <a:t>Librettists= </a:t>
            </a:r>
            <a:r>
              <a:rPr lang="en-US" sz="2000" dirty="0" err="1" smtClean="0"/>
              <a:t>Metastasio</a:t>
            </a:r>
            <a:endParaRPr lang="en-US" sz="2000" dirty="0" smtClean="0"/>
          </a:p>
          <a:p>
            <a:r>
              <a:rPr lang="en-US" sz="2000" dirty="0" smtClean="0"/>
              <a:t>Cast</a:t>
            </a:r>
          </a:p>
          <a:p>
            <a:pPr lvl="1"/>
            <a:r>
              <a:rPr lang="en-US" sz="1600" b="1" dirty="0" smtClean="0"/>
              <a:t>Maria </a:t>
            </a:r>
            <a:r>
              <a:rPr lang="en-US" sz="1600" b="1" dirty="0" err="1" smtClean="0"/>
              <a:t>Bulgarelli</a:t>
            </a:r>
            <a:r>
              <a:rPr lang="en-US" sz="1600" b="1" dirty="0" smtClean="0"/>
              <a:t> (</a:t>
            </a:r>
            <a:r>
              <a:rPr lang="en-US" sz="1600" b="1" i="1" dirty="0" smtClean="0"/>
              <a:t>Dido</a:t>
            </a:r>
            <a:r>
              <a:rPr lang="en-US" sz="1600" b="1" dirty="0" smtClean="0"/>
              <a:t>)</a:t>
            </a:r>
          </a:p>
          <a:p>
            <a:pPr lvl="1"/>
            <a:r>
              <a:rPr lang="en-US" sz="1600" dirty="0" smtClean="0"/>
              <a:t>Nicola </a:t>
            </a:r>
            <a:r>
              <a:rPr lang="en-US" sz="1600" dirty="0" err="1" smtClean="0"/>
              <a:t>Grimaldi</a:t>
            </a:r>
            <a:r>
              <a:rPr lang="en-US" sz="1600" dirty="0" smtClean="0"/>
              <a:t> (</a:t>
            </a:r>
            <a:r>
              <a:rPr lang="en-US" sz="1600" i="1" dirty="0" err="1" smtClean="0"/>
              <a:t>Enea</a:t>
            </a:r>
            <a:r>
              <a:rPr lang="en-US" sz="1600" dirty="0" smtClean="0"/>
              <a:t>)</a:t>
            </a:r>
          </a:p>
          <a:p>
            <a:pPr lvl="1"/>
            <a:r>
              <a:rPr lang="en-US" sz="1600" dirty="0" smtClean="0"/>
              <a:t>Teresa Peruzzi (</a:t>
            </a:r>
            <a:r>
              <a:rPr lang="en-US" sz="1600" i="1" dirty="0" smtClean="0"/>
              <a:t>Selene</a:t>
            </a:r>
            <a:r>
              <a:rPr lang="en-US" sz="1600" dirty="0" smtClean="0"/>
              <a:t>)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1447800"/>
            <a:ext cx="4023360" cy="3636336"/>
          </a:xfrm>
        </p:spPr>
        <p:txBody>
          <a:bodyPr/>
          <a:lstStyle/>
          <a:p>
            <a:r>
              <a:rPr lang="en-US" dirty="0" smtClean="0"/>
              <a:t>Satire on opera</a:t>
            </a:r>
          </a:p>
          <a:p>
            <a:r>
              <a:rPr lang="en-US" dirty="0" smtClean="0"/>
              <a:t>Satire on </a:t>
            </a:r>
            <a:r>
              <a:rPr lang="en-US" i="1" dirty="0" err="1" smtClean="0"/>
              <a:t>Didone</a:t>
            </a:r>
            <a:endParaRPr lang="en-US" i="1" dirty="0" smtClean="0"/>
          </a:p>
          <a:p>
            <a:r>
              <a:rPr lang="en-US" i="1" dirty="0" smtClean="0"/>
              <a:t>Linked with </a:t>
            </a:r>
            <a:r>
              <a:rPr lang="en-US" i="1" dirty="0" err="1" smtClean="0"/>
              <a:t>Denzio</a:t>
            </a:r>
            <a:r>
              <a:rPr lang="en-US" i="1" dirty="0" smtClean="0"/>
              <a:t> troupe??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6/8/2010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FA30C-0A9C-40E6-82EA-017953D2C16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Eleanor Selfridge-Field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953000" y="3429000"/>
            <a:ext cx="36770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Many evidences that </a:t>
            </a:r>
            <a:r>
              <a:rPr lang="en-US" i="1" dirty="0" err="1" smtClean="0"/>
              <a:t>Madonis</a:t>
            </a:r>
            <a:r>
              <a:rPr lang="en-US" i="1" dirty="0" smtClean="0"/>
              <a:t> crew </a:t>
            </a:r>
          </a:p>
          <a:p>
            <a:r>
              <a:rPr lang="en-US" i="1" dirty="0" smtClean="0"/>
              <a:t>spent winters in Venice,</a:t>
            </a:r>
          </a:p>
          <a:p>
            <a:r>
              <a:rPr lang="en-US" i="1" dirty="0" smtClean="0"/>
              <a:t>traveled in spring and summer.</a:t>
            </a:r>
            <a:endParaRPr lang="en-US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000000">
                  <a:alpha val="73000"/>
                </a:srgbClr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lin ang="5400000" scaled="0"/>
          </a:gra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The Peruzzi Troupe in Brussels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b="1" dirty="0" smtClean="0"/>
              <a:t>Brussels: Le </a:t>
            </a:r>
            <a:r>
              <a:rPr lang="en-US" sz="2400" b="1" dirty="0" err="1" smtClean="0"/>
              <a:t>Théâtre</a:t>
            </a:r>
            <a:r>
              <a:rPr lang="en-US" sz="2400" b="1" dirty="0" smtClean="0"/>
              <a:t> de la </a:t>
            </a:r>
            <a:r>
              <a:rPr lang="en-US" sz="2400" b="1" dirty="0" err="1" smtClean="0"/>
              <a:t>Monnaie</a:t>
            </a:r>
            <a:endParaRPr lang="en-US" sz="24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Influential Patrons</a:t>
            </a:r>
            <a:endParaRPr lang="en-US" sz="2400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June 1727</a:t>
            </a:r>
          </a:p>
          <a:p>
            <a:r>
              <a:rPr lang="en-US" dirty="0" smtClean="0"/>
              <a:t>Comic intermezzi </a:t>
            </a:r>
          </a:p>
          <a:p>
            <a:pPr lvl="1"/>
            <a:r>
              <a:rPr lang="en-US" i="1" dirty="0" err="1" smtClean="0"/>
              <a:t>Serpilla</a:t>
            </a:r>
            <a:r>
              <a:rPr lang="en-US" i="1" dirty="0" smtClean="0"/>
              <a:t> e </a:t>
            </a:r>
            <a:r>
              <a:rPr lang="en-US" i="1" dirty="0" err="1" smtClean="0"/>
              <a:t>Bajocco</a:t>
            </a:r>
            <a:endParaRPr lang="en-US" i="1" dirty="0" smtClean="0"/>
          </a:p>
          <a:p>
            <a:pPr lvl="1"/>
            <a:r>
              <a:rPr lang="en-US" i="1" dirty="0" smtClean="0"/>
              <a:t>Don </a:t>
            </a:r>
            <a:r>
              <a:rPr lang="en-US" i="1" dirty="0" err="1" smtClean="0"/>
              <a:t>Micco</a:t>
            </a:r>
            <a:r>
              <a:rPr lang="en-US" i="1" dirty="0" smtClean="0"/>
              <a:t> e </a:t>
            </a:r>
            <a:r>
              <a:rPr lang="en-US" i="1" dirty="0" err="1" smtClean="0"/>
              <a:t>Lesbina</a:t>
            </a:r>
            <a:endParaRPr lang="en-US" i="1" dirty="0" smtClean="0"/>
          </a:p>
          <a:p>
            <a:pPr lvl="2"/>
            <a:r>
              <a:rPr lang="en-US" dirty="0" smtClean="0"/>
              <a:t>Antonio </a:t>
            </a:r>
            <a:r>
              <a:rPr lang="en-US" dirty="0" err="1" smtClean="0"/>
              <a:t>Ristorini</a:t>
            </a:r>
            <a:endParaRPr lang="en-US" dirty="0" smtClean="0"/>
          </a:p>
          <a:p>
            <a:pPr lvl="2"/>
            <a:r>
              <a:rPr lang="en-US" dirty="0" smtClean="0"/>
              <a:t>Rosa </a:t>
            </a:r>
            <a:r>
              <a:rPr lang="en-US" dirty="0" err="1" smtClean="0"/>
              <a:t>Ungarelli</a:t>
            </a:r>
            <a:endParaRPr lang="en-US" dirty="0" smtClean="0"/>
          </a:p>
          <a:p>
            <a:r>
              <a:rPr lang="en-US" dirty="0" smtClean="0"/>
              <a:t>Opera</a:t>
            </a:r>
          </a:p>
          <a:p>
            <a:pPr lvl="1"/>
            <a:r>
              <a:rPr lang="en-US" dirty="0" err="1" smtClean="0"/>
              <a:t>Bioni’s</a:t>
            </a:r>
            <a:r>
              <a:rPr lang="en-US" dirty="0" smtClean="0"/>
              <a:t> 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</a:rPr>
              <a:t>Orlando </a:t>
            </a:r>
            <a:r>
              <a:rPr lang="en-US" b="1" i="1" dirty="0" err="1" smtClean="0">
                <a:solidFill>
                  <a:schemeClr val="accent2">
                    <a:lumMod val="75000"/>
                  </a:schemeClr>
                </a:solidFill>
              </a:rPr>
              <a:t>furioso</a:t>
            </a:r>
            <a:r>
              <a:rPr lang="en-US" dirty="0" smtClean="0"/>
              <a:t> (</a:t>
            </a:r>
            <a:r>
              <a:rPr lang="en-US" dirty="0" err="1" smtClean="0"/>
              <a:t>Kuks</a:t>
            </a:r>
            <a:r>
              <a:rPr lang="en-US" dirty="0" smtClean="0"/>
              <a:t>, 1724),</a:t>
            </a:r>
          </a:p>
          <a:p>
            <a:pPr lvl="2"/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Girolama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Valsecchi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[Past: Max II Emmanuel (exiled)]</a:t>
            </a:r>
          </a:p>
          <a:p>
            <a:pPr lvl="1"/>
            <a:r>
              <a:rPr lang="en-US" sz="1800" dirty="0" smtClean="0"/>
              <a:t>preferred French style</a:t>
            </a:r>
          </a:p>
          <a:p>
            <a:pPr lvl="1"/>
            <a:r>
              <a:rPr lang="en-US" sz="1800" dirty="0" smtClean="0"/>
              <a:t>1726: Returned to Munich</a:t>
            </a:r>
            <a:endParaRPr lang="en-US" dirty="0" smtClean="0"/>
          </a:p>
          <a:p>
            <a:r>
              <a:rPr lang="en-US" sz="2000" b="1" dirty="0" smtClean="0"/>
              <a:t>Present: Prince (Emmanuel) of </a:t>
            </a:r>
            <a:r>
              <a:rPr lang="en-US" sz="2000" b="1" dirty="0" err="1" smtClean="0"/>
              <a:t>Carignan</a:t>
            </a:r>
            <a:endParaRPr lang="en-US" sz="2000" b="1" dirty="0" smtClean="0"/>
          </a:p>
          <a:p>
            <a:pPr lvl="1"/>
            <a:r>
              <a:rPr lang="en-US" dirty="0" smtClean="0"/>
              <a:t>Sponsor of the </a:t>
            </a:r>
            <a:r>
              <a:rPr lang="en-US" dirty="0" err="1" smtClean="0"/>
              <a:t>Accadémie</a:t>
            </a:r>
            <a:r>
              <a:rPr lang="en-US" dirty="0" smtClean="0"/>
              <a:t> de </a:t>
            </a:r>
            <a:r>
              <a:rPr lang="en-US" dirty="0" err="1" smtClean="0"/>
              <a:t>Musique</a:t>
            </a:r>
            <a:endParaRPr lang="en-US" dirty="0" smtClean="0"/>
          </a:p>
          <a:p>
            <a:pPr lvl="1"/>
            <a:r>
              <a:rPr lang="en-US" dirty="0" smtClean="0"/>
              <a:t>New sponsor of Peruzzi troupe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6/8/2010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FA30C-0A9C-40E6-82EA-017953D2C16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Eleanor Selfridge-Field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ruxelles_Teatre_monnaie_Luc_Viato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0"/>
            <a:ext cx="7220104" cy="4800600"/>
          </a:xfrm>
          <a:prstGeom prst="rect">
            <a:avLst/>
          </a:prstGeom>
        </p:spPr>
      </p:pic>
      <p:pic>
        <p:nvPicPr>
          <p:cNvPr id="5" name="Picture 4" descr="la-monnaie-bruxelles-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7500" y="3448050"/>
            <a:ext cx="2476500" cy="34099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00200" y="5334000"/>
            <a:ext cx="33167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Théâtre</a:t>
            </a:r>
            <a:r>
              <a:rPr lang="en-US" dirty="0" smtClean="0"/>
              <a:t> de la </a:t>
            </a:r>
            <a:r>
              <a:rPr lang="en-US" dirty="0" err="1" smtClean="0"/>
              <a:t>Monnaie</a:t>
            </a:r>
            <a:r>
              <a:rPr lang="en-US" dirty="0" smtClean="0"/>
              <a:t>, Brussels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000000">
                  <a:alpha val="72000"/>
                </a:srgbClr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lin ang="5400000" scaled="0"/>
          </a:gra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Madonis</a:t>
            </a:r>
            <a:r>
              <a:rPr lang="en-US" dirty="0" smtClean="0"/>
              <a:t> and Vivaldi Families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The </a:t>
            </a:r>
            <a:r>
              <a:rPr lang="en-US" sz="2400" b="1" dirty="0" err="1" smtClean="0"/>
              <a:t>Madonis</a:t>
            </a:r>
            <a:r>
              <a:rPr lang="en-US" sz="2400" b="1" dirty="0" smtClean="0"/>
              <a:t> Family</a:t>
            </a:r>
            <a:endParaRPr lang="en-US" sz="24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The Vivaldi Family</a:t>
            </a:r>
            <a:endParaRPr lang="en-US" sz="2400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Played violins at S. Marco</a:t>
            </a:r>
          </a:p>
          <a:p>
            <a:r>
              <a:rPr lang="en-US" dirty="0" smtClean="0"/>
              <a:t>Played violins at S. Angelo</a:t>
            </a:r>
          </a:p>
          <a:p>
            <a:r>
              <a:rPr lang="en-US" dirty="0" smtClean="0"/>
              <a:t>Learned to play other instruments</a:t>
            </a:r>
          </a:p>
          <a:p>
            <a:r>
              <a:rPr lang="en-US" dirty="0" smtClean="0"/>
              <a:t>Worked as </a:t>
            </a:r>
            <a:r>
              <a:rPr lang="en-US" dirty="0" err="1" smtClean="0"/>
              <a:t>impresari</a:t>
            </a:r>
            <a:r>
              <a:rPr lang="en-US" dirty="0" smtClean="0"/>
              <a:t> at </a:t>
            </a:r>
            <a:r>
              <a:rPr lang="en-US" dirty="0" err="1" smtClean="0"/>
              <a:t>Teatro</a:t>
            </a:r>
            <a:r>
              <a:rPr lang="en-US" dirty="0" smtClean="0"/>
              <a:t> </a:t>
            </a:r>
            <a:r>
              <a:rPr lang="en-US" dirty="0" err="1" smtClean="0"/>
              <a:t>Sant’Angelo</a:t>
            </a:r>
            <a:endParaRPr lang="en-US" dirty="0" smtClean="0"/>
          </a:p>
          <a:p>
            <a:r>
              <a:rPr lang="en-US" dirty="0" smtClean="0"/>
              <a:t>Traveled extensively to Italian and foreign</a:t>
            </a:r>
            <a:r>
              <a:rPr lang="en-US" b="1" dirty="0" smtClean="0"/>
              <a:t> </a:t>
            </a:r>
            <a:r>
              <a:rPr lang="en-US" dirty="0" smtClean="0"/>
              <a:t>theaters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6/8/2010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FA30C-0A9C-40E6-82EA-017953D2C16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Eleanor Selfridge-Field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Played violin at S. Marco</a:t>
            </a:r>
          </a:p>
          <a:p>
            <a:r>
              <a:rPr lang="en-US" dirty="0" smtClean="0"/>
              <a:t>Played violins at S. Angelo</a:t>
            </a:r>
          </a:p>
          <a:p>
            <a:r>
              <a:rPr lang="en-US" dirty="0" smtClean="0"/>
              <a:t>Learned to play other instruments</a:t>
            </a:r>
          </a:p>
          <a:p>
            <a:r>
              <a:rPr lang="en-US" dirty="0" smtClean="0"/>
              <a:t>Worked as </a:t>
            </a:r>
            <a:r>
              <a:rPr lang="en-US" dirty="0" err="1" smtClean="0"/>
              <a:t>impresari</a:t>
            </a:r>
            <a:r>
              <a:rPr lang="en-US" dirty="0" smtClean="0"/>
              <a:t> at </a:t>
            </a:r>
            <a:r>
              <a:rPr lang="en-US" dirty="0" err="1" smtClean="0"/>
              <a:t>Teatro</a:t>
            </a:r>
            <a:r>
              <a:rPr lang="en-US" dirty="0" smtClean="0"/>
              <a:t> </a:t>
            </a:r>
            <a:r>
              <a:rPr lang="en-US" dirty="0" err="1" smtClean="0"/>
              <a:t>Sant’Angelo</a:t>
            </a:r>
            <a:endParaRPr lang="en-US" dirty="0" smtClean="0"/>
          </a:p>
          <a:p>
            <a:r>
              <a:rPr lang="en-US" dirty="0" smtClean="0"/>
              <a:t>Traveled extensively to Italian theaters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donsi4_Paris-Veni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799" y="533400"/>
            <a:ext cx="6562709" cy="56388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6705600" y="5029200"/>
            <a:ext cx="228600" cy="228600"/>
          </a:xfrm>
          <a:prstGeom prst="ellipse">
            <a:avLst/>
          </a:prstGeom>
          <a:solidFill>
            <a:schemeClr val="accent1"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124200" y="1524000"/>
            <a:ext cx="304800" cy="228600"/>
          </a:xfrm>
          <a:prstGeom prst="ellipse">
            <a:avLst/>
          </a:prstGeom>
          <a:solidFill>
            <a:schemeClr val="accent1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286000" y="2895600"/>
            <a:ext cx="228600" cy="228600"/>
          </a:xfrm>
          <a:prstGeom prst="ellipse">
            <a:avLst/>
          </a:prstGeom>
          <a:solidFill>
            <a:schemeClr val="accent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029200" y="2057400"/>
            <a:ext cx="381000" cy="152400"/>
          </a:xfrm>
          <a:prstGeom prst="ellipse">
            <a:avLst/>
          </a:prstGeom>
          <a:solidFill>
            <a:schemeClr val="accent1"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572000" y="5257800"/>
            <a:ext cx="381000" cy="228600"/>
          </a:xfrm>
          <a:prstGeom prst="ellipse">
            <a:avLst/>
          </a:prstGeom>
          <a:solidFill>
            <a:schemeClr val="accent1"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352800" y="4876800"/>
            <a:ext cx="304800" cy="228600"/>
          </a:xfrm>
          <a:prstGeom prst="ellipse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752600" y="6324600"/>
            <a:ext cx="4500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c. 1727-28: Venice-Brussels-Frankfurt-Paris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Eleanor.CCARH-ADM-2\Documents\ESF_Conferences\conf2010\Belfast\Madonis_graphics2\comedie francaise_18th_fromst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696290"/>
            <a:ext cx="3124200" cy="272391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000000">
                  <a:alpha val="72000"/>
                </a:srgbClr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lin ang="5400000" scaled="0"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/>
              <a:t>The Peruzzi-</a:t>
            </a:r>
            <a:r>
              <a:rPr lang="en-US" dirty="0" err="1" smtClean="0"/>
              <a:t>Madonis</a:t>
            </a:r>
            <a:r>
              <a:rPr lang="en-US" dirty="0" smtClean="0"/>
              <a:t> Split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0600" y="381000"/>
            <a:ext cx="4023360" cy="64008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Luigi </a:t>
            </a:r>
            <a:r>
              <a:rPr lang="en-US" sz="2400" b="1" dirty="0" err="1" smtClean="0"/>
              <a:t>Madonis</a:t>
            </a:r>
            <a:endParaRPr lang="en-US" sz="24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33400" y="381000"/>
            <a:ext cx="4023360" cy="640080"/>
          </a:xfrm>
        </p:spPr>
        <p:txBody>
          <a:bodyPr/>
          <a:lstStyle/>
          <a:p>
            <a:r>
              <a:rPr lang="en-US" sz="2400" b="1" dirty="0" smtClean="0"/>
              <a:t>Peruzzi troupe</a:t>
            </a:r>
            <a:endParaRPr lang="en-US" sz="2400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800600" y="990600"/>
            <a:ext cx="4343400" cy="4114800"/>
          </a:xfrm>
        </p:spPr>
        <p:txBody>
          <a:bodyPr>
            <a:normAutofit/>
          </a:bodyPr>
          <a:lstStyle/>
          <a:p>
            <a:r>
              <a:rPr lang="en-US" dirty="0" smtClean="0"/>
              <a:t>Paris 1729</a:t>
            </a:r>
          </a:p>
          <a:p>
            <a:pPr lvl="1"/>
            <a:r>
              <a:rPr lang="en-US" dirty="0" smtClean="0"/>
              <a:t>Arrived with Peruzzi troupe</a:t>
            </a:r>
          </a:p>
          <a:p>
            <a:r>
              <a:rPr lang="en-US" dirty="0" smtClean="0"/>
              <a:t>Concert </a:t>
            </a:r>
            <a:r>
              <a:rPr lang="en-US" dirty="0" err="1" smtClean="0"/>
              <a:t>Spirituel</a:t>
            </a:r>
            <a:r>
              <a:rPr lang="en-US" dirty="0" smtClean="0"/>
              <a:t> </a:t>
            </a:r>
            <a:r>
              <a:rPr lang="en-US" sz="2000" dirty="0" smtClean="0"/>
              <a:t>(i.v.1729)</a:t>
            </a:r>
          </a:p>
          <a:p>
            <a:pPr lvl="1"/>
            <a:r>
              <a:rPr lang="en-US" dirty="0" smtClean="0"/>
              <a:t>Only Italian to play there</a:t>
            </a:r>
          </a:p>
          <a:p>
            <a:r>
              <a:rPr lang="en-US" dirty="0" smtClean="0"/>
              <a:t>1731 </a:t>
            </a:r>
          </a:p>
          <a:p>
            <a:pPr lvl="1"/>
            <a:r>
              <a:rPr lang="en-US" dirty="0" smtClean="0"/>
              <a:t>Hired by Venetian ambassador</a:t>
            </a:r>
          </a:p>
          <a:p>
            <a:pPr lvl="1"/>
            <a:r>
              <a:rPr lang="en-US" dirty="0" smtClean="0"/>
              <a:t>Dedicated </a:t>
            </a:r>
            <a:r>
              <a:rPr lang="en-US" i="1" dirty="0" err="1" smtClean="0"/>
              <a:t>Sonates</a:t>
            </a:r>
            <a:r>
              <a:rPr lang="en-US" dirty="0" smtClean="0"/>
              <a:t> to </a:t>
            </a:r>
            <a:r>
              <a:rPr lang="en-US" dirty="0" err="1" smtClean="0"/>
              <a:t>Abbé</a:t>
            </a:r>
            <a:r>
              <a:rPr lang="en-US" dirty="0" smtClean="0"/>
              <a:t> de </a:t>
            </a:r>
            <a:r>
              <a:rPr lang="en-US" dirty="0" err="1" smtClean="0"/>
              <a:t>Pomponne</a:t>
            </a:r>
            <a:endParaRPr lang="en-US" dirty="0" smtClean="0"/>
          </a:p>
          <a:p>
            <a:r>
              <a:rPr lang="en-US" dirty="0" smtClean="0"/>
              <a:t>1733 </a:t>
            </a:r>
          </a:p>
          <a:p>
            <a:pPr lvl="1"/>
            <a:r>
              <a:rPr lang="en-US" dirty="0" smtClean="0"/>
              <a:t>Recruited by Anna </a:t>
            </a:r>
            <a:r>
              <a:rPr lang="en-US" dirty="0" err="1" smtClean="0"/>
              <a:t>Ioannovna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400" y="1022058"/>
            <a:ext cx="4023360" cy="2406942"/>
          </a:xfrm>
        </p:spPr>
        <p:txBody>
          <a:bodyPr>
            <a:normAutofit/>
          </a:bodyPr>
          <a:lstStyle/>
          <a:p>
            <a:r>
              <a:rPr lang="en-US" dirty="0" smtClean="0"/>
              <a:t>1728: Frankfurt</a:t>
            </a:r>
          </a:p>
          <a:p>
            <a:pPr lvl="1"/>
            <a:r>
              <a:rPr lang="en-US" dirty="0" smtClean="0"/>
              <a:t>“</a:t>
            </a:r>
            <a:r>
              <a:rPr lang="en-US" dirty="0" err="1" smtClean="0"/>
              <a:t>Mssrs</a:t>
            </a:r>
            <a:r>
              <a:rPr lang="en-US" dirty="0" smtClean="0"/>
              <a:t> </a:t>
            </a:r>
            <a:r>
              <a:rPr lang="en-US" dirty="0" err="1" smtClean="0"/>
              <a:t>Madonis</a:t>
            </a:r>
            <a:r>
              <a:rPr lang="en-US" dirty="0" smtClean="0"/>
              <a:t> and son”</a:t>
            </a:r>
          </a:p>
          <a:p>
            <a:r>
              <a:rPr lang="en-US" dirty="0" smtClean="0"/>
              <a:t>1729: Paris</a:t>
            </a:r>
          </a:p>
          <a:p>
            <a:pPr lvl="1"/>
            <a:r>
              <a:rPr lang="en-US" dirty="0" smtClean="0"/>
              <a:t>Intermezzi</a:t>
            </a:r>
          </a:p>
          <a:p>
            <a:pPr lvl="1"/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6/8/2010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FA30C-0A9C-40E6-82EA-017953D2C16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Eleanor Selfridge-Field</a:t>
            </a: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8200" y="4648200"/>
            <a:ext cx="971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Com. </a:t>
            </a:r>
            <a:r>
              <a:rPr lang="en-US" dirty="0" err="1" smtClean="0"/>
              <a:t>fr</a:t>
            </a:r>
            <a:r>
              <a:rPr lang="en-US" dirty="0" smtClean="0"/>
              <a:t>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000000">
                  <a:alpha val="70000"/>
                </a:srgbClr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lin ang="5400000" scaled="0"/>
          </a:gra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 smtClean="0"/>
              <a:t>Bioni</a:t>
            </a:r>
            <a:r>
              <a:rPr lang="en-US" dirty="0" smtClean="0"/>
              <a:t> and </a:t>
            </a:r>
            <a:r>
              <a:rPr lang="en-US" dirty="0" err="1" smtClean="0"/>
              <a:t>Denzio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b="1" dirty="0" err="1" smtClean="0"/>
              <a:t>Bioni’s</a:t>
            </a:r>
            <a:r>
              <a:rPr lang="en-US" sz="2400" b="1" dirty="0" smtClean="0"/>
              <a:t> zigzag career</a:t>
            </a:r>
            <a:endParaRPr lang="en-US" sz="24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r>
              <a:rPr lang="en-US" sz="2400" b="1" dirty="0" err="1" smtClean="0"/>
              <a:t>Denzio’s</a:t>
            </a:r>
            <a:r>
              <a:rPr lang="en-US" sz="2400" b="1" dirty="0" smtClean="0"/>
              <a:t> Prague Career</a:t>
            </a:r>
            <a:endParaRPr lang="en-US" sz="2400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1724: </a:t>
            </a:r>
            <a:r>
              <a:rPr lang="en-US" dirty="0" err="1" smtClean="0"/>
              <a:t>Kuks</a:t>
            </a:r>
            <a:r>
              <a:rPr lang="en-US" dirty="0" smtClean="0"/>
              <a:t> (</a:t>
            </a:r>
            <a:r>
              <a:rPr lang="en-US" dirty="0" err="1" smtClean="0"/>
              <a:t>Denzio</a:t>
            </a:r>
            <a:r>
              <a:rPr lang="en-US" dirty="0" smtClean="0"/>
              <a:t>)</a:t>
            </a:r>
          </a:p>
          <a:p>
            <a:pPr lvl="1"/>
            <a:r>
              <a:rPr lang="en-US" i="1" dirty="0" smtClean="0"/>
              <a:t>Orlando </a:t>
            </a:r>
            <a:r>
              <a:rPr lang="en-US" i="1" dirty="0" err="1" smtClean="0"/>
              <a:t>furioso</a:t>
            </a:r>
            <a:endParaRPr lang="en-US" i="1" dirty="0" smtClean="0"/>
          </a:p>
          <a:p>
            <a:r>
              <a:rPr lang="en-US" dirty="0" smtClean="0"/>
              <a:t>1725: Breslau (Peruzzi)</a:t>
            </a:r>
          </a:p>
          <a:p>
            <a:r>
              <a:rPr lang="en-US" dirty="0" smtClean="0"/>
              <a:t>1727: Brussels (Peruzzi)</a:t>
            </a:r>
          </a:p>
          <a:p>
            <a:pPr lvl="1"/>
            <a:r>
              <a:rPr lang="en-US" dirty="0" smtClean="0"/>
              <a:t>His O</a:t>
            </a:r>
            <a:r>
              <a:rPr lang="en-US" i="1" dirty="0" smtClean="0"/>
              <a:t>rlando </a:t>
            </a:r>
            <a:r>
              <a:rPr lang="en-US" i="1" dirty="0" err="1" smtClean="0"/>
              <a:t>furioso</a:t>
            </a:r>
            <a:r>
              <a:rPr lang="en-US" dirty="0" smtClean="0"/>
              <a:t> staged</a:t>
            </a:r>
          </a:p>
          <a:p>
            <a:r>
              <a:rPr lang="en-US" smtClean="0"/>
              <a:t>Then returned </a:t>
            </a:r>
            <a:r>
              <a:rPr lang="en-US" dirty="0" smtClean="0"/>
              <a:t>to Breslau as </a:t>
            </a:r>
            <a:r>
              <a:rPr lang="en-US" i="1" dirty="0" smtClean="0"/>
              <a:t>Kapellmeister</a:t>
            </a:r>
            <a:r>
              <a:rPr lang="en-US" dirty="0" smtClean="0"/>
              <a:t> (to 1734)</a:t>
            </a:r>
          </a:p>
          <a:p>
            <a:r>
              <a:rPr lang="en-US" dirty="0" smtClean="0"/>
              <a:t>Composed operas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480560" cy="337406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Works composed by </a:t>
            </a:r>
            <a:r>
              <a:rPr lang="en-US" dirty="0" err="1" smtClean="0"/>
              <a:t>Bioni</a:t>
            </a:r>
            <a:r>
              <a:rPr lang="en-US" dirty="0" smtClean="0"/>
              <a:t>, G. A. Guerra, and </a:t>
            </a:r>
            <a:r>
              <a:rPr lang="en-US" dirty="0" err="1" smtClean="0"/>
              <a:t>Denzio</a:t>
            </a:r>
            <a:endParaRPr lang="en-US" dirty="0" smtClean="0"/>
          </a:p>
          <a:p>
            <a:r>
              <a:rPr lang="en-US" dirty="0" smtClean="0"/>
              <a:t>Reset works by Vivaldi and </a:t>
            </a:r>
            <a:r>
              <a:rPr lang="en-US" dirty="0" err="1" smtClean="0"/>
              <a:t>Albinoni</a:t>
            </a:r>
            <a:endParaRPr lang="en-US" dirty="0" smtClean="0"/>
          </a:p>
          <a:p>
            <a:r>
              <a:rPr lang="en-US" dirty="0" smtClean="0"/>
              <a:t>Cast overlaps with many Vivaldi works, incl. </a:t>
            </a:r>
            <a:r>
              <a:rPr lang="en-US" i="1" dirty="0" err="1" smtClean="0"/>
              <a:t>Dorilla</a:t>
            </a:r>
            <a:r>
              <a:rPr lang="en-US" i="1" dirty="0" smtClean="0"/>
              <a:t> in Tempe</a:t>
            </a:r>
            <a:r>
              <a:rPr lang="en-US" dirty="0" smtClean="0"/>
              <a:t> (1726/9)</a:t>
            </a:r>
          </a:p>
          <a:p>
            <a:r>
              <a:rPr lang="en-US" b="1" dirty="0" smtClean="0"/>
              <a:t>1729-31: Engaged Antonio and G. V. </a:t>
            </a:r>
            <a:r>
              <a:rPr lang="en-US" b="1" dirty="0" err="1" smtClean="0"/>
              <a:t>Madonis</a:t>
            </a:r>
            <a:endParaRPr lang="en-US" b="1" dirty="0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6/8/2010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FA30C-0A9C-40E6-82EA-017953D2C16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Eleanor Selfridge-Field</a:t>
            </a:r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rot="16200000" flipH="1">
            <a:off x="4000500" y="3086100"/>
            <a:ext cx="990600" cy="762000"/>
          </a:xfrm>
          <a:prstGeom prst="straightConnector1">
            <a:avLst/>
          </a:prstGeom>
          <a:ln w="19050">
            <a:tailEnd type="arrow"/>
          </a:ln>
          <a:effectLst>
            <a:outerShdw blurRad="50800" dist="50800" dir="5400000" algn="ctr" rotWithShape="0">
              <a:schemeClr val="accent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876800" y="4495800"/>
            <a:ext cx="37721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Coincided with travels of the Vivaldi </a:t>
            </a:r>
          </a:p>
          <a:p>
            <a:r>
              <a:rPr lang="en-US" i="1" dirty="0" smtClean="0"/>
              <a:t>to “Germania.”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Russian Exodus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1731-1737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6/8/2010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Eleanor Selfridge-Field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FA30C-0A9C-40E6-82EA-017953D2C16B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000000">
                  <a:alpha val="70000"/>
                </a:srgbClr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lin ang="5400000" scaled="0"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err="1" smtClean="0"/>
              <a:t>Ristori</a:t>
            </a:r>
            <a:r>
              <a:rPr lang="en-US" dirty="0" smtClean="0"/>
              <a:t> and Associates </a:t>
            </a:r>
            <a:br>
              <a:rPr lang="en-US" dirty="0" smtClean="0"/>
            </a:br>
            <a:r>
              <a:rPr lang="en-US" dirty="0" smtClean="0"/>
              <a:t>1731-32; 1736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b="1" dirty="0" err="1" smtClean="0"/>
              <a:t>Ristori</a:t>
            </a:r>
            <a:r>
              <a:rPr lang="en-US" sz="2400" b="1" dirty="0" smtClean="0"/>
              <a:t> (Dresden) Travels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r>
              <a:rPr lang="en-US" sz="2400" b="1" dirty="0" err="1" smtClean="0"/>
              <a:t>Ristori</a:t>
            </a:r>
            <a:r>
              <a:rPr lang="en-US" sz="2400" b="1" dirty="0" smtClean="0"/>
              <a:t> troupe performers</a:t>
            </a:r>
            <a:endParaRPr lang="en-US" sz="2400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Itinerary</a:t>
            </a:r>
          </a:p>
          <a:p>
            <a:pPr lvl="1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Dresden</a:t>
            </a:r>
            <a:r>
              <a:rPr lang="en-US" dirty="0" smtClean="0"/>
              <a:t> (</a:t>
            </a:r>
            <a:r>
              <a:rPr lang="en-US" dirty="0" err="1" smtClean="0"/>
              <a:t>Pillnitz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Moscow </a:t>
            </a:r>
            <a:r>
              <a:rPr lang="en-US" dirty="0" smtClean="0"/>
              <a:t>: coronation of Anna </a:t>
            </a:r>
            <a:r>
              <a:rPr lang="en-US" dirty="0" err="1" smtClean="0"/>
              <a:t>Ioannovna</a:t>
            </a:r>
            <a:r>
              <a:rPr lang="en-US" dirty="0" smtClean="0"/>
              <a:t> (1693-1740)</a:t>
            </a:r>
          </a:p>
          <a:p>
            <a:pPr lvl="2"/>
            <a:r>
              <a:rPr lang="en-US" dirty="0" smtClean="0"/>
              <a:t>Arrived in Feb. 1731 after 6 weeks of travel</a:t>
            </a:r>
          </a:p>
          <a:p>
            <a:pPr lvl="1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St. Petersburg </a:t>
            </a:r>
          </a:p>
          <a:p>
            <a:pPr lvl="2"/>
            <a:r>
              <a:rPr lang="en-US" dirty="0" smtClean="0"/>
              <a:t>Arrived in Dec. 1731</a:t>
            </a:r>
          </a:p>
          <a:p>
            <a:pPr lvl="2"/>
            <a:r>
              <a:rPr lang="en-US" dirty="0" smtClean="0"/>
              <a:t>Returned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to Dresden </a:t>
            </a:r>
            <a:r>
              <a:rPr lang="en-US" dirty="0" smtClean="0"/>
              <a:t>April 1732</a:t>
            </a:r>
          </a:p>
          <a:p>
            <a:pPr lvl="1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Warsaw </a:t>
            </a:r>
            <a:r>
              <a:rPr lang="en-US" dirty="0" smtClean="0"/>
              <a:t>1736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Instrumentalists</a:t>
            </a:r>
          </a:p>
          <a:p>
            <a:pPr lvl="1"/>
            <a:r>
              <a:rPr lang="en-US" dirty="0" smtClean="0"/>
              <a:t>Violin:  Giovanni </a:t>
            </a:r>
            <a:r>
              <a:rPr lang="en-US" b="1" dirty="0" err="1" smtClean="0"/>
              <a:t>Verocai</a:t>
            </a:r>
            <a:r>
              <a:rPr lang="en-US" b="1" dirty="0" smtClean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Joh</a:t>
            </a:r>
            <a:r>
              <a:rPr lang="en-US" dirty="0" smtClean="0"/>
              <a:t>. </a:t>
            </a:r>
            <a:r>
              <a:rPr lang="en-US" dirty="0" err="1" smtClean="0"/>
              <a:t>Verokay</a:t>
            </a:r>
            <a:r>
              <a:rPr lang="en-US" dirty="0" smtClean="0"/>
              <a:t>) </a:t>
            </a:r>
          </a:p>
          <a:p>
            <a:pPr lvl="2"/>
            <a:r>
              <a:rPr lang="en-US" dirty="0" smtClean="0"/>
              <a:t>a.k.a.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Capitano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en-US" dirty="0" err="1" smtClean="0"/>
              <a:t>Gamba</a:t>
            </a:r>
            <a:r>
              <a:rPr lang="en-US" dirty="0" smtClean="0"/>
              <a:t>: </a:t>
            </a:r>
            <a:r>
              <a:rPr lang="en-US" dirty="0" err="1" smtClean="0"/>
              <a:t>Giacomo</a:t>
            </a:r>
            <a:r>
              <a:rPr lang="en-US" dirty="0" smtClean="0"/>
              <a:t> </a:t>
            </a:r>
            <a:r>
              <a:rPr lang="en-US" b="1" dirty="0" err="1" smtClean="0"/>
              <a:t>Taneschi</a:t>
            </a:r>
            <a:r>
              <a:rPr lang="en-US" b="1" dirty="0" smtClean="0"/>
              <a:t>*</a:t>
            </a:r>
            <a:r>
              <a:rPr lang="en-US" dirty="0" smtClean="0"/>
              <a:t> (Joachim </a:t>
            </a:r>
            <a:r>
              <a:rPr lang="en-US" dirty="0" err="1" smtClean="0"/>
              <a:t>Ianesky</a:t>
            </a:r>
            <a:r>
              <a:rPr lang="en-US" dirty="0" smtClean="0"/>
              <a:t>, </a:t>
            </a:r>
            <a:r>
              <a:rPr lang="en-US" dirty="0" err="1" smtClean="0"/>
              <a:t>Janetsch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Two horns, one bassoon</a:t>
            </a:r>
          </a:p>
          <a:p>
            <a:r>
              <a:rPr lang="en-US" dirty="0" smtClean="0"/>
              <a:t>Singers</a:t>
            </a:r>
          </a:p>
          <a:p>
            <a:pPr lvl="1"/>
            <a:r>
              <a:rPr lang="en-US" dirty="0" err="1" smtClean="0"/>
              <a:t>Lúdovica</a:t>
            </a:r>
            <a:r>
              <a:rPr lang="en-US" dirty="0" smtClean="0"/>
              <a:t> (?) </a:t>
            </a:r>
          </a:p>
          <a:p>
            <a:pPr lvl="1"/>
            <a:r>
              <a:rPr lang="en-US" dirty="0" err="1" smtClean="0"/>
              <a:t>Margherita</a:t>
            </a:r>
            <a:r>
              <a:rPr lang="en-US" dirty="0" smtClean="0"/>
              <a:t>, </a:t>
            </a:r>
            <a:r>
              <a:rPr lang="en-US" dirty="0" err="1" smtClean="0"/>
              <a:t>Cosimo</a:t>
            </a:r>
            <a:r>
              <a:rPr lang="en-US" dirty="0" smtClean="0"/>
              <a:t> </a:t>
            </a:r>
            <a:r>
              <a:rPr lang="en-US" dirty="0" err="1" smtClean="0"/>
              <a:t>Ermini</a:t>
            </a:r>
            <a:endParaRPr lang="en-US" dirty="0" smtClean="0"/>
          </a:p>
          <a:p>
            <a:pPr lvl="2"/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6/8/2010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FA30C-0A9C-40E6-82EA-017953D2C16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Eleanor Selfridge-Field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92162"/>
          </a:xfrm>
        </p:spPr>
        <p:txBody>
          <a:bodyPr>
            <a:normAutofit/>
          </a:bodyPr>
          <a:lstStyle/>
          <a:p>
            <a:r>
              <a:rPr lang="en-US" dirty="0" err="1" smtClean="0"/>
              <a:t>Ristori</a:t>
            </a:r>
            <a:r>
              <a:rPr lang="en-US" dirty="0" smtClean="0"/>
              <a:t> Troupe—</a:t>
            </a:r>
            <a:r>
              <a:rPr lang="en-US" dirty="0" err="1" smtClean="0"/>
              <a:t>Verocai</a:t>
            </a:r>
            <a:endParaRPr lang="en-US" dirty="0"/>
          </a:p>
        </p:txBody>
      </p:sp>
      <p:pic>
        <p:nvPicPr>
          <p:cNvPr id="205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600200"/>
            <a:ext cx="7326407" cy="5334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1447800" y="2286000"/>
            <a:ext cx="7696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Symphony in D Major (D-Dl Mus. 2819-N-1), oboe parts copied by </a:t>
            </a:r>
            <a:r>
              <a:rPr lang="en-US" dirty="0" err="1" smtClean="0"/>
              <a:t>Pisendel</a:t>
            </a:r>
            <a:r>
              <a:rPr lang="en-US" dirty="0" smtClean="0"/>
              <a:t>; string, bassoon, and parts copied by </a:t>
            </a:r>
            <a:r>
              <a:rPr lang="en-US" dirty="0" err="1" smtClean="0"/>
              <a:t>Joh</a:t>
            </a:r>
            <a:r>
              <a:rPr lang="en-US" dirty="0" smtClean="0"/>
              <a:t>. </a:t>
            </a:r>
            <a:r>
              <a:rPr lang="en-US" dirty="0" err="1" smtClean="0"/>
              <a:t>Gottl</a:t>
            </a:r>
            <a:r>
              <a:rPr lang="en-US" dirty="0" smtClean="0"/>
              <a:t>. Morgenstern (Schreiber D)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14400" y="1219200"/>
            <a:ext cx="822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dirty="0" err="1" smtClean="0"/>
              <a:t>Musikalisches</a:t>
            </a:r>
            <a:r>
              <a:rPr lang="en-US" dirty="0" smtClean="0"/>
              <a:t> Labyrinth in C Major (Breslau, </a:t>
            </a:r>
            <a:r>
              <a:rPr lang="en-US" dirty="0" err="1" smtClean="0"/>
              <a:t>Stadtbibliothek</a:t>
            </a:r>
            <a:r>
              <a:rPr lang="en-US" dirty="0" smtClean="0"/>
              <a:t>, Mus. </a:t>
            </a:r>
            <a:r>
              <a:rPr lang="en-US" dirty="0" err="1" smtClean="0"/>
              <a:t>Oa</a:t>
            </a:r>
            <a:r>
              <a:rPr lang="en-US" dirty="0" smtClean="0"/>
              <a:t> 44):</a:t>
            </a:r>
            <a:endParaRPr lang="en-US" dirty="0"/>
          </a:p>
        </p:txBody>
      </p:sp>
      <p:pic>
        <p:nvPicPr>
          <p:cNvPr id="2053" name="Picture 5" descr="C:\Users\Eleanor.CCARH-ADM-2\Documents\ESF_Papersthru2007\Madonis\Verocai_Oboe1_ConcertoDMajor_SLUB2819N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3256108"/>
            <a:ext cx="5410200" cy="33256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71600" y="0"/>
            <a:ext cx="7498080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Ristori</a:t>
            </a:r>
            <a:r>
              <a:rPr lang="en-US" dirty="0" smtClean="0"/>
              <a:t> Himself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371600" y="990600"/>
            <a:ext cx="739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Excerpts from </a:t>
            </a:r>
            <a:r>
              <a:rPr lang="en-US" dirty="0" err="1" smtClean="0"/>
              <a:t>serenata</a:t>
            </a:r>
            <a:r>
              <a:rPr lang="en-US" dirty="0" smtClean="0"/>
              <a:t> for the coronation of Anna </a:t>
            </a:r>
            <a:r>
              <a:rPr lang="en-US" dirty="0" err="1" smtClean="0"/>
              <a:t>Ioannovna</a:t>
            </a:r>
            <a:r>
              <a:rPr lang="en-US" dirty="0" smtClean="0"/>
              <a:t> </a:t>
            </a:r>
          </a:p>
          <a:p>
            <a:r>
              <a:rPr lang="en-US" dirty="0" smtClean="0"/>
              <a:t>sung in Warsaw, 1736 {D-Dl </a:t>
            </a:r>
            <a:r>
              <a:rPr lang="en-US" dirty="0" err="1" smtClean="0"/>
              <a:t>Mus</a:t>
            </a:r>
            <a:r>
              <a:rPr lang="en-US" dirty="0" smtClean="0"/>
              <a:t> 2455-G -1—score and 16 parts</a:t>
            </a:r>
            <a:endParaRPr lang="en-US" dirty="0"/>
          </a:p>
        </p:txBody>
      </p:sp>
      <p:pic>
        <p:nvPicPr>
          <p:cNvPr id="54274" name="Picture 2" descr="C:\Users\Eleanor.CCARH-ADM-2\Documents\ESF_Papersthru2007\Madonis\RistoriGA_CoronationSerenata1736_SLBU24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981200"/>
            <a:ext cx="7924800" cy="4652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000000">
                  <a:alpha val="70000"/>
                </a:srgbClr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lin ang="5400000" scaled="0"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Peruzzi and Associates, 1733-35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sz="2400" b="1" dirty="0" smtClean="0"/>
              <a:t>Peruzzi troupe</a:t>
            </a:r>
            <a:r>
              <a:rPr lang="en-US" sz="2400" dirty="0" smtClean="0"/>
              <a:t> (w/ Teresa P.)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92500"/>
          </a:bodyPr>
          <a:lstStyle/>
          <a:p>
            <a:r>
              <a:rPr lang="en-US" sz="2400" b="1" dirty="0" err="1" smtClean="0"/>
              <a:t>Denzio</a:t>
            </a:r>
            <a:r>
              <a:rPr lang="en-US" sz="2400" b="1" dirty="0" smtClean="0"/>
              <a:t> troupe</a:t>
            </a:r>
            <a:r>
              <a:rPr lang="en-US" sz="2400" dirty="0" smtClean="0"/>
              <a:t> (w/ Teresa P.)</a:t>
            </a: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Munich-August</a:t>
            </a:r>
          </a:p>
          <a:p>
            <a:pPr lvl="1"/>
            <a:r>
              <a:rPr lang="en-US" dirty="0" err="1" smtClean="0"/>
              <a:t>Paganelli</a:t>
            </a:r>
            <a:r>
              <a:rPr lang="en-US" dirty="0" smtClean="0"/>
              <a:t> (troupe harpsichordist)</a:t>
            </a:r>
          </a:p>
          <a:p>
            <a:pPr lvl="1"/>
            <a:r>
              <a:rPr lang="en-US" i="1" dirty="0" err="1" smtClean="0"/>
              <a:t>Narciso</a:t>
            </a:r>
            <a:r>
              <a:rPr lang="en-US" i="1" dirty="0" smtClean="0"/>
              <a:t> al </a:t>
            </a:r>
            <a:r>
              <a:rPr lang="en-US" i="1" dirty="0" err="1" smtClean="0"/>
              <a:t>fonte</a:t>
            </a:r>
            <a:endParaRPr lang="en-US" i="1" dirty="0" smtClean="0"/>
          </a:p>
          <a:p>
            <a:pPr lvl="1">
              <a:buNone/>
            </a:pPr>
            <a:r>
              <a:rPr lang="en-US" dirty="0" smtClean="0"/>
              <a:t>	</a:t>
            </a:r>
            <a:r>
              <a:rPr lang="en-US" sz="1800" dirty="0" smtClean="0"/>
              <a:t>[</a:t>
            </a:r>
            <a:r>
              <a:rPr lang="en-US" sz="1800" dirty="0" err="1" smtClean="0"/>
              <a:t>Paganelli</a:t>
            </a:r>
            <a:r>
              <a:rPr lang="en-US" sz="1800" dirty="0" smtClean="0"/>
              <a:t> in Venice 1732-33;  1742]</a:t>
            </a:r>
          </a:p>
          <a:p>
            <a:r>
              <a:rPr lang="en-US" dirty="0" smtClean="0"/>
              <a:t>Augsburg-Sept.-Oct.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Regensburg—Nov.  1733</a:t>
            </a:r>
          </a:p>
          <a:p>
            <a:pPr lvl="1"/>
            <a:r>
              <a:rPr lang="en-US" i="1" dirty="0" smtClean="0"/>
              <a:t>Il </a:t>
            </a:r>
            <a:r>
              <a:rPr lang="en-US" i="1" dirty="0" err="1" smtClean="0"/>
              <a:t>condannato</a:t>
            </a:r>
            <a:r>
              <a:rPr lang="en-US" i="1" dirty="0" smtClean="0"/>
              <a:t> </a:t>
            </a:r>
            <a:r>
              <a:rPr lang="en-US" i="1" dirty="0" err="1" smtClean="0"/>
              <a:t>innocente</a:t>
            </a:r>
            <a:r>
              <a:rPr lang="en-US" dirty="0" smtClean="0"/>
              <a:t> (4.xi)</a:t>
            </a:r>
          </a:p>
          <a:p>
            <a:pPr lvl="1"/>
            <a:r>
              <a:rPr lang="en-US" i="1" dirty="0" err="1" smtClean="0"/>
              <a:t>Filindo</a:t>
            </a:r>
            <a:r>
              <a:rPr lang="en-US" dirty="0" smtClean="0"/>
              <a:t> (14.xi*) </a:t>
            </a:r>
          </a:p>
          <a:p>
            <a:pPr lvl="1"/>
            <a:r>
              <a:rPr lang="en-US" sz="1400" dirty="0" smtClean="0"/>
              <a:t>[</a:t>
            </a:r>
            <a:r>
              <a:rPr lang="en-US" sz="1400" i="1" dirty="0" smtClean="0"/>
              <a:t>Prague: </a:t>
            </a:r>
            <a:r>
              <a:rPr lang="en-US" sz="1400" i="1" dirty="0" err="1" smtClean="0"/>
              <a:t>Denzio</a:t>
            </a:r>
            <a:r>
              <a:rPr lang="en-US" sz="1400" i="1" dirty="0" smtClean="0"/>
              <a:t> wanted for non-payment of debts</a:t>
            </a:r>
            <a:r>
              <a:rPr lang="en-US" sz="1400" dirty="0" smtClean="0"/>
              <a:t>]</a:t>
            </a:r>
          </a:p>
          <a:p>
            <a:pPr lvl="1"/>
            <a:r>
              <a:rPr lang="en-US" sz="1400" dirty="0" smtClean="0"/>
              <a:t>[Vivaldi’s </a:t>
            </a:r>
            <a:r>
              <a:rPr lang="en-US" sz="1400" i="1" dirty="0" err="1" smtClean="0"/>
              <a:t>Argippo</a:t>
            </a:r>
            <a:r>
              <a:rPr lang="en-US" sz="1400" dirty="0" smtClean="0"/>
              <a:t> went with them]</a:t>
            </a:r>
          </a:p>
          <a:p>
            <a:pPr lvl="1"/>
            <a:r>
              <a:rPr lang="en-US" sz="1400" dirty="0" smtClean="0"/>
              <a:t>[*Vivaldi’s </a:t>
            </a:r>
            <a:r>
              <a:rPr lang="en-US" sz="1400" i="1" dirty="0" err="1" smtClean="0"/>
              <a:t>Motezuma</a:t>
            </a:r>
            <a:r>
              <a:rPr lang="en-US" sz="1400" dirty="0" smtClean="0"/>
              <a:t> score??]</a:t>
            </a:r>
          </a:p>
          <a:p>
            <a:r>
              <a:rPr lang="en-US" sz="2000" dirty="0" smtClean="0"/>
              <a:t>1734: Peruzzi and </a:t>
            </a:r>
            <a:r>
              <a:rPr lang="en-US" sz="2000" dirty="0" err="1" smtClean="0"/>
              <a:t>Denzio</a:t>
            </a:r>
            <a:r>
              <a:rPr lang="en-US" sz="2000" dirty="0" smtClean="0"/>
              <a:t> reunited</a:t>
            </a:r>
          </a:p>
          <a:p>
            <a:r>
              <a:rPr lang="en-US" sz="2000" dirty="0" smtClean="0"/>
              <a:t>1735: Peruzzi died</a:t>
            </a:r>
          </a:p>
          <a:p>
            <a:r>
              <a:rPr lang="en-US" sz="2000" dirty="0" smtClean="0"/>
              <a:t>1737: Teresa Peruzzi died</a:t>
            </a:r>
          </a:p>
          <a:p>
            <a:r>
              <a:rPr lang="en-US" sz="2000" dirty="0" smtClean="0"/>
              <a:t>1740s: Ant. </a:t>
            </a:r>
            <a:r>
              <a:rPr lang="en-US" sz="2000" dirty="0" err="1" smtClean="0"/>
              <a:t>Denzio</a:t>
            </a:r>
            <a:r>
              <a:rPr lang="en-US" sz="2000" dirty="0" smtClean="0"/>
              <a:t> settled in Germany</a:t>
            </a:r>
            <a:endParaRPr lang="en-US" sz="20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6/8/2010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FA30C-0A9C-40E6-82EA-017953D2C16B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Eleanor Selfridge-Field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dons_Map2_Venice-Warsaw_rev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00" y="457200"/>
            <a:ext cx="6262688" cy="5820616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200400" y="5867400"/>
            <a:ext cx="457200" cy="228600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895600" y="4038600"/>
            <a:ext cx="228600" cy="152400"/>
          </a:xfrm>
          <a:prstGeom prst="ellipse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590800" y="3886200"/>
            <a:ext cx="228600" cy="152400"/>
          </a:xfrm>
          <a:prstGeom prst="ellipse">
            <a:avLst/>
          </a:prstGeom>
          <a:solidFill>
            <a:schemeClr val="accent1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124200" y="3429000"/>
            <a:ext cx="304800" cy="152400"/>
          </a:xfrm>
          <a:prstGeom prst="ellipse">
            <a:avLst/>
          </a:prstGeom>
          <a:solidFill>
            <a:schemeClr val="accent1"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752600" y="6324600"/>
            <a:ext cx="7273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c. 1732-34: Venice-Munich-Augsburg-Regensburg (with Prague, Verona)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2590800" y="5943600"/>
            <a:ext cx="304800" cy="152400"/>
          </a:xfrm>
          <a:prstGeom prst="ellipse">
            <a:avLst/>
          </a:prstGeom>
          <a:solidFill>
            <a:schemeClr val="accent1">
              <a:alpha val="4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191000" y="2590800"/>
            <a:ext cx="381000" cy="228600"/>
          </a:xfrm>
          <a:prstGeom prst="ellipse">
            <a:avLst/>
          </a:prstGeom>
          <a:solidFill>
            <a:schemeClr val="accent1">
              <a:alpha val="4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000000">
                  <a:alpha val="70000"/>
                </a:srgbClr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lin ang="5400000" scaled="0"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/>
              <a:t>Meanwhile in Russia…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b="1" dirty="0" err="1" smtClean="0"/>
              <a:t>Pietro</a:t>
            </a:r>
            <a:r>
              <a:rPr lang="en-US" sz="2400" b="1" dirty="0" smtClean="0"/>
              <a:t> Mira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Francesco </a:t>
            </a:r>
            <a:r>
              <a:rPr lang="en-US" sz="2400" b="1" dirty="0" err="1" smtClean="0"/>
              <a:t>Araja</a:t>
            </a: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28600" y="969336"/>
            <a:ext cx="4251960" cy="4114800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Neapolitan </a:t>
            </a:r>
            <a:r>
              <a:rPr lang="en-US" sz="2000" i="1" dirty="0" err="1" smtClean="0"/>
              <a:t>comico</a:t>
            </a:r>
            <a:r>
              <a:rPr lang="en-US" sz="2000" dirty="0" smtClean="0"/>
              <a:t> (</a:t>
            </a:r>
            <a:r>
              <a:rPr lang="en-US" sz="2000" i="1" dirty="0" err="1" smtClean="0"/>
              <a:t>Pedrillo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Violinist</a:t>
            </a:r>
            <a:r>
              <a:rPr lang="en-US" dirty="0" smtClean="0"/>
              <a:t> </a:t>
            </a:r>
            <a:r>
              <a:rPr lang="en-US" sz="1800" dirty="0" smtClean="0"/>
              <a:t>(</a:t>
            </a:r>
            <a:r>
              <a:rPr lang="en-US" sz="1800" i="1" dirty="0" smtClean="0">
                <a:solidFill>
                  <a:schemeClr val="accent1">
                    <a:lumMod val="75000"/>
                  </a:schemeClr>
                </a:solidFill>
              </a:rPr>
              <a:t>cum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 dancer</a:t>
            </a:r>
            <a:r>
              <a:rPr lang="en-US" sz="1800" dirty="0" smtClean="0"/>
              <a:t>)</a:t>
            </a:r>
          </a:p>
          <a:p>
            <a:r>
              <a:rPr lang="en-US" sz="1800" dirty="0" smtClean="0"/>
              <a:t>Late 1720s: at Saxon court in Warsaw</a:t>
            </a:r>
          </a:p>
          <a:p>
            <a:r>
              <a:rPr lang="en-US" sz="1800" dirty="0" smtClean="0"/>
              <a:t>C. 1731: in Moscow before </a:t>
            </a:r>
            <a:r>
              <a:rPr lang="en-US" sz="1800" dirty="0" err="1" smtClean="0"/>
              <a:t>Ristori</a:t>
            </a:r>
            <a:endParaRPr lang="en-US" sz="1800" dirty="0" smtClean="0"/>
          </a:p>
          <a:p>
            <a:r>
              <a:rPr lang="en-US" sz="1800" dirty="0" smtClean="0"/>
              <a:t>1732: </a:t>
            </a:r>
          </a:p>
          <a:p>
            <a:pPr lvl="1"/>
            <a:r>
              <a:rPr lang="en-US" sz="1400" dirty="0" smtClean="0"/>
              <a:t>asked to find Italian troupe to replace </a:t>
            </a:r>
            <a:r>
              <a:rPr lang="en-US" sz="1400" dirty="0" err="1" smtClean="0"/>
              <a:t>Ristori’s</a:t>
            </a:r>
            <a:r>
              <a:rPr lang="en-US" sz="1400" dirty="0" smtClean="0"/>
              <a:t> </a:t>
            </a:r>
          </a:p>
          <a:p>
            <a:pPr lvl="1"/>
            <a:r>
              <a:rPr lang="en-US" sz="1400" dirty="0" smtClean="0"/>
              <a:t>recruited </a:t>
            </a:r>
            <a:r>
              <a:rPr lang="en-US" sz="1400" dirty="0" err="1" smtClean="0"/>
              <a:t>Sacchi</a:t>
            </a:r>
            <a:r>
              <a:rPr lang="en-US" sz="1400" dirty="0" smtClean="0"/>
              <a:t> troupe (Dresden-Breslau-Warsaw route), but they returned in winter 1733</a:t>
            </a:r>
          </a:p>
          <a:p>
            <a:r>
              <a:rPr lang="en-US" sz="1800" dirty="0" smtClean="0"/>
              <a:t>1735: recruited </a:t>
            </a:r>
            <a:r>
              <a:rPr lang="en-US" sz="1800" dirty="0" err="1" smtClean="0"/>
              <a:t>Araja</a:t>
            </a:r>
            <a:endParaRPr lang="en-US" sz="1800" dirty="0" smtClean="0"/>
          </a:p>
          <a:p>
            <a:r>
              <a:rPr lang="en-US" sz="1800" dirty="0" smtClean="0"/>
              <a:t>1742: bought hotel </a:t>
            </a:r>
            <a:r>
              <a:rPr lang="en-US" sz="1600" dirty="0" smtClean="0"/>
              <a:t>[Leon </a:t>
            </a:r>
            <a:r>
              <a:rPr lang="en-US" sz="1600" dirty="0" err="1" smtClean="0"/>
              <a:t>Bianco</a:t>
            </a:r>
            <a:r>
              <a:rPr lang="en-US" sz="1600" dirty="0" smtClean="0"/>
              <a:t>] </a:t>
            </a:r>
            <a:r>
              <a:rPr lang="en-US" sz="1800" dirty="0" smtClean="0"/>
              <a:t>in Venice</a:t>
            </a:r>
          </a:p>
          <a:p>
            <a:pPr>
              <a:buNone/>
            </a:pPr>
            <a:endParaRPr lang="en-US" sz="18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Life: 1709-1770</a:t>
            </a:r>
          </a:p>
          <a:p>
            <a:r>
              <a:rPr lang="en-US" sz="1800" dirty="0" smtClean="0"/>
              <a:t>Composed operas for Venice</a:t>
            </a:r>
          </a:p>
          <a:p>
            <a:pPr lvl="1"/>
            <a:r>
              <a:rPr lang="en-US" sz="1400" dirty="0" smtClean="0"/>
              <a:t>1733/7: </a:t>
            </a:r>
            <a:r>
              <a:rPr lang="en-US" sz="1400" i="1" dirty="0" err="1" smtClean="0"/>
              <a:t>Berenice</a:t>
            </a:r>
            <a:r>
              <a:rPr lang="en-US" sz="1400" dirty="0" smtClean="0"/>
              <a:t> [San </a:t>
            </a:r>
            <a:r>
              <a:rPr lang="en-US" sz="1400" dirty="0" err="1" smtClean="0"/>
              <a:t>Gio</a:t>
            </a:r>
            <a:r>
              <a:rPr lang="en-US" sz="1400" dirty="0" smtClean="0"/>
              <a:t>. </a:t>
            </a:r>
            <a:r>
              <a:rPr lang="en-US" sz="1400" dirty="0" err="1" smtClean="0"/>
              <a:t>Grisostomo</a:t>
            </a:r>
            <a:r>
              <a:rPr lang="en-US" sz="1400" dirty="0" smtClean="0"/>
              <a:t>; from Florence, 1730]</a:t>
            </a:r>
          </a:p>
          <a:p>
            <a:pPr lvl="1"/>
            <a:r>
              <a:rPr lang="en-US" sz="1400" dirty="0" smtClean="0"/>
              <a:t>1735/1: </a:t>
            </a:r>
            <a:r>
              <a:rPr lang="en-US" sz="1400" i="1" dirty="0" err="1" smtClean="0"/>
              <a:t>Lucio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vero</a:t>
            </a:r>
            <a:r>
              <a:rPr lang="en-US" sz="1400" dirty="0" smtClean="0"/>
              <a:t> [</a:t>
            </a:r>
            <a:r>
              <a:rPr lang="en-US" sz="1400" dirty="0" err="1" smtClean="0"/>
              <a:t>Sant’Angelo</a:t>
            </a:r>
            <a:r>
              <a:rPr lang="en-US" sz="1400" dirty="0" smtClean="0"/>
              <a:t>]</a:t>
            </a:r>
          </a:p>
          <a:p>
            <a:r>
              <a:rPr lang="en-US" sz="1800" dirty="0" smtClean="0"/>
              <a:t>Remained in Russia until 1767</a:t>
            </a:r>
          </a:p>
          <a:p>
            <a:endParaRPr lang="en-US" sz="1800" dirty="0" smtClean="0"/>
          </a:p>
          <a:p>
            <a:r>
              <a:rPr lang="en-US" sz="1800" dirty="0" smtClean="0"/>
              <a:t>L. </a:t>
            </a:r>
            <a:r>
              <a:rPr lang="en-US" sz="1800" dirty="0" err="1" smtClean="0"/>
              <a:t>Madonis</a:t>
            </a:r>
            <a:r>
              <a:rPr lang="en-US" sz="1800" dirty="0" smtClean="0"/>
              <a:t> had arrived from Paris in 1733 (if not sooner)</a:t>
            </a:r>
          </a:p>
          <a:p>
            <a:pPr lvl="1"/>
            <a:endParaRPr lang="en-US" sz="1400" dirty="0" smtClean="0"/>
          </a:p>
          <a:p>
            <a:endParaRPr lang="en-US" sz="18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6/8/2010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FA30C-0A9C-40E6-82EA-017953D2C16B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Eleanor Selfridge-Field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000000">
                  <a:alpha val="72000"/>
                </a:srgbClr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lin ang="5400000" scaled="0"/>
          </a:gra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/>
              <a:t>Evidence for </a:t>
            </a:r>
            <a:r>
              <a:rPr lang="en-US" dirty="0" err="1" smtClean="0"/>
              <a:t>Madonises</a:t>
            </a:r>
            <a:r>
              <a:rPr lang="en-US" dirty="0" smtClean="0"/>
              <a:t>’ Skills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sz="2400" b="1" dirty="0" smtClean="0"/>
              <a:t>Instrumentalists Guild, 1711</a:t>
            </a:r>
            <a:endParaRPr lang="en-US" sz="24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Testimony of </a:t>
            </a:r>
            <a:r>
              <a:rPr lang="en-US" sz="2400" b="1" dirty="0" err="1" smtClean="0"/>
              <a:t>Quantz</a:t>
            </a:r>
            <a:r>
              <a:rPr lang="en-US" sz="2400" b="1" dirty="0" smtClean="0"/>
              <a:t>, 1726</a:t>
            </a:r>
            <a:endParaRPr lang="en-US" sz="2400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Ranking members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6/8/2010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FA30C-0A9C-40E6-82EA-017953D2C16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Eleanor Selfridge-Field</a:t>
            </a:r>
            <a:endParaRPr lang="en-US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quarter" idx="4"/>
          </p:nvPr>
        </p:nvGraphicFramePr>
        <p:xfrm>
          <a:off x="457200" y="1676400"/>
          <a:ext cx="4022724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/>
                <a:gridCol w="685800"/>
                <a:gridCol w="82232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Rate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Vivaldi, GB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8:0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Gabiato</a:t>
                      </a:r>
                      <a:r>
                        <a:rPr lang="en-US" dirty="0" smtClean="0"/>
                        <a:t>, Antonio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7:0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Madonis</a:t>
                      </a:r>
                      <a:r>
                        <a:rPr lang="en-US" dirty="0" smtClean="0"/>
                        <a:t>, GB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6:4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Vivaldi,</a:t>
                      </a:r>
                      <a:r>
                        <a:rPr lang="en-US" baseline="0" dirty="0" smtClean="0"/>
                        <a:t> Antonio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4:0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 others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25-61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4:0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724400" y="1752600"/>
            <a:ext cx="3962400" cy="1881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/>
              <a:t>Found “</a:t>
            </a:r>
            <a:r>
              <a:rPr lang="en-US" sz="2000" dirty="0" err="1" smtClean="0"/>
              <a:t>Madonis</a:t>
            </a:r>
            <a:r>
              <a:rPr lang="en-US" sz="2000" dirty="0" smtClean="0"/>
              <a:t> [Luigi?] and Vivaldi [Antonio]” to be, together with </a:t>
            </a:r>
            <a:r>
              <a:rPr lang="en-US" sz="2000" dirty="0" err="1" smtClean="0"/>
              <a:t>Sammartini</a:t>
            </a:r>
            <a:r>
              <a:rPr lang="en-US" sz="2000" dirty="0" smtClean="0"/>
              <a:t> of Milan, “the best instrumentalists in Italy”.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dons_Map3_Venice-StPetersburg_rev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0" y="457200"/>
            <a:ext cx="6662738" cy="5641113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505200" y="5791200"/>
            <a:ext cx="304800" cy="304800"/>
          </a:xfrm>
          <a:prstGeom prst="ellipse">
            <a:avLst/>
          </a:prstGeom>
          <a:solidFill>
            <a:schemeClr val="accent1">
              <a:alpha val="4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810000" y="4114800"/>
            <a:ext cx="228600" cy="152400"/>
          </a:xfrm>
          <a:prstGeom prst="ellipse">
            <a:avLst/>
          </a:prstGeom>
          <a:solidFill>
            <a:schemeClr val="accent1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572000" y="4114800"/>
            <a:ext cx="228600" cy="152400"/>
          </a:xfrm>
          <a:prstGeom prst="ellipse">
            <a:avLst/>
          </a:prstGeom>
          <a:solidFill>
            <a:schemeClr val="accent1"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486400" y="3733800"/>
            <a:ext cx="228600" cy="152400"/>
          </a:xfrm>
          <a:prstGeom prst="ellipse">
            <a:avLst/>
          </a:prstGeom>
          <a:solidFill>
            <a:schemeClr val="accent1">
              <a:alpha val="4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620000" y="838200"/>
            <a:ext cx="228600" cy="228600"/>
          </a:xfrm>
          <a:prstGeom prst="ellipse">
            <a:avLst/>
          </a:prstGeom>
          <a:solidFill>
            <a:schemeClr val="accent1"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905000" y="6248400"/>
            <a:ext cx="6937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c. 1733-36: Venice-Warsaw-St. Petersburg (via Dresden and Breslau)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000000">
                  <a:alpha val="70000"/>
                </a:srgbClr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lin ang="5400000" scaled="0"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err="1" smtClean="0"/>
              <a:t>Madonises</a:t>
            </a:r>
            <a:r>
              <a:rPr lang="en-US" dirty="0" smtClean="0"/>
              <a:t> in St. Petersburg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4400" y="381000"/>
            <a:ext cx="4023360" cy="64008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Luigi (</a:t>
            </a:r>
            <a:r>
              <a:rPr lang="en-US" sz="2400" b="1" dirty="0" err="1" smtClean="0"/>
              <a:t>Loudvik</a:t>
            </a:r>
            <a:r>
              <a:rPr lang="en-US" sz="2400" b="1" dirty="0" smtClean="0"/>
              <a:t>) </a:t>
            </a:r>
            <a:r>
              <a:rPr lang="en-US" sz="2400" b="1" dirty="0" err="1" smtClean="0"/>
              <a:t>Madonis</a:t>
            </a:r>
            <a:endParaRPr lang="en-US" sz="24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381000" y="381000"/>
            <a:ext cx="4023360" cy="64008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Music in St. Petersburg</a:t>
            </a:r>
            <a:endParaRPr lang="en-US" sz="2400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724400" y="1066800"/>
            <a:ext cx="4419600" cy="3962400"/>
          </a:xfrm>
        </p:spPr>
        <p:txBody>
          <a:bodyPr/>
          <a:lstStyle/>
          <a:p>
            <a:r>
              <a:rPr lang="en-US" dirty="0" smtClean="0"/>
              <a:t>1738: </a:t>
            </a:r>
            <a:r>
              <a:rPr lang="en-US" i="1" dirty="0" err="1" smtClean="0"/>
              <a:t>Douze</a:t>
            </a:r>
            <a:r>
              <a:rPr lang="en-US" i="1" dirty="0" smtClean="0"/>
              <a:t> symphonies…</a:t>
            </a:r>
            <a:r>
              <a:rPr lang="en-US" dirty="0" smtClean="0"/>
              <a:t>* </a:t>
            </a:r>
          </a:p>
          <a:p>
            <a:r>
              <a:rPr lang="en-US" sz="1800" dirty="0" smtClean="0"/>
              <a:t>(suites for violin, cello, and </a:t>
            </a:r>
            <a:r>
              <a:rPr lang="en-US" sz="1800" dirty="0" err="1" smtClean="0"/>
              <a:t>b.c</a:t>
            </a:r>
            <a:r>
              <a:rPr lang="en-US" sz="1800" dirty="0" smtClean="0"/>
              <a:t>.)</a:t>
            </a:r>
          </a:p>
          <a:p>
            <a:r>
              <a:rPr lang="en-US" dirty="0" smtClean="0"/>
              <a:t>1742-62:  </a:t>
            </a:r>
            <a:r>
              <a:rPr lang="en-US" i="1" dirty="0" smtClean="0"/>
              <a:t>Kapellmeister</a:t>
            </a:r>
            <a:r>
              <a:rPr lang="en-US" dirty="0" smtClean="0"/>
              <a:t> for </a:t>
            </a:r>
            <a:r>
              <a:rPr lang="en-US" dirty="0" err="1" smtClean="0"/>
              <a:t>Elizaveta</a:t>
            </a:r>
            <a:r>
              <a:rPr lang="en-US" dirty="0" smtClean="0"/>
              <a:t> </a:t>
            </a:r>
            <a:r>
              <a:rPr lang="en-US" dirty="0" err="1" smtClean="0"/>
              <a:t>Petrovna</a:t>
            </a:r>
            <a:endParaRPr lang="en-US" dirty="0" smtClean="0"/>
          </a:p>
          <a:p>
            <a:r>
              <a:rPr lang="en-US" dirty="0" smtClean="0"/>
              <a:t>Played until 1767</a:t>
            </a:r>
          </a:p>
          <a:p>
            <a:r>
              <a:rPr lang="en-US" dirty="0" smtClean="0"/>
              <a:t>Died in 1777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000" y="1022058"/>
            <a:ext cx="4191000" cy="41148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1736: First opera </a:t>
            </a:r>
            <a:r>
              <a:rPr lang="en-US" sz="1900" dirty="0" smtClean="0"/>
              <a:t>(by </a:t>
            </a:r>
            <a:r>
              <a:rPr lang="en-US" sz="1900" dirty="0" err="1" smtClean="0"/>
              <a:t>Araja</a:t>
            </a:r>
            <a:r>
              <a:rPr lang="en-US" sz="1900" dirty="0" smtClean="0"/>
              <a:t>)</a:t>
            </a:r>
            <a:r>
              <a:rPr lang="en-US" dirty="0" smtClean="0"/>
              <a:t> for coronation of Anna </a:t>
            </a:r>
            <a:r>
              <a:rPr lang="en-US" dirty="0" err="1" smtClean="0"/>
              <a:t>Ioannovna</a:t>
            </a:r>
            <a:endParaRPr lang="en-US" dirty="0" smtClean="0"/>
          </a:p>
          <a:p>
            <a:r>
              <a:rPr lang="en-US" dirty="0" smtClean="0"/>
              <a:t>1737: First organ installed</a:t>
            </a:r>
          </a:p>
          <a:p>
            <a:r>
              <a:rPr lang="en-US" dirty="0" smtClean="0"/>
              <a:t>1738: First printing of music*</a:t>
            </a:r>
          </a:p>
          <a:p>
            <a:r>
              <a:rPr lang="en-US" dirty="0" smtClean="0"/>
              <a:t>1738: first singing school</a:t>
            </a:r>
          </a:p>
          <a:p>
            <a:r>
              <a:rPr lang="en-US" dirty="0" smtClean="0"/>
              <a:t>1740: first conservatory of music</a:t>
            </a:r>
          </a:p>
          <a:p>
            <a:r>
              <a:rPr lang="en-US" dirty="0" smtClean="0"/>
              <a:t>c. 1740: onsite musical- instrument manufacture</a:t>
            </a:r>
          </a:p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6/8/2010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FA30C-0A9C-40E6-82EA-017953D2C16B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Eleanor Selfridge-Field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inter_pala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762000"/>
            <a:ext cx="6706688" cy="4648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76400" y="5791200"/>
            <a:ext cx="3034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Winter Palace, St. Petersburg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Music by Luigi </a:t>
            </a:r>
            <a:r>
              <a:rPr lang="en-US" dirty="0" err="1" smtClean="0"/>
              <a:t>Madonis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524000" y="1447800"/>
            <a:ext cx="762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Sonata in D Major Harvard/Houghton, </a:t>
            </a:r>
            <a:r>
              <a:rPr lang="en-US" dirty="0" err="1" smtClean="0"/>
              <a:t>Mus</a:t>
            </a:r>
            <a:r>
              <a:rPr lang="en-US" dirty="0" smtClean="0"/>
              <a:t> 73, “No. 63a”, pp 317-324. V1, </a:t>
            </a:r>
            <a:r>
              <a:rPr lang="en-US" dirty="0" err="1" smtClean="0"/>
              <a:t>bc</a:t>
            </a:r>
            <a:r>
              <a:rPr lang="en-US" dirty="0" smtClean="0"/>
              <a:t>.</a:t>
            </a:r>
          </a:p>
          <a:p>
            <a:r>
              <a:rPr lang="en-US" dirty="0" smtClean="0"/>
              <a:t>(Adagio-Allegro-Capriccio-Largo)</a:t>
            </a:r>
            <a:endParaRPr lang="en-US" dirty="0"/>
          </a:p>
        </p:txBody>
      </p:sp>
      <p:pic>
        <p:nvPicPr>
          <p:cNvPr id="10" name="Picture 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209800"/>
            <a:ext cx="5562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1524000" y="3276600"/>
            <a:ext cx="7086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Sonata in F Major, No. 62a. Same anthology, pp. 313-316. </a:t>
            </a:r>
          </a:p>
          <a:p>
            <a:r>
              <a:rPr lang="en-US" dirty="0" smtClean="0"/>
              <a:t>(Andante-Allegro-Adagio-</a:t>
            </a:r>
            <a:r>
              <a:rPr lang="en-US" dirty="0" err="1" smtClean="0"/>
              <a:t>Rondeau</a:t>
            </a:r>
            <a:r>
              <a:rPr lang="en-US" dirty="0" smtClean="0"/>
              <a:t>. Grazioso.</a:t>
            </a:r>
            <a:endParaRPr lang="en-US" dirty="0"/>
          </a:p>
        </p:txBody>
      </p:sp>
      <p:pic>
        <p:nvPicPr>
          <p:cNvPr id="12" name="Picture 1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4038600"/>
            <a:ext cx="6019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1066800" y="4876800"/>
            <a:ext cx="7848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dirty="0" smtClean="0"/>
              <a:t>Minuet in D Major. </a:t>
            </a:r>
            <a:r>
              <a:rPr lang="en-US" dirty="0" err="1" smtClean="0"/>
              <a:t>Statens</a:t>
            </a:r>
            <a:r>
              <a:rPr lang="en-US" dirty="0" smtClean="0"/>
              <a:t> </a:t>
            </a:r>
            <a:r>
              <a:rPr lang="en-US" dirty="0" err="1" smtClean="0"/>
              <a:t>musikbibliotek</a:t>
            </a:r>
            <a:r>
              <a:rPr lang="en-US" dirty="0" smtClean="0"/>
              <a:t>, Stockholm (S-</a:t>
            </a:r>
            <a:r>
              <a:rPr lang="en-US" dirty="0" err="1" smtClean="0"/>
              <a:t>Skma</a:t>
            </a:r>
            <a:r>
              <a:rPr lang="en-US" dirty="0" smtClean="0"/>
              <a:t>/ </a:t>
            </a:r>
            <a:r>
              <a:rPr lang="en-US" dirty="0" err="1" smtClean="0"/>
              <a:t>Alströmer</a:t>
            </a:r>
            <a:r>
              <a:rPr lang="en-US" dirty="0" smtClean="0"/>
              <a:t> </a:t>
            </a:r>
            <a:r>
              <a:rPr lang="en-US" dirty="0" err="1" smtClean="0"/>
              <a:t>saml</a:t>
            </a:r>
            <a:r>
              <a:rPr lang="en-US" dirty="0" smtClean="0"/>
              <a:t>.)</a:t>
            </a:r>
            <a:endParaRPr lang="en-US" dirty="0"/>
          </a:p>
        </p:txBody>
      </p:sp>
      <p:pic>
        <p:nvPicPr>
          <p:cNvPr id="14" name="Picture 1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5638800"/>
            <a:ext cx="4724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000000">
                  <a:alpha val="70000"/>
                </a:srgbClr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lin ang="5400000" scaled="0"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/>
              <a:t>Luigi </a:t>
            </a:r>
            <a:r>
              <a:rPr lang="en-US" dirty="0" err="1" smtClean="0"/>
              <a:t>Madonis’s</a:t>
            </a:r>
            <a:r>
              <a:rPr lang="en-US" dirty="0" smtClean="0"/>
              <a:t> Music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Content</a:t>
            </a:r>
            <a:endParaRPr lang="en-US" sz="24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Style</a:t>
            </a:r>
            <a:endParaRPr lang="en-US" sz="2400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1392864"/>
          </a:xfrm>
        </p:spPr>
        <p:txBody>
          <a:bodyPr/>
          <a:lstStyle/>
          <a:p>
            <a:r>
              <a:rPr lang="en-US" sz="2000" dirty="0" smtClean="0"/>
              <a:t>1738: </a:t>
            </a:r>
            <a:r>
              <a:rPr lang="en-US" sz="2000" i="1" dirty="0" err="1" smtClean="0"/>
              <a:t>Douze</a:t>
            </a:r>
            <a:r>
              <a:rPr lang="en-US" sz="2000" i="1" dirty="0" smtClean="0"/>
              <a:t> symphonies…</a:t>
            </a:r>
            <a:r>
              <a:rPr lang="en-US" sz="2000" dirty="0" smtClean="0"/>
              <a:t>* </a:t>
            </a:r>
          </a:p>
          <a:p>
            <a:pPr>
              <a:buNone/>
            </a:pPr>
            <a:r>
              <a:rPr lang="en-US" sz="2000" dirty="0" smtClean="0"/>
              <a:t>	(suites for violin, cello, and </a:t>
            </a:r>
            <a:r>
              <a:rPr lang="en-US" sz="2000" dirty="0" err="1" smtClean="0"/>
              <a:t>b.c</a:t>
            </a:r>
            <a:r>
              <a:rPr lang="en-US" sz="2000" dirty="0" smtClean="0"/>
              <a:t>.)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Very conservative</a:t>
            </a:r>
          </a:p>
          <a:p>
            <a:r>
              <a:rPr lang="en-US" sz="2000" dirty="0" smtClean="0"/>
              <a:t>Very fluid*</a:t>
            </a:r>
          </a:p>
          <a:p>
            <a:r>
              <a:rPr lang="en-US" sz="2000" dirty="0" smtClean="0"/>
              <a:t>Very “French”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6/8/2010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FA30C-0A9C-40E6-82EA-017953D2C16B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Eleanor Selfridge-Field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800600" y="2438400"/>
            <a:ext cx="4343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MS sonatas</a:t>
            </a:r>
            <a:r>
              <a:rPr lang="en-US" dirty="0" smtClean="0"/>
              <a:t> [Harvard]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dirty="0" smtClean="0"/>
              <a:t>may be from </a:t>
            </a:r>
            <a:r>
              <a:rPr lang="en-US" i="1" dirty="0" smtClean="0"/>
              <a:t>c.</a:t>
            </a:r>
            <a:r>
              <a:rPr lang="en-US" dirty="0" smtClean="0"/>
              <a:t> 1721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may be associated with </a:t>
            </a:r>
            <a:r>
              <a:rPr lang="en-US" dirty="0" err="1" smtClean="0"/>
              <a:t>Leclair</a:t>
            </a:r>
            <a:r>
              <a:rPr lang="en-US" dirty="0" smtClean="0"/>
              <a:t> (1687-1764)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Lyon-Paris-Turin-Paris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Dancer, violinist, lace-maker</a:t>
            </a:r>
            <a:r>
              <a:rPr lang="en-US" sz="2400" dirty="0" smtClean="0"/>
              <a:t>	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11" name="03 Track 3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219200" y="2590800"/>
            <a:ext cx="304800" cy="3048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90600" y="25908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	Movement 3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905000" y="3429000"/>
            <a:ext cx="1406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Movement 4</a:t>
            </a:r>
            <a:endParaRPr lang="en-US" dirty="0"/>
          </a:p>
        </p:txBody>
      </p:sp>
      <p:pic>
        <p:nvPicPr>
          <p:cNvPr id="14" name="04 Track 4.wm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1219200" y="3429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459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1333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000000">
                  <a:alpha val="70000"/>
                </a:srgbClr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lin ang="5400000" scaled="0"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Venetian Postscript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Antonio </a:t>
            </a:r>
            <a:r>
              <a:rPr lang="en-US" sz="2400" b="1" dirty="0" err="1" smtClean="0"/>
              <a:t>Madonis</a:t>
            </a:r>
            <a:r>
              <a:rPr lang="en-US" sz="2400" b="1" dirty="0" smtClean="0"/>
              <a:t>, 1739-40</a:t>
            </a:r>
            <a:endParaRPr lang="en-US" sz="24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Giuseppe </a:t>
            </a:r>
            <a:r>
              <a:rPr lang="en-US" sz="2400" b="1" dirty="0" err="1" smtClean="0"/>
              <a:t>Madonis</a:t>
            </a:r>
            <a:endParaRPr lang="en-US" sz="2400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Venice, 1739-40</a:t>
            </a:r>
          </a:p>
          <a:p>
            <a:pPr lvl="1"/>
            <a:r>
              <a:rPr lang="en-US" dirty="0" smtClean="0"/>
              <a:t>concert-master at  San Giovanni </a:t>
            </a:r>
            <a:r>
              <a:rPr lang="en-US" dirty="0" err="1" smtClean="0"/>
              <a:t>Grisostomo</a:t>
            </a:r>
            <a:endParaRPr lang="en-US" dirty="0" smtClean="0"/>
          </a:p>
          <a:p>
            <a:pPr lvl="1"/>
            <a:r>
              <a:rPr lang="en-US" dirty="0" smtClean="0"/>
              <a:t>Noted virtuoso of </a:t>
            </a:r>
            <a:r>
              <a:rPr lang="en-US" i="1" dirty="0" smtClean="0"/>
              <a:t>viola </a:t>
            </a:r>
            <a:r>
              <a:rPr lang="en-US" i="1" dirty="0" err="1" smtClean="0"/>
              <a:t>d’amore</a:t>
            </a:r>
            <a:endParaRPr lang="en-US" i="1" dirty="0" smtClean="0"/>
          </a:p>
          <a:p>
            <a:pPr lvl="1"/>
            <a:r>
              <a:rPr lang="en-US" dirty="0" smtClean="0"/>
              <a:t>Gave private concerts at Palazzo </a:t>
            </a:r>
            <a:r>
              <a:rPr lang="en-US" dirty="0" err="1" smtClean="0"/>
              <a:t>Pisani</a:t>
            </a:r>
            <a:endParaRPr lang="en-US" dirty="0" smtClean="0"/>
          </a:p>
          <a:p>
            <a:r>
              <a:rPr lang="en-US" dirty="0" smtClean="0"/>
              <a:t>Summer 1740</a:t>
            </a:r>
          </a:p>
          <a:p>
            <a:pPr lvl="1"/>
            <a:r>
              <a:rPr lang="en-US" dirty="0" smtClean="0"/>
              <a:t>Returned to St. Petersburg, </a:t>
            </a:r>
          </a:p>
          <a:p>
            <a:pPr lvl="2"/>
            <a:r>
              <a:rPr lang="en-US" dirty="0" smtClean="0"/>
              <a:t>Learned to play horn</a:t>
            </a:r>
          </a:p>
          <a:p>
            <a:pPr lvl="2"/>
            <a:r>
              <a:rPr lang="en-US" dirty="0" smtClean="0"/>
              <a:t>Died there in 1746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Violinist of exceptional merit</a:t>
            </a:r>
          </a:p>
          <a:p>
            <a:r>
              <a:rPr lang="en-US" sz="2000" dirty="0" smtClean="0"/>
              <a:t>1740: entered S. Marco orchestra</a:t>
            </a:r>
          </a:p>
          <a:p>
            <a:r>
              <a:rPr lang="en-US" sz="2000" dirty="0" smtClean="0"/>
              <a:t>1750-55:  </a:t>
            </a:r>
            <a:r>
              <a:rPr lang="en-US" sz="2000" dirty="0" err="1" smtClean="0"/>
              <a:t>auditioner</a:t>
            </a:r>
            <a:r>
              <a:rPr lang="en-US" sz="2000" dirty="0" smtClean="0"/>
              <a:t> for instrumentalists’ guild</a:t>
            </a:r>
          </a:p>
          <a:p>
            <a:r>
              <a:rPr lang="en-US" sz="2000" dirty="0" smtClean="0"/>
              <a:t>1760, 1766:  promotions</a:t>
            </a:r>
          </a:p>
          <a:p>
            <a:r>
              <a:rPr lang="en-US" sz="2000" dirty="0" smtClean="0"/>
              <a:t>1777:  </a:t>
            </a:r>
            <a:r>
              <a:rPr lang="en-US" sz="2000" i="1" dirty="0" err="1" smtClean="0"/>
              <a:t>gastaldo</a:t>
            </a:r>
            <a:r>
              <a:rPr lang="en-US" sz="2000" dirty="0" smtClean="0"/>
              <a:t> of instrumentalists’ guild</a:t>
            </a:r>
            <a:endParaRPr lang="en-US" sz="20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6/8/2010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FA30C-0A9C-40E6-82EA-017953D2C16B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Eleanor Selfridge-Field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435608" y="914400"/>
            <a:ext cx="7498080" cy="5334000"/>
          </a:xfrm>
        </p:spPr>
        <p:txBody>
          <a:bodyPr>
            <a:normAutofit/>
          </a:bodyPr>
          <a:lstStyle/>
          <a:p>
            <a:pPr>
              <a:lnSpc>
                <a:spcPts val="2600"/>
              </a:lnSpc>
              <a:buSzPct val="100000"/>
              <a:buNone/>
            </a:pPr>
            <a:endParaRPr lang="en-US" sz="8000" dirty="0" smtClean="0"/>
          </a:p>
          <a:p>
            <a:pPr>
              <a:lnSpc>
                <a:spcPts val="2880"/>
              </a:lnSpc>
              <a:buFont typeface="Arial" pitchFamily="34" charset="0"/>
              <a:buChar char="•"/>
            </a:pP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</a:rPr>
              <a:t>Sant’Angelo</a:t>
            </a:r>
            <a:r>
              <a:rPr lang="en-US" sz="2400" dirty="0" smtClean="0"/>
              <a:t> in the 1710s had excellent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violinists</a:t>
            </a:r>
            <a:r>
              <a:rPr lang="en-US" sz="2400" dirty="0" smtClean="0"/>
              <a:t>	</a:t>
            </a:r>
          </a:p>
          <a:p>
            <a:pPr lvl="1">
              <a:lnSpc>
                <a:spcPts val="2880"/>
              </a:lnSpc>
              <a:buFont typeface="Arial" pitchFamily="34" charset="0"/>
              <a:buChar char="•"/>
            </a:pPr>
            <a:r>
              <a:rPr lang="en-US" sz="2000" dirty="0" smtClean="0"/>
              <a:t>e.g., Vivaldi and </a:t>
            </a:r>
            <a:r>
              <a:rPr lang="en-US" sz="2000" dirty="0" err="1" smtClean="0"/>
              <a:t>Madonises</a:t>
            </a:r>
            <a:endParaRPr lang="en-US" sz="2000" dirty="0" smtClean="0"/>
          </a:p>
          <a:p>
            <a:pPr>
              <a:lnSpc>
                <a:spcPts val="2880"/>
              </a:lnSpc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Singers</a:t>
            </a:r>
            <a:r>
              <a:rPr lang="en-US" sz="2400" dirty="0" smtClean="0"/>
              <a:t> from </a:t>
            </a:r>
            <a:r>
              <a:rPr lang="en-US" sz="2400" dirty="0" err="1" smtClean="0"/>
              <a:t>Sant’Angelo</a:t>
            </a:r>
            <a:r>
              <a:rPr lang="en-US" sz="2400" dirty="0" smtClean="0"/>
              <a:t> easily lured by traveling troupes</a:t>
            </a:r>
          </a:p>
          <a:p>
            <a:pPr lvl="1">
              <a:lnSpc>
                <a:spcPts val="2880"/>
              </a:lnSpc>
              <a:buFont typeface="Arial" pitchFamily="34" charset="0"/>
              <a:buChar char="•"/>
            </a:pPr>
            <a:r>
              <a:rPr lang="en-US" sz="2000" dirty="0" smtClean="0"/>
              <a:t>Change starts with </a:t>
            </a:r>
            <a:r>
              <a:rPr lang="en-US" sz="2000" dirty="0" err="1" smtClean="0"/>
              <a:t>Ristori</a:t>
            </a:r>
            <a:r>
              <a:rPr lang="en-US" sz="2000" dirty="0" smtClean="0"/>
              <a:t> troupe</a:t>
            </a:r>
          </a:p>
          <a:p>
            <a:pPr>
              <a:lnSpc>
                <a:spcPts val="2880"/>
              </a:lnSpc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Perception</a:t>
            </a:r>
            <a:r>
              <a:rPr lang="en-US" sz="2400" dirty="0" smtClean="0"/>
              <a:t> of Vivaldi’s 1730s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style</a:t>
            </a:r>
            <a:r>
              <a:rPr lang="en-US" sz="2400" dirty="0" smtClean="0"/>
              <a:t> as outmoded may be explained by</a:t>
            </a:r>
          </a:p>
          <a:p>
            <a:pPr lvl="1">
              <a:lnSpc>
                <a:spcPts val="2880"/>
              </a:lnSpc>
              <a:buFont typeface="Arial" pitchFamily="34" charset="0"/>
              <a:buChar char="•"/>
            </a:pPr>
            <a:r>
              <a:rPr lang="en-US" sz="2000" dirty="0" smtClean="0"/>
              <a:t>Extraordinary lures coming from Russia</a:t>
            </a:r>
          </a:p>
          <a:p>
            <a:pPr lvl="1">
              <a:lnSpc>
                <a:spcPts val="2880"/>
              </a:lnSpc>
              <a:buFont typeface="Arial" pitchFamily="34" charset="0"/>
              <a:buChar char="•"/>
            </a:pPr>
            <a:r>
              <a:rPr lang="en-US" sz="2000" dirty="0" smtClean="0"/>
              <a:t>For Russian court “Italian” music meant</a:t>
            </a:r>
          </a:p>
          <a:p>
            <a:pPr lvl="2">
              <a:lnSpc>
                <a:spcPts val="2880"/>
              </a:lnSpc>
              <a:buFont typeface="Arial" pitchFamily="34" charset="0"/>
              <a:buChar char="•"/>
            </a:pPr>
            <a:r>
              <a:rPr lang="en-US" sz="1800" dirty="0" smtClean="0"/>
              <a:t>Neapolitan (opera, intermezzi) and </a:t>
            </a:r>
          </a:p>
          <a:p>
            <a:pPr lvl="2">
              <a:lnSpc>
                <a:spcPts val="2880"/>
              </a:lnSpc>
              <a:buFont typeface="Arial" pitchFamily="34" charset="0"/>
              <a:buChar char="•"/>
            </a:pPr>
            <a:r>
              <a:rPr lang="en-US" sz="1800" dirty="0" smtClean="0"/>
              <a:t>French-style instrumental music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6/8/2010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FA30C-0A9C-40E6-82EA-017953D2C16B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Eleanor Selfridge-Field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Madonis</a:t>
            </a:r>
            <a:r>
              <a:rPr lang="en-US" dirty="0" smtClean="0"/>
              <a:t> Family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Luigi, Giovanni Battista, and Antonio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6/8/2010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Eleanor Selfridge-Field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FA30C-0A9C-40E6-82EA-017953D2C16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000000">
                  <a:alpha val="72000"/>
                </a:srgbClr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lin ang="5400000" scaled="0"/>
          </a:gra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/>
              <a:t>Giovanni Battista </a:t>
            </a:r>
            <a:r>
              <a:rPr lang="en-US" dirty="0" err="1" smtClean="0"/>
              <a:t>Madonis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b="1" dirty="0" err="1" smtClean="0"/>
              <a:t>Sant’Angelo</a:t>
            </a:r>
            <a:endParaRPr lang="en-US" sz="24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sz="2400" b="1" dirty="0" smtClean="0"/>
              <a:t>San Marco</a:t>
            </a:r>
            <a:endParaRPr lang="en-US" sz="2400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Cf. Antonio </a:t>
            </a:r>
            <a:r>
              <a:rPr lang="en-US" dirty="0" err="1" smtClean="0"/>
              <a:t>Madonis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Life: </a:t>
            </a:r>
            <a:r>
              <a:rPr lang="en-US" i="1" dirty="0" smtClean="0"/>
              <a:t>c</a:t>
            </a:r>
            <a:r>
              <a:rPr lang="en-US" dirty="0" smtClean="0"/>
              <a:t>. 1681-1740</a:t>
            </a:r>
          </a:p>
          <a:p>
            <a:r>
              <a:rPr lang="en-US" dirty="0" smtClean="0"/>
              <a:t>Son of </a:t>
            </a:r>
            <a:r>
              <a:rPr lang="en-US" dirty="0" err="1" smtClean="0"/>
              <a:t>Lodovico</a:t>
            </a:r>
            <a:endParaRPr lang="en-US" dirty="0" smtClean="0"/>
          </a:p>
          <a:p>
            <a:r>
              <a:rPr lang="en-US" dirty="0" smtClean="0"/>
              <a:t>Guild: 1711*</a:t>
            </a:r>
          </a:p>
          <a:p>
            <a:r>
              <a:rPr lang="en-US" dirty="0" smtClean="0"/>
              <a:t>San Marco: 1714 (violin)</a:t>
            </a:r>
          </a:p>
          <a:p>
            <a:r>
              <a:rPr lang="en-US" dirty="0" smtClean="0"/>
              <a:t>Guild: 1727</a:t>
            </a:r>
          </a:p>
          <a:p>
            <a:r>
              <a:rPr lang="en-US" dirty="0" smtClean="0"/>
              <a:t>Resigned in 1730</a:t>
            </a:r>
          </a:p>
          <a:p>
            <a:pPr>
              <a:buNone/>
            </a:pPr>
            <a:r>
              <a:rPr lang="en-US" sz="1800" dirty="0" smtClean="0"/>
              <a:t>	[coincides with years when Vivaldi was largely absent]</a:t>
            </a:r>
          </a:p>
          <a:p>
            <a:r>
              <a:rPr lang="en-US" dirty="0" smtClean="0"/>
              <a:t>Returned in 1733 (viola)</a:t>
            </a:r>
          </a:p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6/8/2010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FA30C-0A9C-40E6-82EA-017953D2C16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Eleanor Selfridge-Field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000000">
                  <a:alpha val="72000"/>
                </a:srgbClr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lin ang="5400000" scaled="0"/>
          </a:gra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[</a:t>
            </a:r>
            <a:r>
              <a:rPr lang="en-US" dirty="0" err="1" smtClean="0"/>
              <a:t>Gio</a:t>
            </a:r>
            <a:r>
              <a:rPr lang="en-US" dirty="0" smtClean="0"/>
              <a:t>.] Antonio </a:t>
            </a:r>
            <a:r>
              <a:rPr lang="en-US" dirty="0" err="1" smtClean="0"/>
              <a:t>Madonis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b="1" dirty="0" err="1" smtClean="0"/>
              <a:t>Sant’Angelo</a:t>
            </a:r>
            <a:endParaRPr lang="en-US" sz="24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sz="2400" b="1" dirty="0" smtClean="0"/>
              <a:t>San Marco</a:t>
            </a:r>
            <a:endParaRPr lang="en-US" sz="2400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Performed in </a:t>
            </a:r>
            <a:r>
              <a:rPr lang="en-US" dirty="0" err="1" smtClean="0"/>
              <a:t>Albinoni’s</a:t>
            </a:r>
            <a:r>
              <a:rPr lang="en-US" i="1" dirty="0" smtClean="0"/>
              <a:t> </a:t>
            </a:r>
            <a:r>
              <a:rPr lang="en-US" i="1" dirty="0" err="1" smtClean="0"/>
              <a:t>Cleomene</a:t>
            </a:r>
            <a:r>
              <a:rPr lang="en-US" i="1" dirty="0" smtClean="0"/>
              <a:t>  </a:t>
            </a:r>
            <a:r>
              <a:rPr lang="en-US" dirty="0" smtClean="0"/>
              <a:t>(1718/3)</a:t>
            </a:r>
          </a:p>
          <a:p>
            <a:r>
              <a:rPr lang="en-US" dirty="0" smtClean="0"/>
              <a:t>Co-impresario, with </a:t>
            </a:r>
            <a:r>
              <a:rPr lang="en-US" dirty="0" err="1" smtClean="0"/>
              <a:t>Gio</a:t>
            </a:r>
            <a:r>
              <a:rPr lang="en-US" dirty="0" smtClean="0"/>
              <a:t>. Battista </a:t>
            </a:r>
            <a:r>
              <a:rPr lang="en-US" dirty="0" err="1" smtClean="0"/>
              <a:t>Madonis</a:t>
            </a:r>
            <a:r>
              <a:rPr lang="en-US" dirty="0" smtClean="0"/>
              <a:t>: 	</a:t>
            </a:r>
          </a:p>
          <a:p>
            <a:pPr lvl="1"/>
            <a:r>
              <a:rPr lang="en-US" dirty="0" err="1" smtClean="0"/>
              <a:t>Zuccari’s</a:t>
            </a:r>
            <a:r>
              <a:rPr lang="en-US" dirty="0" smtClean="0"/>
              <a:t> </a:t>
            </a:r>
            <a:r>
              <a:rPr lang="en-US" i="1" dirty="0" err="1" smtClean="0"/>
              <a:t>Seleuco</a:t>
            </a:r>
            <a:r>
              <a:rPr lang="en-US" dirty="0" smtClean="0"/>
              <a:t> (1724/11)</a:t>
            </a:r>
          </a:p>
          <a:p>
            <a:pPr lvl="1"/>
            <a:r>
              <a:rPr lang="en-US" dirty="0" err="1" smtClean="0"/>
              <a:t>Porta’s</a:t>
            </a:r>
            <a:r>
              <a:rPr lang="en-US" dirty="0" smtClean="0"/>
              <a:t> </a:t>
            </a:r>
            <a:r>
              <a:rPr lang="en-US" i="1" dirty="0" err="1" smtClean="0"/>
              <a:t>Ulisse</a:t>
            </a:r>
            <a:r>
              <a:rPr lang="en-US" dirty="0" smtClean="0"/>
              <a:t> (1725/2)</a:t>
            </a:r>
          </a:p>
          <a:p>
            <a:r>
              <a:rPr lang="en-US" dirty="0" smtClean="0"/>
              <a:t>“I </a:t>
            </a:r>
            <a:r>
              <a:rPr lang="en-US" dirty="0" err="1" smtClean="0"/>
              <a:t>fratelli</a:t>
            </a:r>
            <a:r>
              <a:rPr lang="en-US" dirty="0" smtClean="0"/>
              <a:t> </a:t>
            </a:r>
            <a:r>
              <a:rPr lang="en-US" dirty="0" err="1" smtClean="0"/>
              <a:t>Madonis</a:t>
            </a:r>
            <a:r>
              <a:rPr lang="en-US" dirty="0" smtClean="0"/>
              <a:t>” = GB and (G)A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Life: </a:t>
            </a:r>
            <a:r>
              <a:rPr lang="en-US" i="1" dirty="0" smtClean="0"/>
              <a:t>c</a:t>
            </a:r>
            <a:r>
              <a:rPr lang="en-US" dirty="0" smtClean="0"/>
              <a:t>. 1690-1746</a:t>
            </a:r>
          </a:p>
          <a:p>
            <a:r>
              <a:rPr lang="en-US" dirty="0" smtClean="0"/>
              <a:t>Son of </a:t>
            </a:r>
            <a:r>
              <a:rPr lang="en-US" dirty="0" err="1" smtClean="0"/>
              <a:t>Lodovico</a:t>
            </a:r>
            <a:endParaRPr lang="en-US" dirty="0" smtClean="0"/>
          </a:p>
          <a:p>
            <a:r>
              <a:rPr lang="en-US" dirty="0" smtClean="0"/>
              <a:t>1710: auditioned unsuccessfully </a:t>
            </a:r>
          </a:p>
          <a:p>
            <a:r>
              <a:rPr lang="en-US" dirty="0" smtClean="0"/>
              <a:t>1720: hired as violinist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6/8/2010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FA30C-0A9C-40E6-82EA-017953D2C16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Eleanor Selfridge-Field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000000">
                  <a:alpha val="72000"/>
                </a:srgbClr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lin ang="5400000" scaled="0"/>
          </a:gra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Luigi </a:t>
            </a:r>
            <a:r>
              <a:rPr lang="en-US" dirty="0" err="1" smtClean="0"/>
              <a:t>Madonis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b="1" dirty="0" err="1" smtClean="0"/>
              <a:t>Sant’Angelo</a:t>
            </a:r>
            <a:endParaRPr lang="en-US" sz="24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sz="2400" b="1" dirty="0" smtClean="0"/>
              <a:t>San Marco</a:t>
            </a:r>
            <a:endParaRPr lang="en-US" sz="2400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Financed production of  Vivaldi’s </a:t>
            </a:r>
            <a:r>
              <a:rPr lang="en-US" i="1" dirty="0" err="1" smtClean="0"/>
              <a:t>L’incoronazione</a:t>
            </a:r>
            <a:r>
              <a:rPr lang="en-US" i="1" dirty="0" smtClean="0"/>
              <a:t> </a:t>
            </a:r>
            <a:r>
              <a:rPr lang="en-US" i="1" dirty="0" err="1" smtClean="0"/>
              <a:t>di</a:t>
            </a:r>
            <a:r>
              <a:rPr lang="en-US" i="1" dirty="0" smtClean="0"/>
              <a:t> Dario</a:t>
            </a:r>
            <a:r>
              <a:rPr lang="en-US" dirty="0" smtClean="0"/>
              <a:t> (1717/3)</a:t>
            </a:r>
          </a:p>
          <a:p>
            <a:r>
              <a:rPr lang="en-US" dirty="0" smtClean="0"/>
              <a:t>1716/17: “head of the second violins”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Life: </a:t>
            </a:r>
            <a:r>
              <a:rPr lang="en-US" i="1" dirty="0" smtClean="0"/>
              <a:t>c</a:t>
            </a:r>
            <a:r>
              <a:rPr lang="en-US" dirty="0" smtClean="0"/>
              <a:t>.  1692-1777</a:t>
            </a:r>
          </a:p>
          <a:p>
            <a:r>
              <a:rPr lang="en-US" dirty="0" smtClean="0"/>
              <a:t>Son/brother/cousin of ??</a:t>
            </a:r>
          </a:p>
          <a:p>
            <a:r>
              <a:rPr lang="en-US" dirty="0" smtClean="0"/>
              <a:t>Married in 1716?</a:t>
            </a:r>
          </a:p>
          <a:p>
            <a:r>
              <a:rPr lang="en-US" dirty="0" smtClean="0"/>
              <a:t>No evidence that he ever worked at  San Marco</a:t>
            </a:r>
          </a:p>
          <a:p>
            <a:r>
              <a:rPr lang="en-US" dirty="0" smtClean="0"/>
              <a:t>Not listed in guild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6/8/2010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FA30C-0A9C-40E6-82EA-017953D2C16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Eleanor Selfridge-Field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000000">
                  <a:alpha val="72000"/>
                </a:srgbClr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lin ang="5400000" scaled="0"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Antonio’s wives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b="1" dirty="0" err="1" smtClean="0"/>
              <a:t>Rosaura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Mazzanti</a:t>
            </a:r>
            <a:endParaRPr lang="en-US" sz="24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r>
              <a:rPr lang="en-US" sz="2400" b="1" dirty="0" err="1" smtClean="0"/>
              <a:t>Girolama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Valsecchi</a:t>
            </a:r>
            <a:endParaRPr lang="en-US" sz="2400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Long association with Fr. </a:t>
            </a:r>
            <a:r>
              <a:rPr lang="en-US" sz="2000" dirty="0" err="1" smtClean="0"/>
              <a:t>Gasparini</a:t>
            </a:r>
            <a:endParaRPr lang="en-US" sz="2000" dirty="0" smtClean="0"/>
          </a:p>
          <a:p>
            <a:r>
              <a:rPr lang="en-US" sz="2000" dirty="0" smtClean="0"/>
              <a:t>Florentine singer frequently cast at San </a:t>
            </a:r>
            <a:r>
              <a:rPr lang="en-US" sz="2000" dirty="0" err="1" smtClean="0"/>
              <a:t>Cassiano</a:t>
            </a:r>
            <a:endParaRPr lang="en-US" sz="2000" dirty="0" smtClean="0"/>
          </a:p>
          <a:p>
            <a:r>
              <a:rPr lang="en-US" sz="2000" dirty="0" smtClean="0"/>
              <a:t>Half-sister of Antonio </a:t>
            </a:r>
            <a:r>
              <a:rPr lang="en-US" sz="2000" dirty="0" err="1" smtClean="0"/>
              <a:t>Ristorini</a:t>
            </a:r>
            <a:r>
              <a:rPr lang="en-US" sz="2000" dirty="0" smtClean="0"/>
              <a:t> (</a:t>
            </a:r>
            <a:r>
              <a:rPr lang="en-US" sz="2000" i="1" dirty="0" smtClean="0"/>
              <a:t>basso buffo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Married to Antonio </a:t>
            </a:r>
            <a:r>
              <a:rPr lang="en-US" sz="2000" dirty="0" err="1" smtClean="0"/>
              <a:t>Madonis</a:t>
            </a:r>
            <a:r>
              <a:rPr lang="en-US" sz="2000" dirty="0" smtClean="0"/>
              <a:t> from V.1725 to V.1726</a:t>
            </a:r>
            <a:endParaRPr lang="en-US" sz="20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Long association with Vivaldi</a:t>
            </a:r>
          </a:p>
          <a:p>
            <a:r>
              <a:rPr lang="en-US" sz="2000" dirty="0" smtClean="0"/>
              <a:t>Made her Venetian debut as </a:t>
            </a:r>
            <a:r>
              <a:rPr lang="en-US" sz="2000" dirty="0" err="1" smtClean="0"/>
              <a:t>Medoro</a:t>
            </a:r>
            <a:r>
              <a:rPr lang="en-US" sz="2000" dirty="0" smtClean="0"/>
              <a:t> in Vivaldi’s </a:t>
            </a:r>
            <a:r>
              <a:rPr lang="en-US" sz="2000" i="1" dirty="0" smtClean="0"/>
              <a:t>Orlando </a:t>
            </a:r>
            <a:r>
              <a:rPr lang="en-US" sz="2000" i="1" dirty="0" err="1" smtClean="0"/>
              <a:t>furioso</a:t>
            </a:r>
            <a:r>
              <a:rPr lang="en-US" sz="2000" dirty="0" smtClean="0"/>
              <a:t> (1714/5) </a:t>
            </a:r>
          </a:p>
          <a:p>
            <a:r>
              <a:rPr lang="en-US" sz="2000" dirty="0" smtClean="0"/>
              <a:t>Sang in </a:t>
            </a:r>
            <a:r>
              <a:rPr lang="en-US" sz="2000" i="1" dirty="0" smtClean="0"/>
              <a:t>Amore e </a:t>
            </a:r>
            <a:r>
              <a:rPr lang="en-US" sz="2000" i="1" dirty="0" err="1" smtClean="0"/>
              <a:t>Sdegno</a:t>
            </a:r>
            <a:r>
              <a:rPr lang="en-US" sz="2000" dirty="0" smtClean="0"/>
              <a:t> (1726/4) at San </a:t>
            </a:r>
            <a:r>
              <a:rPr lang="en-US" sz="2000" dirty="0" err="1" smtClean="0"/>
              <a:t>Cassiano</a:t>
            </a:r>
            <a:endParaRPr lang="en-US" sz="2000" dirty="0" smtClean="0"/>
          </a:p>
          <a:p>
            <a:r>
              <a:rPr lang="en-US" sz="2000" dirty="0" smtClean="0"/>
              <a:t>Sang in Verona in Vivaldi’s </a:t>
            </a:r>
            <a:r>
              <a:rPr lang="en-US" sz="2000" i="1" dirty="0" smtClean="0"/>
              <a:t>La </a:t>
            </a:r>
            <a:r>
              <a:rPr lang="en-US" sz="2000" i="1" dirty="0" err="1" smtClean="0"/>
              <a:t>fida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ninfa</a:t>
            </a:r>
            <a:r>
              <a:rPr lang="en-US" sz="2000" dirty="0" smtClean="0"/>
              <a:t> and </a:t>
            </a:r>
            <a:r>
              <a:rPr lang="en-US" sz="2000" dirty="0" err="1" smtClean="0"/>
              <a:t>Giacomelli’s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Gianguir</a:t>
            </a:r>
            <a:r>
              <a:rPr lang="en-US" sz="2000" dirty="0" smtClean="0"/>
              <a:t> (both 1732)</a:t>
            </a:r>
            <a:endParaRPr lang="en-US" sz="20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6/8/2010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FA30C-0A9C-40E6-82EA-017953D2C16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Eleanor Selfridge-Field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Between Comedy and Opera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Understanding the </a:t>
            </a:r>
            <a:r>
              <a:rPr lang="en-US" dirty="0" err="1" smtClean="0"/>
              <a:t>Madonises</a:t>
            </a:r>
            <a:r>
              <a:rPr lang="en-US" dirty="0" smtClean="0"/>
              <a:t>’ Situation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6/8/2010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Eleanor Selfridge-Field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FA30C-0A9C-40E6-82EA-017953D2C16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lnDef>
      <a:spPr>
        <a:ln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10214</TotalTime>
  <Words>2057</Words>
  <Application>Microsoft Office PowerPoint</Application>
  <PresentationFormat>On-screen Show (4:3)</PresentationFormat>
  <Paragraphs>513</Paragraphs>
  <Slides>36</Slides>
  <Notes>1</Notes>
  <HiddenSlides>1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Solstice</vt:lpstr>
      <vt:lpstr>Venetian Virtuosi at Large</vt:lpstr>
      <vt:lpstr>The Madonis and Vivaldi Families</vt:lpstr>
      <vt:lpstr>Evidence for Madonises’ Skills</vt:lpstr>
      <vt:lpstr>The Madonis Family</vt:lpstr>
      <vt:lpstr>Giovanni Battista Madonis</vt:lpstr>
      <vt:lpstr>[Gio.] Antonio Madonis</vt:lpstr>
      <vt:lpstr>Luigi Madonis</vt:lpstr>
      <vt:lpstr>Antonio’s wives</vt:lpstr>
      <vt:lpstr>Between Comedy and Opera</vt:lpstr>
      <vt:lpstr>Comedy and Opera (1700-1720)</vt:lpstr>
      <vt:lpstr>The Ristori Troupe</vt:lpstr>
      <vt:lpstr>Orlando in Venice (1713-1714)</vt:lpstr>
      <vt:lpstr>Competition for performers: The Troupes Vs Venice</vt:lpstr>
      <vt:lpstr>The Peruzzi-Denzio Split</vt:lpstr>
      <vt:lpstr>The Peruzzi Troupe in Breslau</vt:lpstr>
      <vt:lpstr>Meanwhile in Venice….</vt:lpstr>
      <vt:lpstr>Comedy satirizes Opera</vt:lpstr>
      <vt:lpstr>The Peruzzi Troupe in Brussels</vt:lpstr>
      <vt:lpstr>Slide 19</vt:lpstr>
      <vt:lpstr>Slide 20</vt:lpstr>
      <vt:lpstr>The Peruzzi-Madonis Split</vt:lpstr>
      <vt:lpstr>Bioni and Denzio </vt:lpstr>
      <vt:lpstr>The Russian Exodus</vt:lpstr>
      <vt:lpstr>Ristori and Associates  1731-32; 1736</vt:lpstr>
      <vt:lpstr>Ristori Troupe—Verocai</vt:lpstr>
      <vt:lpstr>Ristori Himself</vt:lpstr>
      <vt:lpstr>Peruzzi and Associates, 1733-35</vt:lpstr>
      <vt:lpstr>Slide 28</vt:lpstr>
      <vt:lpstr>Meanwhile in Russia…</vt:lpstr>
      <vt:lpstr>Slide 30</vt:lpstr>
      <vt:lpstr>Madonises in St. Petersburg</vt:lpstr>
      <vt:lpstr>Slide 32</vt:lpstr>
      <vt:lpstr>Music by Luigi Madonis</vt:lpstr>
      <vt:lpstr>Luigi Madonis’s Music</vt:lpstr>
      <vt:lpstr>Venetian Postscript</vt:lpstr>
      <vt:lpstr>Conclusions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eleanor</dc:creator>
  <cp:lastModifiedBy>Eleanor</cp:lastModifiedBy>
  <cp:revision>428</cp:revision>
  <dcterms:created xsi:type="dcterms:W3CDTF">2010-06-09T02:30:11Z</dcterms:created>
  <dcterms:modified xsi:type="dcterms:W3CDTF">2010-06-25T22:45:53Z</dcterms:modified>
</cp:coreProperties>
</file>