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2"/>
    <p:sldMasterId id="2147483674" r:id="rId3"/>
    <p:sldMasterId id="2147483676" r:id="rId4"/>
  </p:sldMasterIdLst>
  <p:notesMasterIdLst>
    <p:notesMasterId r:id="rId29"/>
  </p:notesMasterIdLst>
  <p:sldIdLst>
    <p:sldId id="257" r:id="rId5"/>
    <p:sldId id="258" r:id="rId6"/>
    <p:sldId id="270" r:id="rId7"/>
    <p:sldId id="271" r:id="rId8"/>
    <p:sldId id="272" r:id="rId9"/>
    <p:sldId id="274" r:id="rId10"/>
    <p:sldId id="290" r:id="rId11"/>
    <p:sldId id="291" r:id="rId12"/>
    <p:sldId id="294" r:id="rId13"/>
    <p:sldId id="292" r:id="rId14"/>
    <p:sldId id="288" r:id="rId15"/>
    <p:sldId id="273" r:id="rId16"/>
    <p:sldId id="281" r:id="rId17"/>
    <p:sldId id="282" r:id="rId18"/>
    <p:sldId id="283" r:id="rId19"/>
    <p:sldId id="284" r:id="rId20"/>
    <p:sldId id="277" r:id="rId21"/>
    <p:sldId id="285" r:id="rId22"/>
    <p:sldId id="278" r:id="rId23"/>
    <p:sldId id="286" r:id="rId24"/>
    <p:sldId id="293" r:id="rId25"/>
    <p:sldId id="295" r:id="rId26"/>
    <p:sldId id="289" r:id="rId27"/>
    <p:sldId id="276"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58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660"/>
  </p:normalViewPr>
  <p:slideViewPr>
    <p:cSldViewPr>
      <p:cViewPr varScale="1">
        <p:scale>
          <a:sx n="100" d="100"/>
          <a:sy n="100" d="100"/>
        </p:scale>
        <p:origin x="240"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2.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99C1BB-0018-4F91-BF83-7408753661FD}" type="datetimeFigureOut">
              <a:rPr lang="en-US" smtClean="0"/>
              <a:t>10/28/2014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7CD2B5-3E30-4A7D-A75B-223A7BDDAE6F}" type="slidenum">
              <a:rPr lang="en-US" smtClean="0"/>
              <a:t>‹#›</a:t>
            </a:fld>
            <a:endParaRPr lang="en-US"/>
          </a:p>
        </p:txBody>
      </p:sp>
    </p:spTree>
    <p:extLst>
      <p:ext uri="{BB962C8B-B14F-4D97-AF65-F5344CB8AC3E}">
        <p14:creationId xmlns:p14="http://schemas.microsoft.com/office/powerpoint/2010/main" val="3498191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10/28/2014 2:22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2538300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10/28/2014 2:22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a:t>
            </a:fld>
            <a:endParaRPr lang="en-US" dirty="0"/>
          </a:p>
        </p:txBody>
      </p:sp>
    </p:spTree>
    <p:extLst>
      <p:ext uri="{BB962C8B-B14F-4D97-AF65-F5344CB8AC3E}">
        <p14:creationId xmlns:p14="http://schemas.microsoft.com/office/powerpoint/2010/main" val="2522790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10/28/2014 3:04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a:t>
            </a:fld>
            <a:endParaRPr lang="en-US" dirty="0"/>
          </a:p>
        </p:txBody>
      </p:sp>
    </p:spTree>
    <p:extLst>
      <p:ext uri="{BB962C8B-B14F-4D97-AF65-F5344CB8AC3E}">
        <p14:creationId xmlns:p14="http://schemas.microsoft.com/office/powerpoint/2010/main" val="3448957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722313" y="1905000"/>
            <a:ext cx="8040688" cy="22098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13 November 2014</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696632480"/>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r>
              <a:rPr lang="en-US" smtClean="0"/>
              <a:t>13 November 2014</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587908049"/>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36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13 November 2014</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615218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13 November 2014</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245309803"/>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13 November 2014</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324884449"/>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7" name="Date Placeholder 2"/>
          <p:cNvSpPr>
            <a:spLocks noGrp="1"/>
          </p:cNvSpPr>
          <p:nvPr>
            <p:ph type="dt" sz="half" idx="10"/>
          </p:nvPr>
        </p:nvSpPr>
        <p:spPr/>
        <p:txBody>
          <a:bodyPr/>
          <a:lstStyle/>
          <a:p>
            <a:r>
              <a:rPr lang="en-US" smtClean="0"/>
              <a:t>13 November 2014</a:t>
            </a:r>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663696271"/>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n-US" smtClean="0"/>
              <a:t>13 November 2014</a:t>
            </a:r>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310153013"/>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r>
              <a:rPr lang="en-US" smtClean="0"/>
              <a:t>13 November 2014</a:t>
            </a:r>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746027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200" b="0"/>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13 November 2014</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571394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13 November 2014</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256088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3200"/>
            </a:lvl1pPr>
          </a:lstStyle>
          <a:p>
            <a:r>
              <a:rPr lang="en-US" dirty="0"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13 November 2014</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93126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3200"/>
            </a:lvl1pPr>
          </a:lstStyle>
          <a:p>
            <a:r>
              <a:rPr lang="en-US" dirty="0"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13 November 2014</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792209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13 November 2014</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764347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smtClean="0"/>
              <a:t>13 November 2014</a:t>
            </a:r>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65060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smtClean="0"/>
              <a:t>13 November 2014</a:t>
            </a:r>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32282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13 November 2014</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28826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13 November 2014</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147109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815582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userDrawn="1"/>
        </p:nvPicPr>
        <p:blipFill>
          <a:blip r:embed="rId15"/>
          <a:srcRect/>
          <a:stretch>
            <a:fillRect/>
          </a:stretch>
        </p:blipFill>
        <p:spPr bwMode="auto">
          <a:xfrm>
            <a:off x="-15875" y="6007100"/>
            <a:ext cx="9159875" cy="849313"/>
          </a:xfrm>
          <a:prstGeom prst="rect">
            <a:avLst/>
          </a:prstGeom>
          <a:noFill/>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hf hdr="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hf hdr="0"/>
  <p:txStyles>
    <p:titleStyle>
      <a:lvl1pPr algn="l" defTabSz="914363" rtl="0" eaLnBrk="1" latinLnBrk="0" hangingPunct="1">
        <a:lnSpc>
          <a:spcPct val="90000"/>
        </a:lnSpc>
        <a:spcBef>
          <a:spcPct val="0"/>
        </a:spcBef>
        <a:buNone/>
        <a:defRPr lang="en-US" sz="4800" b="0" kern="1200" cap="none" spc="-125"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r>
              <a:rPr lang="en-US" smtClean="0"/>
              <a:t>13 November 2014</a:t>
            </a:r>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02111984F565}" type="slidenum">
              <a:rPr lang="en-US" dirty="0"/>
              <a:t>‹#›</a:t>
            </a:fld>
            <a:endParaRPr lang="en-US" dirty="0"/>
          </a:p>
        </p:txBody>
      </p:sp>
      <p:pic>
        <p:nvPicPr>
          <p:cNvPr id="13" name="Picture 25" descr="7-00029_BAK_v03TOP"/>
          <p:cNvPicPr>
            <a:picLocks noChangeAspect="1" noChangeArrowheads="1"/>
          </p:cNvPicPr>
          <p:nvPr userDrawn="1"/>
        </p:nvPicPr>
        <p:blipFill>
          <a:blip r:embed="rId20"/>
          <a:srcRect/>
          <a:stretch>
            <a:fillRect/>
          </a:stretch>
        </p:blipFill>
        <p:spPr bwMode="auto">
          <a:xfrm>
            <a:off x="-15875" y="6007100"/>
            <a:ext cx="9159875" cy="849313"/>
          </a:xfrm>
          <a:prstGeom prst="rect">
            <a:avLst/>
          </a:prstGeom>
          <a:noFill/>
        </p:spPr>
      </p:pic>
    </p:spTree>
    <p:extLst>
      <p:ext uri="{BB962C8B-B14F-4D97-AF65-F5344CB8AC3E}">
        <p14:creationId xmlns:p14="http://schemas.microsoft.com/office/powerpoint/2010/main" val="1397251943"/>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transition>
    <p:fade/>
  </p:transition>
  <p:timing>
    <p:tnLst>
      <p:par>
        <p:cTn id="1" dur="indefinite" restart="never" nodeType="tmRoot"/>
      </p:par>
    </p:tnLst>
  </p:timing>
  <p:hf hdr="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hyperlink" Target="http://www.microsoft.com/" TargetMode="External"/><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tif"/><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006197"/>
            <a:ext cx="6620968" cy="2270403"/>
          </a:xfrm>
        </p:spPr>
        <p:txBody>
          <a:bodyPr/>
          <a:lstStyle/>
          <a:p>
            <a:r>
              <a:rPr lang="en-US" sz="4800" dirty="0" smtClean="0"/>
              <a:t>Between the acts</a:t>
            </a:r>
            <a:endParaRPr lang="en-US" sz="4000" dirty="0"/>
          </a:p>
        </p:txBody>
      </p:sp>
      <p:sp>
        <p:nvSpPr>
          <p:cNvPr id="3" name="Subtitle 2"/>
          <p:cNvSpPr>
            <a:spLocks noGrp="1"/>
          </p:cNvSpPr>
          <p:nvPr>
            <p:ph type="subTitle" idx="1"/>
          </p:nvPr>
        </p:nvSpPr>
        <p:spPr>
          <a:xfrm>
            <a:off x="730249" y="4344988"/>
            <a:ext cx="7681913" cy="1293812"/>
          </a:xfrm>
        </p:spPr>
        <p:txBody>
          <a:bodyPr>
            <a:normAutofit/>
          </a:bodyPr>
          <a:lstStyle/>
          <a:p>
            <a:r>
              <a:rPr lang="en-US" dirty="0" smtClean="0"/>
              <a:t>Eleanor Selfridge-Field</a:t>
            </a:r>
            <a:endParaRPr lang="en-US" dirty="0" smtClean="0"/>
          </a:p>
          <a:p>
            <a:r>
              <a:rPr lang="en-US" dirty="0" smtClean="0"/>
              <a:t>CCARH, Stanford University</a:t>
            </a:r>
            <a:endParaRPr lang="en-US" dirty="0" smtClean="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610705"/>
          </a:xfrm>
        </p:spPr>
        <p:txBody>
          <a:bodyPr/>
          <a:lstStyle/>
          <a:p>
            <a:r>
              <a:rPr lang="en-US" dirty="0" smtClean="0"/>
              <a:t>Heroism: Pausanias, Hercules</a:t>
            </a:r>
            <a:endParaRPr lang="en-US"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02957" y="1447800"/>
            <a:ext cx="2270860" cy="4195763"/>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61726" y="1447800"/>
            <a:ext cx="2433573" cy="4200525"/>
          </a:xfrm>
        </p:spPr>
      </p:pic>
      <p:sp>
        <p:nvSpPr>
          <p:cNvPr id="5" name="Date Placeholder 4"/>
          <p:cNvSpPr>
            <a:spLocks noGrp="1"/>
          </p:cNvSpPr>
          <p:nvPr>
            <p:ph type="dt" sz="half" idx="10"/>
          </p:nvPr>
        </p:nvSpPr>
        <p:spPr/>
        <p:txBody>
          <a:bodyPr/>
          <a:lstStyle/>
          <a:p>
            <a:r>
              <a:rPr lang="en-US" smtClean="0"/>
              <a:t>13 November 2014</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10</a:t>
            </a:fld>
            <a:endParaRPr lang="en-US" dirty="0"/>
          </a:p>
        </p:txBody>
      </p:sp>
    </p:spTree>
    <p:extLst>
      <p:ext uri="{BB962C8B-B14F-4D97-AF65-F5344CB8AC3E}">
        <p14:creationId xmlns:p14="http://schemas.microsoft.com/office/powerpoint/2010/main" val="118983682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endParaRPr lang="en-US" dirty="0"/>
          </a:p>
        </p:txBody>
      </p:sp>
      <p:sp>
        <p:nvSpPr>
          <p:cNvPr id="3" name="Text Placeholder 2"/>
          <p:cNvSpPr>
            <a:spLocks noGrp="1"/>
          </p:cNvSpPr>
          <p:nvPr>
            <p:ph type="body" sz="half" idx="2"/>
          </p:nvPr>
        </p:nvSpPr>
        <p:spPr/>
        <p:txBody>
          <a:bodyPr/>
          <a:lstStyle/>
          <a:p>
            <a:endParaRPr lang="en-US"/>
          </a:p>
        </p:txBody>
      </p:sp>
      <p:sp>
        <p:nvSpPr>
          <p:cNvPr id="4" name="Date Placeholder 3"/>
          <p:cNvSpPr>
            <a:spLocks noGrp="1"/>
          </p:cNvSpPr>
          <p:nvPr>
            <p:ph type="dt" sz="half" idx="10"/>
          </p:nvPr>
        </p:nvSpPr>
        <p:spPr/>
        <p:txBody>
          <a:bodyPr/>
          <a:lstStyle/>
          <a:p>
            <a:r>
              <a:rPr lang="en-US" smtClean="0"/>
              <a:t>13 November 2014</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11</a:t>
            </a:fld>
            <a:endParaRPr lang="en-US" dirty="0"/>
          </a:p>
        </p:txBody>
      </p:sp>
    </p:spTree>
    <p:extLst>
      <p:ext uri="{BB962C8B-B14F-4D97-AF65-F5344CB8AC3E}">
        <p14:creationId xmlns:p14="http://schemas.microsoft.com/office/powerpoint/2010/main" val="3644992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842682"/>
          </a:xfrm>
        </p:spPr>
        <p:txBody>
          <a:bodyPr/>
          <a:lstStyle/>
          <a:p>
            <a:r>
              <a:rPr lang="en-US" sz="3600" b="1" dirty="0" smtClean="0"/>
              <a:t>Why?</a:t>
            </a:r>
            <a:endParaRPr lang="en-US" sz="3600" b="1" dirty="0"/>
          </a:p>
        </p:txBody>
      </p:sp>
      <p:sp>
        <p:nvSpPr>
          <p:cNvPr id="3" name="Date Placeholder 2"/>
          <p:cNvSpPr>
            <a:spLocks noGrp="1"/>
          </p:cNvSpPr>
          <p:nvPr>
            <p:ph type="dt" sz="half" idx="10"/>
          </p:nvPr>
        </p:nvSpPr>
        <p:spPr/>
        <p:txBody>
          <a:bodyPr/>
          <a:lstStyle/>
          <a:p>
            <a:r>
              <a:rPr lang="en-US" smtClean="0"/>
              <a:t>13 November 2014</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12</a:t>
            </a:fld>
            <a:endParaRPr lang="en-US" dirty="0"/>
          </a:p>
        </p:txBody>
      </p:sp>
      <p:sp>
        <p:nvSpPr>
          <p:cNvPr id="6" name="TextBox 5"/>
          <p:cNvSpPr txBox="1"/>
          <p:nvPr/>
        </p:nvSpPr>
        <p:spPr>
          <a:xfrm>
            <a:off x="493920" y="1295400"/>
            <a:ext cx="3849479" cy="4154984"/>
          </a:xfrm>
          <a:prstGeom prst="rect">
            <a:avLst/>
          </a:prstGeom>
          <a:noFill/>
        </p:spPr>
        <p:txBody>
          <a:bodyPr wrap="square" rtlCol="0">
            <a:spAutoFit/>
          </a:bodyPr>
          <a:lstStyle/>
          <a:p>
            <a:r>
              <a:rPr lang="en-US" sz="3200" dirty="0" smtClean="0"/>
              <a:t>Variables</a:t>
            </a:r>
          </a:p>
          <a:p>
            <a:pPr marL="457200" indent="-457200">
              <a:buFont typeface="Arial" panose="020B0604020202020204" pitchFamily="34" charset="0"/>
              <a:buChar char="•"/>
            </a:pPr>
            <a:r>
              <a:rPr lang="en-US" sz="2800" dirty="0" smtClean="0"/>
              <a:t>Taste?</a:t>
            </a:r>
          </a:p>
          <a:p>
            <a:pPr marL="457200" indent="-457200">
              <a:buFont typeface="Arial" panose="020B0604020202020204" pitchFamily="34" charset="0"/>
              <a:buChar char="•"/>
            </a:pPr>
            <a:r>
              <a:rPr lang="en-US" sz="2800" dirty="0" smtClean="0"/>
              <a:t>Librettist?</a:t>
            </a:r>
          </a:p>
          <a:p>
            <a:pPr marL="457200" indent="-457200">
              <a:buFont typeface="Arial" panose="020B0604020202020204" pitchFamily="34" charset="0"/>
              <a:buChar char="•"/>
            </a:pPr>
            <a:r>
              <a:rPr lang="en-US" sz="2800" dirty="0" smtClean="0"/>
              <a:t>Composer?</a:t>
            </a:r>
          </a:p>
          <a:p>
            <a:pPr marL="457200" indent="-457200">
              <a:buFont typeface="Arial" panose="020B0604020202020204" pitchFamily="34" charset="0"/>
              <a:buChar char="•"/>
            </a:pPr>
            <a:r>
              <a:rPr lang="en-US" sz="2800" dirty="0"/>
              <a:t>Theater?</a:t>
            </a:r>
            <a:endParaRPr lang="en-US" sz="2800" dirty="0" smtClean="0"/>
          </a:p>
          <a:p>
            <a:pPr marL="457200" indent="-457200">
              <a:buFont typeface="Arial" panose="020B0604020202020204" pitchFamily="34" charset="0"/>
              <a:buChar char="•"/>
            </a:pPr>
            <a:r>
              <a:rPr lang="en-US" sz="2800" dirty="0" smtClean="0"/>
              <a:t>Season?</a:t>
            </a:r>
          </a:p>
          <a:p>
            <a:pPr marL="457200" indent="-457200">
              <a:buFont typeface="Arial" panose="020B0604020202020204" pitchFamily="34" charset="0"/>
              <a:buChar char="•"/>
            </a:pPr>
            <a:r>
              <a:rPr lang="en-US" sz="2800" dirty="0" smtClean="0"/>
              <a:t>Patronage?</a:t>
            </a:r>
          </a:p>
          <a:p>
            <a:r>
              <a:rPr lang="en-US" sz="3200" dirty="0"/>
              <a:t>	</a:t>
            </a:r>
            <a:endParaRPr lang="en-US" sz="3200" dirty="0" smtClean="0"/>
          </a:p>
          <a:p>
            <a:endParaRPr lang="en-US" sz="3200" dirty="0"/>
          </a:p>
        </p:txBody>
      </p:sp>
    </p:spTree>
    <p:extLst>
      <p:ext uri="{BB962C8B-B14F-4D97-AF65-F5344CB8AC3E}">
        <p14:creationId xmlns:p14="http://schemas.microsoft.com/office/powerpoint/2010/main" val="259788713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13 November 2014</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13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62" y="1780945"/>
            <a:ext cx="8421275" cy="3296110"/>
          </a:xfrm>
          <a:prstGeom prst="rect">
            <a:avLst/>
          </a:prstGeom>
        </p:spPr>
      </p:pic>
      <p:sp>
        <p:nvSpPr>
          <p:cNvPr id="6" name="TextBox 5"/>
          <p:cNvSpPr txBox="1"/>
          <p:nvPr/>
        </p:nvSpPr>
        <p:spPr>
          <a:xfrm>
            <a:off x="381000" y="609600"/>
            <a:ext cx="4445448" cy="523220"/>
          </a:xfrm>
          <a:prstGeom prst="rect">
            <a:avLst/>
          </a:prstGeom>
          <a:noFill/>
        </p:spPr>
        <p:txBody>
          <a:bodyPr wrap="none" rtlCol="0">
            <a:spAutoFit/>
          </a:bodyPr>
          <a:lstStyle/>
          <a:p>
            <a:r>
              <a:rPr lang="en-US" sz="2800" b="1" dirty="0" smtClean="0"/>
              <a:t>Score survival by theater</a:t>
            </a:r>
            <a:endParaRPr lang="en-US" sz="2800" b="1" dirty="0"/>
          </a:p>
        </p:txBody>
      </p:sp>
    </p:spTree>
    <p:extLst>
      <p:ext uri="{BB962C8B-B14F-4D97-AF65-F5344CB8AC3E}">
        <p14:creationId xmlns:p14="http://schemas.microsoft.com/office/powerpoint/2010/main" val="233577731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13 November 2014</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14</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84214"/>
            <a:ext cx="9144000" cy="1889571"/>
          </a:xfrm>
          <a:prstGeom prst="rect">
            <a:avLst/>
          </a:prstGeom>
        </p:spPr>
      </p:pic>
      <p:sp>
        <p:nvSpPr>
          <p:cNvPr id="6" name="TextBox 5"/>
          <p:cNvSpPr txBox="1"/>
          <p:nvPr/>
        </p:nvSpPr>
        <p:spPr>
          <a:xfrm>
            <a:off x="685800" y="762000"/>
            <a:ext cx="3393878" cy="523220"/>
          </a:xfrm>
          <a:prstGeom prst="rect">
            <a:avLst/>
          </a:prstGeom>
          <a:noFill/>
        </p:spPr>
        <p:txBody>
          <a:bodyPr wrap="none" rtlCol="0">
            <a:spAutoFit/>
          </a:bodyPr>
          <a:lstStyle/>
          <a:p>
            <a:r>
              <a:rPr lang="en-US" sz="2800" b="1" dirty="0" smtClean="0"/>
              <a:t>Libretti per theater</a:t>
            </a:r>
            <a:endParaRPr lang="en-US" sz="2800" b="1" dirty="0"/>
          </a:p>
        </p:txBody>
      </p:sp>
    </p:spTree>
    <p:extLst>
      <p:ext uri="{BB962C8B-B14F-4D97-AF65-F5344CB8AC3E}">
        <p14:creationId xmlns:p14="http://schemas.microsoft.com/office/powerpoint/2010/main" val="59274741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13 November 2014</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15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219200"/>
            <a:ext cx="6705600" cy="4532296"/>
          </a:xfrm>
          <a:prstGeom prst="rect">
            <a:avLst/>
          </a:prstGeom>
        </p:spPr>
      </p:pic>
      <p:sp>
        <p:nvSpPr>
          <p:cNvPr id="6" name="TextBox 5"/>
          <p:cNvSpPr txBox="1"/>
          <p:nvPr/>
        </p:nvSpPr>
        <p:spPr>
          <a:xfrm>
            <a:off x="609600" y="533400"/>
            <a:ext cx="3881191" cy="523220"/>
          </a:xfrm>
          <a:prstGeom prst="rect">
            <a:avLst/>
          </a:prstGeom>
          <a:noFill/>
        </p:spPr>
        <p:txBody>
          <a:bodyPr wrap="none" rtlCol="0">
            <a:spAutoFit/>
          </a:bodyPr>
          <a:lstStyle/>
          <a:p>
            <a:r>
              <a:rPr lang="en-US" sz="2800" b="1" dirty="0" smtClean="0"/>
              <a:t>Patronage by theater</a:t>
            </a:r>
            <a:endParaRPr lang="en-US" sz="2800" b="1" dirty="0"/>
          </a:p>
        </p:txBody>
      </p:sp>
    </p:spTree>
    <p:extLst>
      <p:ext uri="{BB962C8B-B14F-4D97-AF65-F5344CB8AC3E}">
        <p14:creationId xmlns:p14="http://schemas.microsoft.com/office/powerpoint/2010/main" val="129218898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13 November 2014</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16</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063423"/>
            <a:ext cx="6476999" cy="4766092"/>
          </a:xfrm>
          <a:prstGeom prst="rect">
            <a:avLst/>
          </a:prstGeom>
        </p:spPr>
      </p:pic>
      <p:sp>
        <p:nvSpPr>
          <p:cNvPr id="6" name="TextBox 5"/>
          <p:cNvSpPr txBox="1"/>
          <p:nvPr/>
        </p:nvSpPr>
        <p:spPr>
          <a:xfrm>
            <a:off x="381000" y="533400"/>
            <a:ext cx="3166251" cy="369332"/>
          </a:xfrm>
          <a:prstGeom prst="rect">
            <a:avLst/>
          </a:prstGeom>
          <a:noFill/>
        </p:spPr>
        <p:txBody>
          <a:bodyPr wrap="none" rtlCol="0">
            <a:spAutoFit/>
          </a:bodyPr>
          <a:lstStyle/>
          <a:p>
            <a:r>
              <a:rPr lang="en-US" dirty="0" smtClean="0"/>
              <a:t>Entr’actes by year, theater</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3377" y="4205872"/>
            <a:ext cx="1486107" cy="1486107"/>
          </a:xfrm>
          <a:prstGeom prst="rect">
            <a:avLst/>
          </a:prstGeom>
        </p:spPr>
      </p:pic>
    </p:spTree>
    <p:extLst>
      <p:ext uri="{BB962C8B-B14F-4D97-AF65-F5344CB8AC3E}">
        <p14:creationId xmlns:p14="http://schemas.microsoft.com/office/powerpoint/2010/main" val="375488268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13 November 2014</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17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62" y="2119129"/>
            <a:ext cx="8602275" cy="2619741"/>
          </a:xfrm>
          <a:prstGeom prst="rect">
            <a:avLst/>
          </a:prstGeom>
        </p:spPr>
      </p:pic>
    </p:spTree>
    <p:extLst>
      <p:ext uri="{BB962C8B-B14F-4D97-AF65-F5344CB8AC3E}">
        <p14:creationId xmlns:p14="http://schemas.microsoft.com/office/powerpoint/2010/main" val="78279362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13 November 2014</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18</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 y="1981200"/>
            <a:ext cx="8745632" cy="3886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234" y="567050"/>
            <a:ext cx="1486107" cy="1486107"/>
          </a:xfrm>
          <a:prstGeom prst="rect">
            <a:avLst/>
          </a:prstGeom>
        </p:spPr>
      </p:pic>
      <p:sp>
        <p:nvSpPr>
          <p:cNvPr id="8" name="TextBox 7"/>
          <p:cNvSpPr txBox="1"/>
          <p:nvPr/>
        </p:nvSpPr>
        <p:spPr>
          <a:xfrm>
            <a:off x="304800" y="679579"/>
            <a:ext cx="6173485" cy="523220"/>
          </a:xfrm>
          <a:prstGeom prst="rect">
            <a:avLst/>
          </a:prstGeom>
          <a:noFill/>
        </p:spPr>
        <p:txBody>
          <a:bodyPr wrap="none" rtlCol="0">
            <a:spAutoFit/>
          </a:bodyPr>
          <a:lstStyle/>
          <a:p>
            <a:r>
              <a:rPr lang="en-US" sz="2800" b="1" dirty="0" smtClean="0"/>
              <a:t>Entr’acte type/theater/patronage</a:t>
            </a:r>
            <a:endParaRPr lang="en-US" sz="2800" b="1" dirty="0"/>
          </a:p>
        </p:txBody>
      </p:sp>
    </p:spTree>
    <p:extLst>
      <p:ext uri="{BB962C8B-B14F-4D97-AF65-F5344CB8AC3E}">
        <p14:creationId xmlns:p14="http://schemas.microsoft.com/office/powerpoint/2010/main" val="92832018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ranking of variables</a:t>
            </a: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sp>
        <p:nvSpPr>
          <p:cNvPr id="5" name="Date Placeholder 4"/>
          <p:cNvSpPr>
            <a:spLocks noGrp="1"/>
          </p:cNvSpPr>
          <p:nvPr>
            <p:ph type="dt" sz="half" idx="10"/>
          </p:nvPr>
        </p:nvSpPr>
        <p:spPr/>
        <p:txBody>
          <a:bodyPr/>
          <a:lstStyle/>
          <a:p>
            <a:r>
              <a:rPr lang="en-US" smtClean="0"/>
              <a:t>13 November 2014</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19</a:t>
            </a:fld>
            <a:endParaRPr lang="en-US" dirty="0"/>
          </a:p>
        </p:txBody>
      </p:sp>
    </p:spTree>
    <p:extLst>
      <p:ext uri="{BB962C8B-B14F-4D97-AF65-F5344CB8AC3E}">
        <p14:creationId xmlns:p14="http://schemas.microsoft.com/office/powerpoint/2010/main" val="129962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Between </a:t>
            </a:r>
            <a:r>
              <a:rPr lang="en-US" sz="3200" i="1" dirty="0" smtClean="0"/>
              <a:t>c</a:t>
            </a:r>
            <a:r>
              <a:rPr lang="en-US" sz="3200" i="1" dirty="0" smtClean="0"/>
              <a:t>ommedia</a:t>
            </a:r>
            <a:r>
              <a:rPr lang="en-US" sz="3200" dirty="0" smtClean="0"/>
              <a:t> and the </a:t>
            </a:r>
            <a:r>
              <a:rPr lang="en-US" sz="3200" i="1" dirty="0" smtClean="0"/>
              <a:t>opera </a:t>
            </a:r>
            <a:r>
              <a:rPr lang="en-US" sz="3200" i="1" dirty="0" err="1" smtClean="0"/>
              <a:t>buffa</a:t>
            </a:r>
            <a:endParaRPr lang="en-US" sz="3200" i="1" dirty="0"/>
          </a:p>
        </p:txBody>
      </p:sp>
      <p:sp>
        <p:nvSpPr>
          <p:cNvPr id="3" name="Text Placeholder 2"/>
          <p:cNvSpPr>
            <a:spLocks noGrp="1"/>
          </p:cNvSpPr>
          <p:nvPr>
            <p:ph type="body" sz="quarter" idx="10"/>
          </p:nvPr>
        </p:nvSpPr>
        <p:spPr>
          <a:xfrm>
            <a:off x="381000" y="1853248"/>
            <a:ext cx="8037285" cy="2185352"/>
          </a:xfrm>
        </p:spPr>
        <p:txBody>
          <a:bodyPr/>
          <a:lstStyle/>
          <a:p>
            <a:r>
              <a:rPr lang="en-US" dirty="0" smtClean="0"/>
              <a:t>Font, size, and color for text have been formatted for you in the Slide Master</a:t>
            </a:r>
          </a:p>
          <a:p>
            <a:r>
              <a:rPr lang="en-US" dirty="0" smtClean="0"/>
              <a:t>Use the color palette shown below</a:t>
            </a:r>
          </a:p>
          <a:p>
            <a:r>
              <a:rPr lang="en-US" dirty="0" smtClean="0"/>
              <a:t>See next slide for additional guidelines</a:t>
            </a:r>
          </a:p>
          <a:p>
            <a:r>
              <a:rPr lang="en-US" dirty="0" smtClean="0"/>
              <a:t>Hyperlink color: </a:t>
            </a:r>
            <a:r>
              <a:rPr lang="en-US" dirty="0" smtClean="0">
                <a:hlinkClick r:id="rId3"/>
              </a:rPr>
              <a:t>www.microsoft.com</a:t>
            </a:r>
            <a:r>
              <a:rPr lang="en-US" dirty="0" smtClean="0"/>
              <a:t> </a:t>
            </a:r>
          </a:p>
        </p:txBody>
      </p:sp>
      <p:sp>
        <p:nvSpPr>
          <p:cNvPr id="4" name="Rounded Rectangle 3"/>
          <p:cNvSpPr/>
          <p:nvPr/>
        </p:nvSpPr>
        <p:spPr bwMode="auto">
          <a:xfrm>
            <a:off x="6216952" y="4381500"/>
            <a:ext cx="2850848" cy="882953"/>
          </a:xfrm>
          <a:prstGeom prst="roundRect">
            <a:avLst>
              <a:gd name="adj" fmla="val 9033"/>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sz="2000" b="1" i="1" dirty="0" err="1" smtClean="0">
                <a:solidFill>
                  <a:schemeClr val="tx1"/>
                </a:solidFill>
              </a:rPr>
              <a:t>Dramma</a:t>
            </a:r>
            <a:r>
              <a:rPr lang="en-US" sz="2000" b="1" i="1" dirty="0" smtClean="0">
                <a:solidFill>
                  <a:schemeClr val="tx1"/>
                </a:solidFill>
              </a:rPr>
              <a:t> per </a:t>
            </a:r>
            <a:r>
              <a:rPr lang="en-US" sz="2000" b="1" i="1" dirty="0" err="1" smtClean="0">
                <a:solidFill>
                  <a:schemeClr val="tx1"/>
                </a:solidFill>
              </a:rPr>
              <a:t>musica</a:t>
            </a:r>
            <a:r>
              <a:rPr lang="en-US" sz="2000" b="1" dirty="0" smtClean="0">
                <a:solidFill>
                  <a:schemeClr val="tx1"/>
                </a:solidFill>
              </a:rPr>
              <a:t> vs</a:t>
            </a:r>
            <a:r>
              <a:rPr lang="en-US" sz="2000" b="1" i="1" dirty="0" smtClean="0">
                <a:solidFill>
                  <a:schemeClr val="tx1"/>
                </a:solidFill>
              </a:rPr>
              <a:t> opera </a:t>
            </a:r>
            <a:r>
              <a:rPr lang="en-US" sz="2000" b="1" i="1" dirty="0" err="1" smtClean="0">
                <a:solidFill>
                  <a:schemeClr val="tx1"/>
                </a:solidFill>
              </a:rPr>
              <a:t>buffa</a:t>
            </a:r>
            <a:endParaRPr lang="en-US" sz="2000" b="1" i="1" dirty="0" smtClean="0">
              <a:solidFill>
                <a:schemeClr val="tx1"/>
              </a:solidFill>
            </a:endParaRPr>
          </a:p>
        </p:txBody>
      </p:sp>
      <p:sp>
        <p:nvSpPr>
          <p:cNvPr id="5" name="Rounded Rectangle 4"/>
          <p:cNvSpPr/>
          <p:nvPr/>
        </p:nvSpPr>
        <p:spPr bwMode="auto">
          <a:xfrm>
            <a:off x="3556000" y="4381500"/>
            <a:ext cx="2201333" cy="882953"/>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sz="2000" b="1" dirty="0" err="1" smtClean="0">
                <a:solidFill>
                  <a:schemeClr val="tx1"/>
                </a:solidFill>
              </a:rPr>
              <a:t>Impresarial</a:t>
            </a:r>
            <a:r>
              <a:rPr lang="en-US" sz="2000" b="1" dirty="0" smtClean="0">
                <a:solidFill>
                  <a:schemeClr val="tx1"/>
                </a:solidFill>
              </a:rPr>
              <a:t> opera</a:t>
            </a:r>
            <a:endParaRPr lang="en-US" sz="2000" b="1" dirty="0" smtClean="0">
              <a:solidFill>
                <a:schemeClr val="tx1"/>
              </a:solidFill>
            </a:endParaRPr>
          </a:p>
        </p:txBody>
      </p:sp>
      <p:sp>
        <p:nvSpPr>
          <p:cNvPr id="6" name="Rounded Rectangle 5"/>
          <p:cNvSpPr/>
          <p:nvPr/>
        </p:nvSpPr>
        <p:spPr bwMode="auto">
          <a:xfrm>
            <a:off x="484710" y="4381500"/>
            <a:ext cx="2542123" cy="882953"/>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en-US" sz="2000" b="1" i="1" dirty="0" smtClean="0">
                <a:solidFill>
                  <a:schemeClr val="tx1"/>
                </a:solidFill>
              </a:rPr>
              <a:t>Commedia</a:t>
            </a:r>
            <a:endParaRPr lang="en-US" sz="2000" b="1" i="1" dirty="0" smtClean="0">
              <a:solidFill>
                <a:schemeClr val="tx1"/>
              </a:solidFill>
            </a:endParaRPr>
          </a:p>
        </p:txBody>
      </p:sp>
      <p:sp>
        <p:nvSpPr>
          <p:cNvPr id="7" name="Rounded Rectangle 6"/>
          <p:cNvSpPr/>
          <p:nvPr/>
        </p:nvSpPr>
        <p:spPr bwMode="auto">
          <a:xfrm>
            <a:off x="6216952" y="5539619"/>
            <a:ext cx="2850848" cy="882953"/>
          </a:xfrm>
          <a:prstGeom prst="roundRect">
            <a:avLst>
              <a:gd name="adj" fmla="val 9033"/>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sz="2000" dirty="0" smtClean="0">
                <a:solidFill>
                  <a:schemeClr val="tx1"/>
                </a:solidFill>
              </a:rPr>
              <a:t>Scripted with improvised elements</a:t>
            </a:r>
            <a:endParaRPr lang="en-US" sz="2000" dirty="0" smtClean="0">
              <a:solidFill>
                <a:schemeClr val="tx1"/>
              </a:solidFill>
            </a:endParaRPr>
          </a:p>
        </p:txBody>
      </p:sp>
      <p:sp>
        <p:nvSpPr>
          <p:cNvPr id="8" name="Rounded Rectangle 7"/>
          <p:cNvSpPr/>
          <p:nvPr/>
        </p:nvSpPr>
        <p:spPr bwMode="auto">
          <a:xfrm>
            <a:off x="3556000" y="5539619"/>
            <a:ext cx="2201333" cy="882953"/>
          </a:xfrm>
          <a:prstGeom prst="roundRect">
            <a:avLst>
              <a:gd name="adj" fmla="val 9033"/>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sz="2000" dirty="0" smtClean="0">
                <a:solidFill>
                  <a:schemeClr val="tx1"/>
                </a:solidFill>
              </a:rPr>
              <a:t>Emphasis on written script</a:t>
            </a:r>
            <a:endParaRPr lang="en-US" sz="2000" dirty="0" smtClean="0">
              <a:solidFill>
                <a:schemeClr val="tx1"/>
              </a:solidFill>
            </a:endParaRPr>
          </a:p>
        </p:txBody>
      </p:sp>
      <p:sp>
        <p:nvSpPr>
          <p:cNvPr id="9" name="Rounded Rectangle 8"/>
          <p:cNvSpPr/>
          <p:nvPr/>
        </p:nvSpPr>
        <p:spPr bwMode="auto">
          <a:xfrm>
            <a:off x="484710" y="5539619"/>
            <a:ext cx="2542123" cy="882953"/>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en-US" sz="2000" dirty="0" smtClean="0">
                <a:solidFill>
                  <a:schemeClr val="bg1"/>
                </a:solidFill>
              </a:rPr>
              <a:t>Emphasis on </a:t>
            </a:r>
            <a:r>
              <a:rPr lang="en-US" sz="2000" i="1" dirty="0" smtClean="0">
                <a:solidFill>
                  <a:schemeClr val="bg1"/>
                </a:solidFill>
              </a:rPr>
              <a:t>extempore</a:t>
            </a:r>
            <a:r>
              <a:rPr lang="en-US" sz="2000" dirty="0" smtClean="0">
                <a:solidFill>
                  <a:schemeClr val="bg1"/>
                </a:solidFill>
              </a:rPr>
              <a:t> presentation</a:t>
            </a:r>
            <a:endParaRPr lang="en-US" sz="2000" dirty="0" smtClean="0">
              <a:solidFill>
                <a:schemeClr val="bg1"/>
              </a:solidFill>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13 November 2014</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20</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914400"/>
            <a:ext cx="6676475" cy="4871741"/>
          </a:xfrm>
          <a:prstGeom prst="rect">
            <a:avLst/>
          </a:prstGeom>
        </p:spPr>
      </p:pic>
      <p:sp>
        <p:nvSpPr>
          <p:cNvPr id="6" name="TextBox 5"/>
          <p:cNvSpPr txBox="1"/>
          <p:nvPr/>
        </p:nvSpPr>
        <p:spPr>
          <a:xfrm>
            <a:off x="457200" y="457200"/>
            <a:ext cx="7503977" cy="369332"/>
          </a:xfrm>
          <a:prstGeom prst="rect">
            <a:avLst/>
          </a:prstGeom>
          <a:noFill/>
        </p:spPr>
        <p:txBody>
          <a:bodyPr wrap="none" rtlCol="0">
            <a:spAutoFit/>
          </a:bodyPr>
          <a:lstStyle/>
          <a:p>
            <a:r>
              <a:rPr lang="en-US" dirty="0" smtClean="0"/>
              <a:t>Affect: </a:t>
            </a:r>
            <a:r>
              <a:rPr lang="en-US" dirty="0" err="1" smtClean="0"/>
              <a:t>Domenico</a:t>
            </a:r>
            <a:r>
              <a:rPr lang="en-US" dirty="0" smtClean="0"/>
              <a:t> </a:t>
            </a:r>
            <a:r>
              <a:rPr lang="en-US" dirty="0" err="1" smtClean="0"/>
              <a:t>Gabrielli</a:t>
            </a:r>
            <a:r>
              <a:rPr lang="en-US" dirty="0" smtClean="0"/>
              <a:t>, Maurizio (Venice 1687; Modena 1690)</a:t>
            </a:r>
            <a:endParaRPr lang="en-US" dirty="0"/>
          </a:p>
        </p:txBody>
      </p:sp>
    </p:spTree>
    <p:extLst>
      <p:ext uri="{BB962C8B-B14F-4D97-AF65-F5344CB8AC3E}">
        <p14:creationId xmlns:p14="http://schemas.microsoft.com/office/powerpoint/2010/main" val="373739416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13 November 2014</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21</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914400"/>
            <a:ext cx="6676475" cy="4871741"/>
          </a:xfrm>
          <a:prstGeom prst="rect">
            <a:avLst/>
          </a:prstGeom>
        </p:spPr>
      </p:pic>
      <p:sp>
        <p:nvSpPr>
          <p:cNvPr id="6" name="TextBox 5"/>
          <p:cNvSpPr txBox="1"/>
          <p:nvPr/>
        </p:nvSpPr>
        <p:spPr>
          <a:xfrm>
            <a:off x="457200" y="457200"/>
            <a:ext cx="7503977" cy="369332"/>
          </a:xfrm>
          <a:prstGeom prst="rect">
            <a:avLst/>
          </a:prstGeom>
          <a:noFill/>
        </p:spPr>
        <p:txBody>
          <a:bodyPr wrap="none" rtlCol="0">
            <a:spAutoFit/>
          </a:bodyPr>
          <a:lstStyle/>
          <a:p>
            <a:r>
              <a:rPr lang="en-US" dirty="0" smtClean="0"/>
              <a:t>Affect: </a:t>
            </a:r>
            <a:r>
              <a:rPr lang="en-US" dirty="0" err="1" smtClean="0"/>
              <a:t>Domenico</a:t>
            </a:r>
            <a:r>
              <a:rPr lang="en-US" dirty="0" smtClean="0"/>
              <a:t> </a:t>
            </a:r>
            <a:r>
              <a:rPr lang="en-US" dirty="0" err="1" smtClean="0"/>
              <a:t>Gabrielli</a:t>
            </a:r>
            <a:r>
              <a:rPr lang="en-US" dirty="0" smtClean="0"/>
              <a:t>, </a:t>
            </a:r>
            <a:r>
              <a:rPr lang="en-US" i="1" dirty="0" smtClean="0"/>
              <a:t>Maurizio</a:t>
            </a:r>
            <a:r>
              <a:rPr lang="en-US" dirty="0" smtClean="0"/>
              <a:t> (Venice 1687; Modena 1690)</a:t>
            </a:r>
            <a:endParaRPr lang="en-US" dirty="0"/>
          </a:p>
        </p:txBody>
      </p:sp>
      <p:sp>
        <p:nvSpPr>
          <p:cNvPr id="7" name="Rounded Rectangle 6"/>
          <p:cNvSpPr/>
          <p:nvPr/>
        </p:nvSpPr>
        <p:spPr>
          <a:xfrm>
            <a:off x="4495800" y="4114800"/>
            <a:ext cx="2866475" cy="1671341"/>
          </a:xfrm>
          <a:prstGeom prst="roundRect">
            <a:avLst/>
          </a:prstGeom>
          <a:solidFill>
            <a:schemeClr val="accent4">
              <a:lumMod val="60000"/>
              <a:lumOff val="40000"/>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89358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13 November 2014</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22</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17679"/>
            <a:ext cx="2842054" cy="2703658"/>
          </a:xfrm>
          <a:prstGeom prst="rect">
            <a:avLst/>
          </a:prstGeom>
        </p:spPr>
      </p:pic>
      <p:sp>
        <p:nvSpPr>
          <p:cNvPr id="6" name="TextBox 5"/>
          <p:cNvSpPr txBox="1"/>
          <p:nvPr/>
        </p:nvSpPr>
        <p:spPr>
          <a:xfrm>
            <a:off x="838200" y="3886200"/>
            <a:ext cx="840295" cy="369332"/>
          </a:xfrm>
          <a:prstGeom prst="rect">
            <a:avLst/>
          </a:prstGeom>
          <a:noFill/>
        </p:spPr>
        <p:txBody>
          <a:bodyPr wrap="none" rtlCol="0">
            <a:spAutoFit/>
          </a:bodyPr>
          <a:lstStyle/>
          <a:p>
            <a:r>
              <a:rPr lang="en-US" dirty="0" smtClean="0"/>
              <a:t>Il </a:t>
            </a:r>
            <a:r>
              <a:rPr lang="en-US" dirty="0" err="1" smtClean="0"/>
              <a:t>Tello</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579" y="717679"/>
            <a:ext cx="3410455" cy="4693960"/>
          </a:xfrm>
          <a:prstGeom prst="rect">
            <a:avLst/>
          </a:prstGeom>
        </p:spPr>
      </p:pic>
      <p:sp>
        <p:nvSpPr>
          <p:cNvPr id="8" name="TextBox 7"/>
          <p:cNvSpPr txBox="1"/>
          <p:nvPr/>
        </p:nvSpPr>
        <p:spPr>
          <a:xfrm>
            <a:off x="4953000" y="5715000"/>
            <a:ext cx="3712876" cy="369332"/>
          </a:xfrm>
          <a:prstGeom prst="rect">
            <a:avLst/>
          </a:prstGeom>
          <a:noFill/>
        </p:spPr>
        <p:txBody>
          <a:bodyPr wrap="none" rtlCol="0">
            <a:spAutoFit/>
          </a:bodyPr>
          <a:lstStyle/>
          <a:p>
            <a:r>
              <a:rPr lang="en-US" dirty="0" err="1" smtClean="0"/>
              <a:t>Trufaldina</a:t>
            </a:r>
            <a:r>
              <a:rPr lang="en-US" dirty="0" smtClean="0"/>
              <a:t> in </a:t>
            </a:r>
            <a:r>
              <a:rPr lang="en-US" dirty="0" err="1" smtClean="0"/>
              <a:t>Antigona</a:t>
            </a:r>
            <a:r>
              <a:rPr lang="en-US" dirty="0" smtClean="0"/>
              <a:t>??  (1721)</a:t>
            </a:r>
            <a:endParaRPr lang="en-US" dirty="0"/>
          </a:p>
        </p:txBody>
      </p:sp>
    </p:spTree>
    <p:extLst>
      <p:ext uri="{BB962C8B-B14F-4D97-AF65-F5344CB8AC3E}">
        <p14:creationId xmlns:p14="http://schemas.microsoft.com/office/powerpoint/2010/main" val="291578286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13 November 2014</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23</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4449"/>
            <a:ext cx="9144000" cy="6169102"/>
          </a:xfrm>
          <a:prstGeom prst="rect">
            <a:avLst/>
          </a:prstGeom>
        </p:spPr>
      </p:pic>
    </p:spTree>
    <p:extLst>
      <p:ext uri="{BB962C8B-B14F-4D97-AF65-F5344CB8AC3E}">
        <p14:creationId xmlns:p14="http://schemas.microsoft.com/office/powerpoint/2010/main" val="353384713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690282"/>
          </a:xfrm>
        </p:spPr>
        <p:txBody>
          <a:bodyPr/>
          <a:lstStyle/>
          <a:p>
            <a:endParaRPr lang="en-US"/>
          </a:p>
        </p:txBody>
      </p:sp>
      <p:sp>
        <p:nvSpPr>
          <p:cNvPr id="3" name="Content Placeholder 2"/>
          <p:cNvSpPr>
            <a:spLocks noGrp="1"/>
          </p:cNvSpPr>
          <p:nvPr>
            <p:ph sz="half" idx="1"/>
          </p:nvPr>
        </p:nvSpPr>
        <p:spPr>
          <a:xfrm>
            <a:off x="714287" y="1474127"/>
            <a:ext cx="3298113" cy="4195763"/>
          </a:xfrm>
        </p:spPr>
        <p:txBody>
          <a:bodyPr/>
          <a:lstStyle/>
          <a:p>
            <a:endParaRPr lang="en-US" dirty="0"/>
          </a:p>
        </p:txBody>
      </p:sp>
      <p:sp>
        <p:nvSpPr>
          <p:cNvPr id="4" name="Content Placeholder 3"/>
          <p:cNvSpPr>
            <a:spLocks noGrp="1"/>
          </p:cNvSpPr>
          <p:nvPr>
            <p:ph sz="half" idx="2"/>
          </p:nvPr>
        </p:nvSpPr>
        <p:spPr>
          <a:xfrm>
            <a:off x="4185343" y="1474127"/>
            <a:ext cx="3298115" cy="4200245"/>
          </a:xfrm>
        </p:spPr>
        <p:txBody>
          <a:bodyPr/>
          <a:lstStyle/>
          <a:p>
            <a:endParaRPr lang="en-US"/>
          </a:p>
        </p:txBody>
      </p:sp>
      <p:sp>
        <p:nvSpPr>
          <p:cNvPr id="5" name="Date Placeholder 4"/>
          <p:cNvSpPr>
            <a:spLocks noGrp="1"/>
          </p:cNvSpPr>
          <p:nvPr>
            <p:ph type="dt" sz="half" idx="10"/>
          </p:nvPr>
        </p:nvSpPr>
        <p:spPr/>
        <p:txBody>
          <a:bodyPr/>
          <a:lstStyle/>
          <a:p>
            <a:r>
              <a:rPr lang="en-US" smtClean="0"/>
              <a:t>13 November 2014</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24</a:t>
            </a:fld>
            <a:endParaRPr lang="en-US" dirty="0"/>
          </a:p>
        </p:txBody>
      </p:sp>
    </p:spTree>
    <p:extLst>
      <p:ext uri="{BB962C8B-B14F-4D97-AF65-F5344CB8AC3E}">
        <p14:creationId xmlns:p14="http://schemas.microsoft.com/office/powerpoint/2010/main" val="180832435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Between </a:t>
            </a:r>
            <a:r>
              <a:rPr lang="en-US" sz="3200" i="1" dirty="0" smtClean="0"/>
              <a:t>c</a:t>
            </a:r>
            <a:r>
              <a:rPr lang="en-US" sz="3200" i="1" dirty="0" smtClean="0"/>
              <a:t>ommedia</a:t>
            </a:r>
            <a:r>
              <a:rPr lang="en-US" sz="3200" dirty="0" smtClean="0"/>
              <a:t> and the </a:t>
            </a:r>
            <a:r>
              <a:rPr lang="en-US" sz="3200" i="1" dirty="0" smtClean="0"/>
              <a:t>opera </a:t>
            </a:r>
            <a:r>
              <a:rPr lang="en-US" sz="3200" i="1" dirty="0" err="1" smtClean="0"/>
              <a:t>buffa</a:t>
            </a:r>
            <a:endParaRPr lang="en-US" sz="3200" i="1" dirty="0"/>
          </a:p>
        </p:txBody>
      </p:sp>
      <p:sp>
        <p:nvSpPr>
          <p:cNvPr id="3" name="Text Placeholder 2"/>
          <p:cNvSpPr>
            <a:spLocks noGrp="1"/>
          </p:cNvSpPr>
          <p:nvPr>
            <p:ph type="body" sz="quarter" idx="10"/>
          </p:nvPr>
        </p:nvSpPr>
        <p:spPr>
          <a:xfrm>
            <a:off x="381000" y="1853248"/>
            <a:ext cx="8037285" cy="2185352"/>
          </a:xfrm>
        </p:spPr>
        <p:txBody>
          <a:bodyPr/>
          <a:lstStyle/>
          <a:p>
            <a:r>
              <a:rPr lang="en-US" dirty="0" smtClean="0"/>
              <a:t>16</a:t>
            </a:r>
            <a:r>
              <a:rPr lang="en-US" baseline="30000" dirty="0" smtClean="0"/>
              <a:t>th</a:t>
            </a:r>
            <a:r>
              <a:rPr lang="en-US" dirty="0" smtClean="0"/>
              <a:t> century: Commedia [many varieties]</a:t>
            </a:r>
            <a:endParaRPr lang="en-US" dirty="0" smtClean="0"/>
          </a:p>
          <a:p>
            <a:r>
              <a:rPr lang="en-US" dirty="0" smtClean="0"/>
              <a:t>17</a:t>
            </a:r>
            <a:r>
              <a:rPr lang="en-US" baseline="30000" dirty="0" smtClean="0"/>
              <a:t>th</a:t>
            </a:r>
            <a:r>
              <a:rPr lang="en-US" dirty="0" smtClean="0"/>
              <a:t> century: </a:t>
            </a:r>
            <a:r>
              <a:rPr lang="en-US" dirty="0" err="1" smtClean="0"/>
              <a:t>Impresarial</a:t>
            </a:r>
            <a:r>
              <a:rPr lang="en-US" dirty="0" smtClean="0"/>
              <a:t> opera</a:t>
            </a:r>
            <a:endParaRPr lang="en-US" dirty="0" smtClean="0"/>
          </a:p>
          <a:p>
            <a:r>
              <a:rPr lang="en-US" dirty="0" smtClean="0"/>
              <a:t>18</a:t>
            </a:r>
            <a:r>
              <a:rPr lang="en-US" baseline="30000" dirty="0" smtClean="0"/>
              <a:t>th</a:t>
            </a:r>
            <a:r>
              <a:rPr lang="en-US" dirty="0" smtClean="0"/>
              <a:t> century: </a:t>
            </a:r>
            <a:r>
              <a:rPr lang="en-US" i="1" dirty="0" err="1" smtClean="0"/>
              <a:t>Dramma</a:t>
            </a:r>
            <a:r>
              <a:rPr lang="en-US" i="1" dirty="0" smtClean="0"/>
              <a:t> per </a:t>
            </a:r>
            <a:r>
              <a:rPr lang="en-US" i="1" dirty="0" err="1" smtClean="0"/>
              <a:t>musica</a:t>
            </a:r>
            <a:r>
              <a:rPr lang="en-US" dirty="0" smtClean="0"/>
              <a:t> vs. </a:t>
            </a:r>
            <a:r>
              <a:rPr lang="en-US" i="1" dirty="0" smtClean="0"/>
              <a:t>opera </a:t>
            </a:r>
            <a:r>
              <a:rPr lang="en-US" i="1" dirty="0" err="1" smtClean="0"/>
              <a:t>buffa</a:t>
            </a:r>
            <a:endParaRPr lang="en-US" i="1" dirty="0" smtClean="0"/>
          </a:p>
        </p:txBody>
      </p:sp>
      <p:sp>
        <p:nvSpPr>
          <p:cNvPr id="4" name="Rounded Rectangle 3"/>
          <p:cNvSpPr/>
          <p:nvPr/>
        </p:nvSpPr>
        <p:spPr bwMode="auto">
          <a:xfrm>
            <a:off x="6553200" y="4381500"/>
            <a:ext cx="2514600" cy="882954"/>
          </a:xfrm>
          <a:prstGeom prst="roundRect">
            <a:avLst>
              <a:gd name="adj" fmla="val 9033"/>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sz="2000" b="1" i="1" dirty="0" err="1" smtClean="0">
                <a:solidFill>
                  <a:schemeClr val="tx1"/>
                </a:solidFill>
              </a:rPr>
              <a:t>Dramma</a:t>
            </a:r>
            <a:r>
              <a:rPr lang="en-US" sz="2000" b="1" i="1" dirty="0" smtClean="0">
                <a:solidFill>
                  <a:schemeClr val="tx1"/>
                </a:solidFill>
              </a:rPr>
              <a:t> per </a:t>
            </a:r>
            <a:r>
              <a:rPr lang="en-US" sz="2000" b="1" i="1" dirty="0" err="1" smtClean="0">
                <a:solidFill>
                  <a:schemeClr val="tx1"/>
                </a:solidFill>
              </a:rPr>
              <a:t>musica</a:t>
            </a:r>
            <a:r>
              <a:rPr lang="en-US" sz="2000" b="1" dirty="0" smtClean="0">
                <a:solidFill>
                  <a:schemeClr val="tx1"/>
                </a:solidFill>
              </a:rPr>
              <a:t> vs</a:t>
            </a:r>
            <a:r>
              <a:rPr lang="en-US" sz="2000" b="1" i="1" dirty="0" smtClean="0">
                <a:solidFill>
                  <a:schemeClr val="tx1"/>
                </a:solidFill>
              </a:rPr>
              <a:t> opera </a:t>
            </a:r>
            <a:r>
              <a:rPr lang="en-US" sz="2000" b="1" i="1" dirty="0" err="1" smtClean="0">
                <a:solidFill>
                  <a:schemeClr val="tx1"/>
                </a:solidFill>
              </a:rPr>
              <a:t>buffa</a:t>
            </a:r>
            <a:endParaRPr lang="en-US" sz="2000" b="1" i="1" dirty="0" smtClean="0">
              <a:solidFill>
                <a:schemeClr val="tx1"/>
              </a:solidFill>
            </a:endParaRPr>
          </a:p>
        </p:txBody>
      </p:sp>
      <p:sp>
        <p:nvSpPr>
          <p:cNvPr id="5" name="Rounded Rectangle 4"/>
          <p:cNvSpPr/>
          <p:nvPr/>
        </p:nvSpPr>
        <p:spPr bwMode="auto">
          <a:xfrm>
            <a:off x="3556000" y="3768574"/>
            <a:ext cx="2201333" cy="882953"/>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sz="2000" b="1" dirty="0" err="1" smtClean="0">
                <a:solidFill>
                  <a:schemeClr val="tx1"/>
                </a:solidFill>
              </a:rPr>
              <a:t>Impresarial</a:t>
            </a:r>
            <a:r>
              <a:rPr lang="en-US" sz="2000" b="1" dirty="0" smtClean="0">
                <a:solidFill>
                  <a:schemeClr val="tx1"/>
                </a:solidFill>
              </a:rPr>
              <a:t> opera</a:t>
            </a:r>
            <a:endParaRPr lang="en-US" sz="2000" b="1" dirty="0" smtClean="0">
              <a:solidFill>
                <a:schemeClr val="tx1"/>
              </a:solidFill>
            </a:endParaRPr>
          </a:p>
        </p:txBody>
      </p:sp>
      <p:sp>
        <p:nvSpPr>
          <p:cNvPr id="6" name="Rounded Rectangle 5"/>
          <p:cNvSpPr/>
          <p:nvPr/>
        </p:nvSpPr>
        <p:spPr bwMode="auto">
          <a:xfrm>
            <a:off x="484711" y="4381501"/>
            <a:ext cx="1953690" cy="800100"/>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en-US" sz="2000" b="1" i="1" dirty="0" smtClean="0">
                <a:solidFill>
                  <a:schemeClr val="tx1"/>
                </a:solidFill>
              </a:rPr>
              <a:t>Commedia</a:t>
            </a:r>
            <a:endParaRPr lang="en-US" sz="2000" b="1" i="1" dirty="0" smtClean="0">
              <a:solidFill>
                <a:schemeClr val="tx1"/>
              </a:solidFill>
            </a:endParaRPr>
          </a:p>
        </p:txBody>
      </p:sp>
      <p:sp>
        <p:nvSpPr>
          <p:cNvPr id="7" name="Rounded Rectangle 6"/>
          <p:cNvSpPr/>
          <p:nvPr/>
        </p:nvSpPr>
        <p:spPr bwMode="auto">
          <a:xfrm>
            <a:off x="6477000" y="5439131"/>
            <a:ext cx="2604675" cy="656870"/>
          </a:xfrm>
          <a:prstGeom prst="roundRect">
            <a:avLst>
              <a:gd name="adj" fmla="val 9033"/>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dirty="0" smtClean="0">
                <a:solidFill>
                  <a:schemeClr val="tx1"/>
                </a:solidFill>
              </a:rPr>
              <a:t>Scripted with </a:t>
            </a:r>
            <a:r>
              <a:rPr lang="en-US" b="1" dirty="0" smtClean="0">
                <a:solidFill>
                  <a:schemeClr val="tx1"/>
                </a:solidFill>
              </a:rPr>
              <a:t>improvised</a:t>
            </a:r>
            <a:r>
              <a:rPr lang="en-US" dirty="0" smtClean="0">
                <a:solidFill>
                  <a:schemeClr val="tx1"/>
                </a:solidFill>
              </a:rPr>
              <a:t> elements</a:t>
            </a:r>
            <a:endParaRPr lang="en-US" dirty="0" smtClean="0">
              <a:solidFill>
                <a:schemeClr val="tx1"/>
              </a:solidFill>
            </a:endParaRPr>
          </a:p>
        </p:txBody>
      </p:sp>
      <p:sp>
        <p:nvSpPr>
          <p:cNvPr id="8" name="Rounded Rectangle 7"/>
          <p:cNvSpPr/>
          <p:nvPr/>
        </p:nvSpPr>
        <p:spPr bwMode="auto">
          <a:xfrm>
            <a:off x="3556000" y="4778062"/>
            <a:ext cx="2201333" cy="486392"/>
          </a:xfrm>
          <a:prstGeom prst="roundRect">
            <a:avLst>
              <a:gd name="adj" fmla="val 9033"/>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sz="1600" dirty="0" smtClean="0">
                <a:solidFill>
                  <a:schemeClr val="tx1"/>
                </a:solidFill>
              </a:rPr>
              <a:t>Emphasis on written script</a:t>
            </a:r>
            <a:endParaRPr lang="en-US" sz="1600" dirty="0" smtClean="0">
              <a:solidFill>
                <a:schemeClr val="tx1"/>
              </a:solidFill>
            </a:endParaRPr>
          </a:p>
        </p:txBody>
      </p:sp>
      <p:sp>
        <p:nvSpPr>
          <p:cNvPr id="9" name="Rounded Rectangle 8"/>
          <p:cNvSpPr/>
          <p:nvPr/>
        </p:nvSpPr>
        <p:spPr bwMode="auto">
          <a:xfrm>
            <a:off x="484710" y="5390989"/>
            <a:ext cx="1953691" cy="933611"/>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en-US" dirty="0" smtClean="0">
                <a:solidFill>
                  <a:schemeClr val="bg1"/>
                </a:solidFill>
              </a:rPr>
              <a:t>Emphasis on </a:t>
            </a:r>
            <a:r>
              <a:rPr lang="en-US" b="1" i="1" dirty="0" smtClean="0">
                <a:solidFill>
                  <a:schemeClr val="bg1"/>
                </a:solidFill>
              </a:rPr>
              <a:t>extempore</a:t>
            </a:r>
            <a:r>
              <a:rPr lang="en-US" b="1" dirty="0" smtClean="0">
                <a:solidFill>
                  <a:schemeClr val="bg1"/>
                </a:solidFill>
              </a:rPr>
              <a:t> </a:t>
            </a:r>
            <a:r>
              <a:rPr lang="en-US" dirty="0" smtClean="0">
                <a:solidFill>
                  <a:schemeClr val="bg1"/>
                </a:solidFill>
              </a:rPr>
              <a:t>presentation</a:t>
            </a:r>
            <a:endParaRPr lang="en-US" dirty="0" smtClean="0">
              <a:solidFill>
                <a:schemeClr val="bg1"/>
              </a:solidFill>
            </a:endParaRPr>
          </a:p>
        </p:txBody>
      </p:sp>
      <p:cxnSp>
        <p:nvCxnSpPr>
          <p:cNvPr id="11" name="Straight Arrow Connector 10"/>
          <p:cNvCxnSpPr/>
          <p:nvPr/>
        </p:nvCxnSpPr>
        <p:spPr>
          <a:xfrm>
            <a:off x="4572000" y="2971800"/>
            <a:ext cx="0" cy="9144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3366685" y="5390989"/>
            <a:ext cx="2590800" cy="1031583"/>
          </a:xfrm>
          <a:prstGeom prst="roundRect">
            <a:avLst/>
          </a:prstGeom>
          <a:solidFill>
            <a:srgbClr val="D85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Unscripted/non-surviving improvised elements</a:t>
            </a:r>
            <a:endParaRPr lang="en-US" b="1" dirty="0"/>
          </a:p>
        </p:txBody>
      </p:sp>
    </p:spTree>
    <p:extLst>
      <p:ext uri="{BB962C8B-B14F-4D97-AF65-F5344CB8AC3E}">
        <p14:creationId xmlns:p14="http://schemas.microsoft.com/office/powerpoint/2010/main" val="347375663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Apart from the scripted drama….</a:t>
            </a:r>
            <a:endParaRPr lang="en-US" sz="3200" dirty="0"/>
          </a:p>
        </p:txBody>
      </p:sp>
      <p:sp>
        <p:nvSpPr>
          <p:cNvPr id="3" name="Content Placeholder 2"/>
          <p:cNvSpPr>
            <a:spLocks noGrp="1"/>
          </p:cNvSpPr>
          <p:nvPr>
            <p:ph idx="1"/>
          </p:nvPr>
        </p:nvSpPr>
        <p:spPr>
          <a:xfrm>
            <a:off x="534136" y="1371600"/>
            <a:ext cx="7005954" cy="4195481"/>
          </a:xfrm>
        </p:spPr>
        <p:txBody>
          <a:bodyPr/>
          <a:lstStyle/>
          <a:p>
            <a:r>
              <a:rPr lang="en-US" dirty="0" smtClean="0"/>
              <a:t>Before Act One:</a:t>
            </a:r>
          </a:p>
          <a:p>
            <a:pPr lvl="1"/>
            <a:r>
              <a:rPr lang="en-US" dirty="0" smtClean="0"/>
              <a:t>“machine” prologue, usually for the gods</a:t>
            </a:r>
          </a:p>
          <a:p>
            <a:pPr lvl="1"/>
            <a:r>
              <a:rPr lang="en-US" dirty="0" err="1" smtClean="0"/>
              <a:t>Sinfonia</a:t>
            </a:r>
            <a:r>
              <a:rPr lang="en-US" dirty="0" smtClean="0"/>
              <a:t> (sometimes)</a:t>
            </a:r>
          </a:p>
          <a:p>
            <a:r>
              <a:rPr lang="en-US" dirty="0" smtClean="0"/>
              <a:t>Within the acts:</a:t>
            </a:r>
          </a:p>
          <a:p>
            <a:pPr lvl="1"/>
            <a:r>
              <a:rPr lang="en-US" i="1" dirty="0" err="1" smtClean="0"/>
              <a:t>Balli</a:t>
            </a:r>
            <a:r>
              <a:rPr lang="en-US" i="1" dirty="0" smtClean="0"/>
              <a:t> </a:t>
            </a:r>
            <a:r>
              <a:rPr lang="en-US" dirty="0" smtClean="0"/>
              <a:t>(some instructional)</a:t>
            </a:r>
          </a:p>
          <a:p>
            <a:pPr lvl="1"/>
            <a:r>
              <a:rPr lang="en-US" i="1" dirty="0" smtClean="0"/>
              <a:t>Cori </a:t>
            </a:r>
            <a:r>
              <a:rPr lang="en-US" dirty="0" smtClean="0"/>
              <a:t>(emphasis on gesture)</a:t>
            </a:r>
          </a:p>
          <a:p>
            <a:pPr lvl="1"/>
            <a:r>
              <a:rPr lang="en-US" dirty="0" smtClean="0"/>
              <a:t>Instrumental </a:t>
            </a:r>
            <a:r>
              <a:rPr lang="en-US" i="1" dirty="0" smtClean="0"/>
              <a:t>ritornelli</a:t>
            </a:r>
          </a:p>
          <a:p>
            <a:pPr lvl="1"/>
            <a:r>
              <a:rPr lang="en-US" dirty="0" smtClean="0"/>
              <a:t>Visual exhibits (most instructional)</a:t>
            </a:r>
          </a:p>
          <a:p>
            <a:r>
              <a:rPr lang="en-US" dirty="0" smtClean="0"/>
              <a:t>At end of final act:</a:t>
            </a:r>
          </a:p>
          <a:p>
            <a:pPr lvl="1"/>
            <a:r>
              <a:rPr lang="en-US" dirty="0" smtClean="0"/>
              <a:t>“machine” finale; festive </a:t>
            </a:r>
            <a:r>
              <a:rPr lang="en-US" i="1" dirty="0" err="1" smtClean="0"/>
              <a:t>ballo</a:t>
            </a:r>
            <a:endParaRPr lang="en-US" i="1" dirty="0" smtClean="0"/>
          </a:p>
        </p:txBody>
      </p:sp>
      <p:sp>
        <p:nvSpPr>
          <p:cNvPr id="4" name="Date Placeholder 3"/>
          <p:cNvSpPr>
            <a:spLocks noGrp="1"/>
          </p:cNvSpPr>
          <p:nvPr>
            <p:ph type="dt" sz="half" idx="10"/>
          </p:nvPr>
        </p:nvSpPr>
        <p:spPr>
          <a:xfrm rot="5400000">
            <a:off x="6872154" y="2591710"/>
            <a:ext cx="2666999" cy="379181"/>
          </a:xfrm>
        </p:spPr>
        <p:txBody>
          <a:bodyPr/>
          <a:lstStyle/>
          <a:p>
            <a:r>
              <a:rPr lang="en-US" dirty="0" smtClean="0"/>
              <a:t>13 November 2014</a:t>
            </a:r>
            <a:endParaRPr lang="en-US" dirty="0"/>
          </a:p>
        </p:txBody>
      </p:sp>
      <p:sp>
        <p:nvSpPr>
          <p:cNvPr id="5" name="Footer Placeholder 4"/>
          <p:cNvSpPr>
            <a:spLocks noGrp="1"/>
          </p:cNvSpPr>
          <p:nvPr>
            <p:ph type="ftr" sz="quarter" idx="11"/>
          </p:nvPr>
        </p:nvSpPr>
        <p:spPr>
          <a:xfrm rot="5400000">
            <a:off x="6660926" y="3263369"/>
            <a:ext cx="3859795" cy="228660"/>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4</a:t>
            </a:fld>
            <a:endParaRPr lang="en-US" dirty="0"/>
          </a:p>
        </p:txBody>
      </p:sp>
    </p:spTree>
    <p:extLst>
      <p:ext uri="{BB962C8B-B14F-4D97-AF65-F5344CB8AC3E}">
        <p14:creationId xmlns:p14="http://schemas.microsoft.com/office/powerpoint/2010/main" val="164161795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690282"/>
          </a:xfrm>
        </p:spPr>
        <p:txBody>
          <a:bodyPr/>
          <a:lstStyle/>
          <a:p>
            <a:r>
              <a:rPr lang="en-US" sz="3200" dirty="0" smtClean="0"/>
              <a:t>Elements that changed</a:t>
            </a:r>
            <a:endParaRPr lang="en-US" sz="3200" dirty="0"/>
          </a:p>
        </p:txBody>
      </p:sp>
      <p:sp>
        <p:nvSpPr>
          <p:cNvPr id="3" name="Content Placeholder 2"/>
          <p:cNvSpPr>
            <a:spLocks noGrp="1"/>
          </p:cNvSpPr>
          <p:nvPr>
            <p:ph idx="1"/>
          </p:nvPr>
        </p:nvSpPr>
        <p:spPr>
          <a:xfrm>
            <a:off x="534136" y="1279958"/>
            <a:ext cx="7005954" cy="4195481"/>
          </a:xfrm>
        </p:spPr>
        <p:txBody>
          <a:bodyPr>
            <a:normAutofit/>
          </a:bodyPr>
          <a:lstStyle/>
          <a:p>
            <a:r>
              <a:rPr lang="en-US" dirty="0" smtClean="0"/>
              <a:t>Before Act One:</a:t>
            </a:r>
          </a:p>
          <a:p>
            <a:pPr lvl="1"/>
            <a:r>
              <a:rPr lang="en-US" dirty="0" smtClean="0"/>
              <a:t>Gradual shift of emphasis to </a:t>
            </a:r>
            <a:r>
              <a:rPr lang="en-US" dirty="0" err="1" smtClean="0"/>
              <a:t>sinfonia</a:t>
            </a:r>
            <a:r>
              <a:rPr lang="en-US" dirty="0" smtClean="0"/>
              <a:t> (imaginary scenes)</a:t>
            </a:r>
          </a:p>
          <a:p>
            <a:pPr lvl="1"/>
            <a:r>
              <a:rPr lang="en-US" dirty="0" smtClean="0"/>
              <a:t>Disappearance of prologues by end of century</a:t>
            </a:r>
          </a:p>
          <a:p>
            <a:r>
              <a:rPr lang="en-US" dirty="0" smtClean="0"/>
              <a:t>Within the acts:</a:t>
            </a:r>
          </a:p>
          <a:p>
            <a:pPr lvl="1"/>
            <a:r>
              <a:rPr lang="en-US" i="1" dirty="0" err="1" smtClean="0"/>
              <a:t>Balli</a:t>
            </a:r>
            <a:r>
              <a:rPr lang="en-US" i="1" dirty="0" smtClean="0"/>
              <a:t> </a:t>
            </a:r>
            <a:r>
              <a:rPr lang="en-US" dirty="0" smtClean="0"/>
              <a:t>remain</a:t>
            </a:r>
          </a:p>
          <a:p>
            <a:pPr lvl="1"/>
            <a:r>
              <a:rPr lang="en-US" i="1" dirty="0" smtClean="0"/>
              <a:t>Cori</a:t>
            </a:r>
            <a:r>
              <a:rPr lang="en-US" dirty="0" smtClean="0"/>
              <a:t> take on modern focus or disappear</a:t>
            </a:r>
          </a:p>
          <a:p>
            <a:pPr lvl="1"/>
            <a:r>
              <a:rPr lang="en-US" dirty="0" smtClean="0"/>
              <a:t>Ritornelli</a:t>
            </a:r>
            <a:r>
              <a:rPr lang="en-US" i="1" dirty="0" smtClean="0"/>
              <a:t> </a:t>
            </a:r>
            <a:r>
              <a:rPr lang="en-US" dirty="0" smtClean="0"/>
              <a:t>gradually integrated into arias </a:t>
            </a:r>
          </a:p>
          <a:p>
            <a:r>
              <a:rPr lang="en-US" dirty="0" smtClean="0"/>
              <a:t>At end of final act:</a:t>
            </a:r>
          </a:p>
          <a:p>
            <a:pPr lvl="1"/>
            <a:r>
              <a:rPr lang="en-US" dirty="0" smtClean="0"/>
              <a:t>Machines decline; festive </a:t>
            </a:r>
            <a:r>
              <a:rPr lang="en-US" i="1" dirty="0" err="1" smtClean="0"/>
              <a:t>balli</a:t>
            </a:r>
            <a:r>
              <a:rPr lang="en-US" i="1" dirty="0"/>
              <a:t> </a:t>
            </a:r>
            <a:r>
              <a:rPr lang="en-US" dirty="0" smtClean="0"/>
              <a:t>remain</a:t>
            </a:r>
          </a:p>
        </p:txBody>
      </p:sp>
      <p:sp>
        <p:nvSpPr>
          <p:cNvPr id="4" name="Date Placeholder 3"/>
          <p:cNvSpPr>
            <a:spLocks noGrp="1"/>
          </p:cNvSpPr>
          <p:nvPr>
            <p:ph type="dt" sz="half" idx="10"/>
          </p:nvPr>
        </p:nvSpPr>
        <p:spPr>
          <a:xfrm rot="5400000">
            <a:off x="6872154" y="2591710"/>
            <a:ext cx="2666999" cy="379181"/>
          </a:xfrm>
        </p:spPr>
        <p:txBody>
          <a:bodyPr/>
          <a:lstStyle/>
          <a:p>
            <a:r>
              <a:rPr lang="en-US" dirty="0" smtClean="0"/>
              <a:t>13 November 2014</a:t>
            </a:r>
            <a:endParaRPr lang="en-US" dirty="0"/>
          </a:p>
        </p:txBody>
      </p:sp>
      <p:sp>
        <p:nvSpPr>
          <p:cNvPr id="5" name="Footer Placeholder 4"/>
          <p:cNvSpPr>
            <a:spLocks noGrp="1"/>
          </p:cNvSpPr>
          <p:nvPr>
            <p:ph type="ftr" sz="quarter" idx="11"/>
          </p:nvPr>
        </p:nvSpPr>
        <p:spPr>
          <a:xfrm rot="5400000">
            <a:off x="6660926" y="3263369"/>
            <a:ext cx="3859795" cy="228660"/>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5</a:t>
            </a:fld>
            <a:endParaRPr lang="en-US" dirty="0"/>
          </a:p>
        </p:txBody>
      </p:sp>
    </p:spTree>
    <p:extLst>
      <p:ext uri="{BB962C8B-B14F-4D97-AF65-F5344CB8AC3E}">
        <p14:creationId xmlns:p14="http://schemas.microsoft.com/office/powerpoint/2010/main" val="406332384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842682"/>
          </a:xfrm>
        </p:spPr>
        <p:txBody>
          <a:bodyPr/>
          <a:lstStyle/>
          <a:p>
            <a:r>
              <a:rPr lang="en-US" dirty="0" smtClean="0"/>
              <a:t>Dividing the </a:t>
            </a:r>
            <a:r>
              <a:rPr lang="en-US" i="1" dirty="0" err="1" smtClean="0"/>
              <a:t>seicento</a:t>
            </a:r>
            <a:endParaRPr lang="en-US" i="1" dirty="0"/>
          </a:p>
        </p:txBody>
      </p:sp>
      <p:sp>
        <p:nvSpPr>
          <p:cNvPr id="3" name="Content Placeholder 2"/>
          <p:cNvSpPr>
            <a:spLocks noGrp="1"/>
          </p:cNvSpPr>
          <p:nvPr>
            <p:ph sz="half" idx="1"/>
          </p:nvPr>
        </p:nvSpPr>
        <p:spPr>
          <a:xfrm>
            <a:off x="302990" y="1447801"/>
            <a:ext cx="3838291" cy="4195763"/>
          </a:xfrm>
        </p:spPr>
        <p:txBody>
          <a:bodyPr/>
          <a:lstStyle/>
          <a:p>
            <a:r>
              <a:rPr lang="en-US" dirty="0" smtClean="0"/>
              <a:t>1637-1659</a:t>
            </a:r>
          </a:p>
          <a:p>
            <a:pPr lvl="1"/>
            <a:r>
              <a:rPr lang="en-US" dirty="0"/>
              <a:t>U</a:t>
            </a:r>
            <a:r>
              <a:rPr lang="en-US" dirty="0" smtClean="0"/>
              <a:t>nsettled, experimental</a:t>
            </a:r>
          </a:p>
          <a:p>
            <a:pPr lvl="1"/>
            <a:r>
              <a:rPr lang="en-US" dirty="0" smtClean="0"/>
              <a:t>Librettists had a lot of influence</a:t>
            </a:r>
          </a:p>
          <a:p>
            <a:pPr lvl="1"/>
            <a:r>
              <a:rPr lang="en-US" dirty="0" smtClean="0"/>
              <a:t>Several ephemeral theaters open (and closed)</a:t>
            </a:r>
          </a:p>
          <a:p>
            <a:pPr lvl="1"/>
            <a:r>
              <a:rPr lang="en-US" dirty="0" smtClean="0"/>
              <a:t>“Season” concentrated in December, Jan-Feb.</a:t>
            </a:r>
          </a:p>
          <a:p>
            <a:pPr lvl="1"/>
            <a:r>
              <a:rPr lang="en-US" dirty="0" smtClean="0"/>
              <a:t>Council of Ten influential</a:t>
            </a:r>
          </a:p>
          <a:p>
            <a:pPr lvl="1"/>
            <a:endParaRPr lang="en-US" dirty="0" smtClean="0"/>
          </a:p>
          <a:p>
            <a:pPr lvl="1"/>
            <a:endParaRPr lang="en-US" dirty="0"/>
          </a:p>
        </p:txBody>
      </p:sp>
      <p:sp>
        <p:nvSpPr>
          <p:cNvPr id="4" name="Content Placeholder 3"/>
          <p:cNvSpPr>
            <a:spLocks noGrp="1"/>
          </p:cNvSpPr>
          <p:nvPr>
            <p:ph sz="half" idx="2"/>
          </p:nvPr>
        </p:nvSpPr>
        <p:spPr>
          <a:xfrm>
            <a:off x="4141282" y="1443319"/>
            <a:ext cx="3859717" cy="4200245"/>
          </a:xfrm>
        </p:spPr>
        <p:txBody>
          <a:bodyPr/>
          <a:lstStyle/>
          <a:p>
            <a:r>
              <a:rPr lang="en-US" dirty="0" smtClean="0"/>
              <a:t>1660-1699</a:t>
            </a:r>
          </a:p>
          <a:p>
            <a:pPr lvl="1"/>
            <a:r>
              <a:rPr lang="en-US" dirty="0" smtClean="0"/>
              <a:t>3 most important theaters open</a:t>
            </a:r>
          </a:p>
          <a:p>
            <a:pPr lvl="2"/>
            <a:r>
              <a:rPr lang="en-US" dirty="0" smtClean="0"/>
              <a:t>San Salvatore (1661)</a:t>
            </a:r>
          </a:p>
          <a:p>
            <a:pPr lvl="2"/>
            <a:r>
              <a:rPr lang="en-US" dirty="0" err="1" smtClean="0"/>
              <a:t>Sant’Angelo</a:t>
            </a:r>
            <a:r>
              <a:rPr lang="en-US" dirty="0" smtClean="0"/>
              <a:t> (1677)</a:t>
            </a:r>
          </a:p>
          <a:p>
            <a:pPr lvl="2"/>
            <a:r>
              <a:rPr lang="en-US" dirty="0" smtClean="0"/>
              <a:t>San </a:t>
            </a:r>
            <a:r>
              <a:rPr lang="en-US" dirty="0" err="1" smtClean="0"/>
              <a:t>Gio</a:t>
            </a:r>
            <a:r>
              <a:rPr lang="en-US" dirty="0" smtClean="0"/>
              <a:t>. </a:t>
            </a:r>
            <a:r>
              <a:rPr lang="en-US" dirty="0" err="1" smtClean="0"/>
              <a:t>Grisostomo</a:t>
            </a:r>
            <a:r>
              <a:rPr lang="en-US" dirty="0" smtClean="0"/>
              <a:t> (1678)</a:t>
            </a:r>
          </a:p>
          <a:p>
            <a:pPr lvl="1"/>
            <a:r>
              <a:rPr lang="en-US" dirty="0" smtClean="0"/>
              <a:t>Seasonal expansion</a:t>
            </a:r>
          </a:p>
          <a:p>
            <a:pPr lvl="1"/>
            <a:r>
              <a:rPr lang="en-US" dirty="0" smtClean="0"/>
              <a:t>Growing predictability</a:t>
            </a:r>
          </a:p>
          <a:p>
            <a:pPr lvl="1"/>
            <a:r>
              <a:rPr lang="en-US" dirty="0" smtClean="0"/>
              <a:t>Council of Ten influential</a:t>
            </a:r>
          </a:p>
          <a:p>
            <a:pPr lvl="1"/>
            <a:endParaRPr lang="en-US" dirty="0"/>
          </a:p>
        </p:txBody>
      </p:sp>
      <p:sp>
        <p:nvSpPr>
          <p:cNvPr id="5" name="Date Placeholder 4"/>
          <p:cNvSpPr>
            <a:spLocks noGrp="1"/>
          </p:cNvSpPr>
          <p:nvPr>
            <p:ph type="dt" sz="half" idx="10"/>
          </p:nvPr>
        </p:nvSpPr>
        <p:spPr>
          <a:xfrm rot="5400000">
            <a:off x="7018140" y="2591763"/>
            <a:ext cx="2671481" cy="374593"/>
          </a:xfrm>
        </p:spPr>
        <p:txBody>
          <a:bodyPr/>
          <a:lstStyle/>
          <a:p>
            <a:r>
              <a:rPr lang="en-US" dirty="0" smtClean="0"/>
              <a:t>13 November 2014</a:t>
            </a:r>
            <a:endParaRPr lang="en-US" dirty="0"/>
          </a:p>
        </p:txBody>
      </p:sp>
      <p:sp>
        <p:nvSpPr>
          <p:cNvPr id="6" name="Footer Placeholder 5"/>
          <p:cNvSpPr>
            <a:spLocks noGrp="1"/>
          </p:cNvSpPr>
          <p:nvPr>
            <p:ph type="ftr" sz="quarter" idx="11"/>
          </p:nvPr>
        </p:nvSpPr>
        <p:spPr>
          <a:xfrm rot="5400000">
            <a:off x="6725611" y="3429111"/>
            <a:ext cx="3859795" cy="228660"/>
          </a:xfrm>
        </p:spPr>
        <p:txBody>
          <a:bodyPr/>
          <a:lstStyle/>
          <a:p>
            <a:r>
              <a:rPr lang="en-US" dirty="0" smtClean="0"/>
              <a:t> (</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6</a:t>
            </a:fld>
            <a:endParaRPr lang="en-US" dirty="0"/>
          </a:p>
        </p:txBody>
      </p:sp>
    </p:spTree>
    <p:extLst>
      <p:ext uri="{BB962C8B-B14F-4D97-AF65-F5344CB8AC3E}">
        <p14:creationId xmlns:p14="http://schemas.microsoft.com/office/powerpoint/2010/main" val="77122541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a:t>
            </a:r>
            <a:r>
              <a:rPr lang="en-US" i="1" dirty="0" err="1" smtClean="0"/>
              <a:t>intermedii</a:t>
            </a:r>
            <a:r>
              <a:rPr lang="en-US" dirty="0" smtClean="0"/>
              <a:t> to </a:t>
            </a:r>
            <a:r>
              <a:rPr lang="en-US" i="1" dirty="0" smtClean="0"/>
              <a:t>Cori</a:t>
            </a:r>
            <a:r>
              <a:rPr lang="en-US" dirty="0" smtClean="0"/>
              <a:t> and </a:t>
            </a:r>
            <a:r>
              <a:rPr lang="en-US" i="1" dirty="0" err="1" smtClean="0"/>
              <a:t>balli</a:t>
            </a:r>
            <a:endParaRPr lang="en-US" i="1" dirty="0"/>
          </a:p>
        </p:txBody>
      </p:sp>
      <p:sp>
        <p:nvSpPr>
          <p:cNvPr id="3" name="Content Placeholder 2"/>
          <p:cNvSpPr>
            <a:spLocks noGrp="1"/>
          </p:cNvSpPr>
          <p:nvPr>
            <p:ph sz="half" idx="1"/>
          </p:nvPr>
        </p:nvSpPr>
        <p:spPr/>
        <p:txBody>
          <a:bodyPr/>
          <a:lstStyle/>
          <a:p>
            <a:r>
              <a:rPr lang="en-US" dirty="0" err="1" smtClean="0"/>
              <a:t>Intermedii</a:t>
            </a:r>
            <a:endParaRPr lang="en-US" dirty="0" smtClean="0"/>
          </a:p>
          <a:p>
            <a:pPr lvl="1"/>
            <a:r>
              <a:rPr lang="en-US" dirty="0" smtClean="0"/>
              <a:t>Prologues</a:t>
            </a:r>
          </a:p>
          <a:p>
            <a:pPr lvl="1"/>
            <a:r>
              <a:rPr lang="en-US" dirty="0" smtClean="0"/>
              <a:t>Cori</a:t>
            </a:r>
          </a:p>
          <a:p>
            <a:pPr lvl="1"/>
            <a:endParaRPr lang="en-US" dirty="0"/>
          </a:p>
        </p:txBody>
      </p:sp>
      <p:sp>
        <p:nvSpPr>
          <p:cNvPr id="4" name="Content Placeholder 3"/>
          <p:cNvSpPr>
            <a:spLocks noGrp="1"/>
          </p:cNvSpPr>
          <p:nvPr>
            <p:ph sz="half" idx="2"/>
          </p:nvPr>
        </p:nvSpPr>
        <p:spPr/>
        <p:txBody>
          <a:bodyPr/>
          <a:lstStyle/>
          <a:p>
            <a:r>
              <a:rPr lang="en-US" dirty="0" err="1" smtClean="0"/>
              <a:t>Drammi</a:t>
            </a:r>
            <a:r>
              <a:rPr lang="en-US" dirty="0" smtClean="0"/>
              <a:t> per </a:t>
            </a:r>
            <a:r>
              <a:rPr lang="en-US" dirty="0" err="1" smtClean="0"/>
              <a:t>musica</a:t>
            </a:r>
            <a:endParaRPr lang="en-US" dirty="0" smtClean="0"/>
          </a:p>
          <a:p>
            <a:pPr lvl="1"/>
            <a:r>
              <a:rPr lang="en-US" i="1" dirty="0" err="1" smtClean="0"/>
              <a:t>Balli</a:t>
            </a:r>
            <a:endParaRPr lang="en-US" i="1" dirty="0" smtClean="0"/>
          </a:p>
          <a:p>
            <a:pPr lvl="1"/>
            <a:r>
              <a:rPr lang="en-US" i="1" dirty="0" err="1" smtClean="0"/>
              <a:t>Battaglie</a:t>
            </a:r>
            <a:endParaRPr lang="en-US" i="1" dirty="0" smtClean="0"/>
          </a:p>
          <a:p>
            <a:pPr lvl="1"/>
            <a:r>
              <a:rPr lang="en-US" dirty="0" smtClean="0"/>
              <a:t>Behavioral models</a:t>
            </a:r>
            <a:endParaRPr lang="en-US" dirty="0"/>
          </a:p>
        </p:txBody>
      </p:sp>
      <p:sp>
        <p:nvSpPr>
          <p:cNvPr id="5" name="Date Placeholder 4"/>
          <p:cNvSpPr>
            <a:spLocks noGrp="1"/>
          </p:cNvSpPr>
          <p:nvPr>
            <p:ph type="dt" sz="half" idx="10"/>
          </p:nvPr>
        </p:nvSpPr>
        <p:spPr/>
        <p:txBody>
          <a:bodyPr/>
          <a:lstStyle/>
          <a:p>
            <a:r>
              <a:rPr lang="en-US" smtClean="0"/>
              <a:t>13 November 2014</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7</a:t>
            </a:fld>
            <a:endParaRPr lang="en-US" dirty="0"/>
          </a:p>
        </p:txBody>
      </p:sp>
    </p:spTree>
    <p:extLst>
      <p:ext uri="{BB962C8B-B14F-4D97-AF65-F5344CB8AC3E}">
        <p14:creationId xmlns:p14="http://schemas.microsoft.com/office/powerpoint/2010/main" val="219656333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995083"/>
          </a:xfrm>
        </p:spPr>
        <p:txBody>
          <a:bodyPr/>
          <a:lstStyle/>
          <a:p>
            <a:r>
              <a:rPr lang="en-US" dirty="0" smtClean="0"/>
              <a:t>Persistent images</a:t>
            </a:r>
            <a:endParaRPr lang="en-US" dirty="0"/>
          </a:p>
        </p:txBody>
      </p:sp>
      <p:sp>
        <p:nvSpPr>
          <p:cNvPr id="3" name="Content Placeholder 2"/>
          <p:cNvSpPr>
            <a:spLocks noGrp="1"/>
          </p:cNvSpPr>
          <p:nvPr>
            <p:ph idx="1"/>
          </p:nvPr>
        </p:nvSpPr>
        <p:spPr>
          <a:xfrm>
            <a:off x="828436" y="1464662"/>
            <a:ext cx="6711654" cy="4195481"/>
          </a:xfrm>
        </p:spPr>
        <p:txBody>
          <a:bodyPr/>
          <a:lstStyle/>
          <a:p>
            <a:r>
              <a:rPr lang="en-US" dirty="0" smtClean="0"/>
              <a:t>Battles: SSGP (1667…1690) S. </a:t>
            </a:r>
            <a:r>
              <a:rPr lang="en-US" dirty="0" err="1" smtClean="0"/>
              <a:t>Gio</a:t>
            </a:r>
            <a:r>
              <a:rPr lang="en-US" dirty="0" smtClean="0"/>
              <a:t>. </a:t>
            </a:r>
            <a:r>
              <a:rPr lang="en-US" dirty="0" err="1" smtClean="0"/>
              <a:t>Grisostomo</a:t>
            </a:r>
            <a:endParaRPr lang="en-US" dirty="0" smtClean="0"/>
          </a:p>
          <a:p>
            <a:r>
              <a:rPr lang="en-US" i="1" dirty="0" err="1" smtClean="0"/>
              <a:t>Accademie</a:t>
            </a:r>
            <a:r>
              <a:rPr lang="en-US" i="1" dirty="0" smtClean="0"/>
              <a:t>: </a:t>
            </a:r>
          </a:p>
          <a:p>
            <a:pPr lvl="1"/>
            <a:r>
              <a:rPr lang="en-US" dirty="0" smtClean="0"/>
              <a:t>S. </a:t>
            </a:r>
            <a:r>
              <a:rPr lang="en-US" dirty="0" err="1" smtClean="0"/>
              <a:t>Gio</a:t>
            </a:r>
            <a:r>
              <a:rPr lang="en-US" dirty="0" smtClean="0"/>
              <a:t>. </a:t>
            </a:r>
            <a:r>
              <a:rPr lang="en-US" dirty="0" err="1" smtClean="0"/>
              <a:t>Grisostomo</a:t>
            </a:r>
            <a:r>
              <a:rPr lang="en-US" dirty="0" smtClean="0"/>
              <a:t>: </a:t>
            </a:r>
            <a:r>
              <a:rPr lang="en-US" dirty="0" err="1" smtClean="0"/>
              <a:t>Nerone</a:t>
            </a:r>
            <a:r>
              <a:rPr lang="en-US" dirty="0" smtClean="0"/>
              <a:t>—of musical instruments; also 1685/7</a:t>
            </a:r>
          </a:p>
          <a:p>
            <a:pPr lvl="1"/>
            <a:r>
              <a:rPr lang="en-US" dirty="0" smtClean="0"/>
              <a:t>S. </a:t>
            </a:r>
            <a:r>
              <a:rPr lang="en-US" dirty="0" err="1" smtClean="0"/>
              <a:t>Gio</a:t>
            </a:r>
            <a:r>
              <a:rPr lang="en-US" dirty="0" smtClean="0"/>
              <a:t>. </a:t>
            </a:r>
            <a:r>
              <a:rPr lang="en-US" dirty="0" err="1" smtClean="0"/>
              <a:t>Grisostomo</a:t>
            </a:r>
            <a:r>
              <a:rPr lang="en-US" dirty="0" smtClean="0"/>
              <a:t>: xx—of military instruments</a:t>
            </a:r>
          </a:p>
          <a:p>
            <a:pPr lvl="1"/>
            <a:r>
              <a:rPr lang="en-US" dirty="0" smtClean="0"/>
              <a:t>S. </a:t>
            </a:r>
            <a:r>
              <a:rPr lang="en-US" dirty="0" err="1" smtClean="0"/>
              <a:t>Gio</a:t>
            </a:r>
            <a:r>
              <a:rPr lang="en-US" dirty="0" smtClean="0"/>
              <a:t>. </a:t>
            </a:r>
            <a:r>
              <a:rPr lang="en-US" dirty="0" err="1" smtClean="0"/>
              <a:t>Grisostomo</a:t>
            </a:r>
            <a:r>
              <a:rPr lang="en-US" dirty="0" smtClean="0"/>
              <a:t>: of warring forces (</a:t>
            </a:r>
            <a:r>
              <a:rPr lang="en-US" i="1" dirty="0" err="1" smtClean="0"/>
              <a:t>Elmiro</a:t>
            </a:r>
            <a:r>
              <a:rPr lang="en-US" dirty="0" smtClean="0"/>
              <a:t>, 1686)</a:t>
            </a:r>
          </a:p>
          <a:p>
            <a:r>
              <a:rPr lang="en-US" dirty="0" smtClean="0"/>
              <a:t>S. Salvatore: Natural cycles--Hours of the Day, Night/Day, Sun/Moon, (1670/2)</a:t>
            </a:r>
          </a:p>
          <a:p>
            <a:r>
              <a:rPr lang="en-US" dirty="0" smtClean="0"/>
              <a:t>Transformative scenes: Carlo </a:t>
            </a:r>
            <a:r>
              <a:rPr lang="en-US" dirty="0" err="1" smtClean="0"/>
              <a:t>il</a:t>
            </a:r>
            <a:r>
              <a:rPr lang="en-US" dirty="0" smtClean="0"/>
              <a:t> Grande (1688/7)</a:t>
            </a:r>
          </a:p>
          <a:p>
            <a:pPr lvl="1"/>
            <a:endParaRPr lang="en-US" dirty="0" smtClean="0"/>
          </a:p>
          <a:p>
            <a:pPr lvl="1"/>
            <a:endParaRPr lang="en-US" dirty="0"/>
          </a:p>
        </p:txBody>
      </p:sp>
      <p:sp>
        <p:nvSpPr>
          <p:cNvPr id="4" name="Date Placeholder 3"/>
          <p:cNvSpPr>
            <a:spLocks noGrp="1"/>
          </p:cNvSpPr>
          <p:nvPr>
            <p:ph type="dt" sz="half" idx="10"/>
          </p:nvPr>
        </p:nvSpPr>
        <p:spPr/>
        <p:txBody>
          <a:bodyPr/>
          <a:lstStyle/>
          <a:p>
            <a:r>
              <a:rPr lang="en-US" smtClean="0"/>
              <a:t>13 November 2014</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8</a:t>
            </a:fld>
            <a:endParaRPr lang="en-US" dirty="0"/>
          </a:p>
        </p:txBody>
      </p:sp>
    </p:spTree>
    <p:extLst>
      <p:ext uri="{BB962C8B-B14F-4D97-AF65-F5344CB8AC3E}">
        <p14:creationId xmlns:p14="http://schemas.microsoft.com/office/powerpoint/2010/main" val="109448307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610705"/>
          </a:xfrm>
        </p:spPr>
        <p:txBody>
          <a:bodyPr/>
          <a:lstStyle/>
          <a:p>
            <a:r>
              <a:rPr lang="en-US" sz="3200" dirty="0" smtClean="0"/>
              <a:t>Comprehensive themes</a:t>
            </a:r>
            <a:endParaRPr lang="en-US" sz="32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08615234"/>
              </p:ext>
            </p:extLst>
          </p:nvPr>
        </p:nvGraphicFramePr>
        <p:xfrm>
          <a:off x="485758" y="1295400"/>
          <a:ext cx="7054332" cy="4876800"/>
        </p:xfrm>
        <a:graphic>
          <a:graphicData uri="http://schemas.openxmlformats.org/drawingml/2006/table">
            <a:tbl>
              <a:tblPr firstRow="1" bandRow="1">
                <a:tableStyleId>{5C22544A-7EE6-4342-B048-85BDC9FD1C3A}</a:tableStyleId>
              </a:tblPr>
              <a:tblGrid>
                <a:gridCol w="1877492"/>
                <a:gridCol w="1981200"/>
                <a:gridCol w="1432057"/>
                <a:gridCol w="1763583"/>
              </a:tblGrid>
              <a:tr h="457200">
                <a:tc>
                  <a:txBody>
                    <a:bodyPr/>
                    <a:lstStyle/>
                    <a:p>
                      <a:r>
                        <a:rPr lang="en-US" dirty="0" smtClean="0"/>
                        <a:t>Theme</a:t>
                      </a:r>
                      <a:endParaRPr lang="en-US" dirty="0"/>
                    </a:p>
                  </a:txBody>
                  <a:tcPr/>
                </a:tc>
                <a:tc>
                  <a:txBody>
                    <a:bodyPr/>
                    <a:lstStyle/>
                    <a:p>
                      <a:r>
                        <a:rPr lang="en-US" dirty="0" smtClean="0"/>
                        <a:t>Theater</a:t>
                      </a:r>
                      <a:endParaRPr lang="en-US" dirty="0"/>
                    </a:p>
                  </a:txBody>
                  <a:tcPr/>
                </a:tc>
                <a:tc>
                  <a:txBody>
                    <a:bodyPr/>
                    <a:lstStyle/>
                    <a:p>
                      <a:r>
                        <a:rPr lang="en-US" dirty="0" smtClean="0"/>
                        <a:t>Date</a:t>
                      </a:r>
                      <a:endParaRPr lang="en-US" dirty="0"/>
                    </a:p>
                  </a:txBody>
                  <a:tcPr/>
                </a:tc>
                <a:tc>
                  <a:txBody>
                    <a:bodyPr/>
                    <a:lstStyle/>
                    <a:p>
                      <a:r>
                        <a:rPr lang="en-US" dirty="0" smtClean="0"/>
                        <a:t>Examples</a:t>
                      </a:r>
                      <a:endParaRPr lang="en-US" dirty="0"/>
                    </a:p>
                  </a:txBody>
                  <a:tcPr/>
                </a:tc>
              </a:tr>
              <a:tr h="370840">
                <a:tc>
                  <a:txBody>
                    <a:bodyPr/>
                    <a:lstStyle/>
                    <a:p>
                      <a:r>
                        <a:rPr lang="en-US" dirty="0" smtClean="0"/>
                        <a:t>Battle scenes</a:t>
                      </a:r>
                      <a:endParaRPr lang="en-US" dirty="0"/>
                    </a:p>
                  </a:txBody>
                  <a:tcPr/>
                </a:tc>
                <a:tc>
                  <a:txBody>
                    <a:bodyPr/>
                    <a:lstStyle/>
                    <a:p>
                      <a:r>
                        <a:rPr lang="en-US" dirty="0" smtClean="0"/>
                        <a:t>SS. </a:t>
                      </a:r>
                      <a:r>
                        <a:rPr lang="en-US" dirty="0" err="1" smtClean="0"/>
                        <a:t>Gio</a:t>
                      </a:r>
                      <a:r>
                        <a:rPr lang="en-US" dirty="0" smtClean="0"/>
                        <a:t>. Paolo;</a:t>
                      </a:r>
                      <a:r>
                        <a:rPr lang="en-US" baseline="0" dirty="0" smtClean="0"/>
                        <a:t> </a:t>
                      </a:r>
                      <a:r>
                        <a:rPr lang="en-US" dirty="0" smtClean="0"/>
                        <a:t>S. </a:t>
                      </a:r>
                      <a:r>
                        <a:rPr lang="en-US" dirty="0" err="1" smtClean="0"/>
                        <a:t>Gio</a:t>
                      </a:r>
                      <a:r>
                        <a:rPr lang="en-US" dirty="0" smtClean="0"/>
                        <a:t>. </a:t>
                      </a:r>
                      <a:r>
                        <a:rPr lang="en-US" dirty="0" err="1" smtClean="0"/>
                        <a:t>Grisostomo</a:t>
                      </a:r>
                      <a:endParaRPr lang="en-US" dirty="0"/>
                    </a:p>
                  </a:txBody>
                  <a:tcPr/>
                </a:tc>
                <a:tc>
                  <a:txBody>
                    <a:bodyPr/>
                    <a:lstStyle/>
                    <a:p>
                      <a:r>
                        <a:rPr lang="en-US" dirty="0" smtClean="0"/>
                        <a:t>1667-1690</a:t>
                      </a:r>
                      <a:endParaRPr lang="en-US" dirty="0"/>
                    </a:p>
                  </a:txBody>
                  <a:tcPr/>
                </a:tc>
                <a:tc>
                  <a:txBody>
                    <a:bodyPr/>
                    <a:lstStyle/>
                    <a:p>
                      <a:endParaRPr lang="en-US"/>
                    </a:p>
                  </a:txBody>
                  <a:tcPr/>
                </a:tc>
              </a:tr>
              <a:tr h="370840">
                <a:tc>
                  <a:txBody>
                    <a:bodyPr/>
                    <a:lstStyle/>
                    <a:p>
                      <a:r>
                        <a:rPr lang="en-US" baseline="0" dirty="0" smtClean="0"/>
                        <a:t>Natural cycles</a:t>
                      </a:r>
                      <a:endParaRPr lang="en-US" dirty="0"/>
                    </a:p>
                  </a:txBody>
                  <a:tcPr/>
                </a:tc>
                <a:tc>
                  <a:txBody>
                    <a:bodyPr/>
                    <a:lstStyle/>
                    <a:p>
                      <a:r>
                        <a:rPr lang="en-US" dirty="0" smtClean="0"/>
                        <a:t>S. Salvatore</a:t>
                      </a:r>
                      <a:endParaRPr lang="en-US" dirty="0"/>
                    </a:p>
                  </a:txBody>
                  <a:tcPr/>
                </a:tc>
                <a:tc>
                  <a:txBody>
                    <a:bodyPr/>
                    <a:lstStyle/>
                    <a:p>
                      <a:r>
                        <a:rPr lang="en-US" dirty="0" smtClean="0"/>
                        <a:t>1675</a:t>
                      </a:r>
                      <a:endParaRPr lang="en-US" dirty="0"/>
                    </a:p>
                  </a:txBody>
                  <a:tcPr/>
                </a:tc>
                <a:tc>
                  <a:txBody>
                    <a:bodyPr/>
                    <a:lstStyle/>
                    <a:p>
                      <a:r>
                        <a:rPr lang="en-US" dirty="0" smtClean="0"/>
                        <a:t>La </a:t>
                      </a:r>
                      <a:r>
                        <a:rPr lang="en-US" dirty="0" err="1" smtClean="0"/>
                        <a:t>divisione</a:t>
                      </a:r>
                      <a:r>
                        <a:rPr lang="en-US" dirty="0" smtClean="0"/>
                        <a:t> del </a:t>
                      </a:r>
                      <a:r>
                        <a:rPr lang="en-US" dirty="0" err="1" smtClean="0"/>
                        <a:t>mondo</a:t>
                      </a:r>
                      <a:endParaRPr lang="en-US" dirty="0"/>
                    </a:p>
                  </a:txBody>
                  <a:tcPr/>
                </a:tc>
              </a:tr>
              <a:tr h="391160">
                <a:tc>
                  <a:txBody>
                    <a:bodyPr/>
                    <a:lstStyle/>
                    <a:p>
                      <a:r>
                        <a:rPr lang="en-US" dirty="0" smtClean="0"/>
                        <a:t>Transformative scenes</a:t>
                      </a:r>
                      <a:endParaRPr lang="en-US" dirty="0"/>
                    </a:p>
                  </a:txBody>
                  <a:tcPr/>
                </a:tc>
                <a:tc>
                  <a:txBody>
                    <a:bodyPr/>
                    <a:lstStyle/>
                    <a:p>
                      <a:endParaRPr lang="en-US"/>
                    </a:p>
                  </a:txBody>
                  <a:tcPr/>
                </a:tc>
                <a:tc>
                  <a:txBody>
                    <a:bodyPr/>
                    <a:lstStyle/>
                    <a:p>
                      <a:r>
                        <a:rPr lang="en-US" dirty="0" smtClean="0"/>
                        <a:t>1688</a:t>
                      </a:r>
                      <a:endParaRPr lang="en-US" dirty="0"/>
                    </a:p>
                  </a:txBody>
                  <a:tcPr/>
                </a:tc>
                <a:tc>
                  <a:txBody>
                    <a:bodyPr/>
                    <a:lstStyle/>
                    <a:p>
                      <a:r>
                        <a:rPr lang="en-US" i="1" dirty="0" smtClean="0"/>
                        <a:t>Carlo </a:t>
                      </a:r>
                      <a:r>
                        <a:rPr lang="en-US" i="1" dirty="0" err="1" smtClean="0"/>
                        <a:t>il</a:t>
                      </a:r>
                      <a:r>
                        <a:rPr lang="en-US" i="1" dirty="0" smtClean="0"/>
                        <a:t> </a:t>
                      </a:r>
                      <a:r>
                        <a:rPr lang="en-US" i="1" dirty="0" err="1" smtClean="0"/>
                        <a:t>grande</a:t>
                      </a:r>
                      <a:endParaRPr lang="en-US" i="1" dirty="0"/>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4" name="Date Placeholder 3"/>
          <p:cNvSpPr>
            <a:spLocks noGrp="1"/>
          </p:cNvSpPr>
          <p:nvPr>
            <p:ph type="dt" sz="half" idx="10"/>
          </p:nvPr>
        </p:nvSpPr>
        <p:spPr/>
        <p:txBody>
          <a:bodyPr/>
          <a:lstStyle/>
          <a:p>
            <a:r>
              <a:rPr lang="en-US" smtClean="0"/>
              <a:t>13 November 2014</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9</a:t>
            </a:fld>
            <a:endParaRPr lang="en-US" dirty="0"/>
          </a:p>
        </p:txBody>
      </p:sp>
    </p:spTree>
    <p:extLst>
      <p:ext uri="{BB962C8B-B14F-4D97-AF65-F5344CB8AC3E}">
        <p14:creationId xmlns:p14="http://schemas.microsoft.com/office/powerpoint/2010/main" val="313929204"/>
      </p:ext>
    </p:extLst>
  </p:cSld>
  <p:clrMapOvr>
    <a:masterClrMapping/>
  </p:clrMapOvr>
  <p:transition>
    <p:fade/>
  </p:transition>
</p:sld>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Light Background Segoe 4-3 template-template_April-17-2007">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9F2D80D-E46C-4045-8458-3B3FECFDBF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Sample presentation slides (Blue bar design)</Template>
  <TotalTime>280</TotalTime>
  <Words>899</Words>
  <Application>Microsoft Office PowerPoint</Application>
  <PresentationFormat>On-screen Show (4:3)</PresentationFormat>
  <Paragraphs>168</Paragraphs>
  <Slides>24</Slides>
  <Notes>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Arial</vt:lpstr>
      <vt:lpstr>Calibri</vt:lpstr>
      <vt:lpstr>Century Gothic</vt:lpstr>
      <vt:lpstr>Courier New</vt:lpstr>
      <vt:lpstr>Wingdings</vt:lpstr>
      <vt:lpstr>Wingdings 3</vt:lpstr>
      <vt:lpstr>Light Background Segoe 4-3 template-template_April-17-2007</vt:lpstr>
      <vt:lpstr>White with Courier font for code slides</vt:lpstr>
      <vt:lpstr>Ion</vt:lpstr>
      <vt:lpstr>Between the acts</vt:lpstr>
      <vt:lpstr>Between commedia and the opera buffa</vt:lpstr>
      <vt:lpstr>Between commedia and the opera buffa</vt:lpstr>
      <vt:lpstr>Apart from the scripted drama….</vt:lpstr>
      <vt:lpstr>Elements that changed</vt:lpstr>
      <vt:lpstr>Dividing the seicento</vt:lpstr>
      <vt:lpstr>From intermedii to Cori and balli</vt:lpstr>
      <vt:lpstr>Persistent images</vt:lpstr>
      <vt:lpstr>Comprehensive themes</vt:lpstr>
      <vt:lpstr>Heroism: Pausanias, Hercules</vt:lpstr>
      <vt:lpstr>Analysis</vt:lpstr>
      <vt:lpstr>Why?</vt:lpstr>
      <vt:lpstr>PowerPoint Presentation</vt:lpstr>
      <vt:lpstr>PowerPoint Presentation</vt:lpstr>
      <vt:lpstr>PowerPoint Presentation</vt:lpstr>
      <vt:lpstr>PowerPoint Presentation</vt:lpstr>
      <vt:lpstr>PowerPoint Presentation</vt:lpstr>
      <vt:lpstr>PowerPoint Presentation</vt:lpstr>
      <vt:lpstr>How to ranking of variables</vt:lpstr>
      <vt:lpstr>PowerPoint Presentation</vt:lpstr>
      <vt:lpstr>PowerPoint Presentation</vt:lpstr>
      <vt:lpstr>PowerPoint Presentation</vt:lpstr>
      <vt:lpstr>PowerPoint Presentation</vt:lpstr>
      <vt:lpstr>PowerPoint Presentation</vt:lpstr>
    </vt:vector>
  </TitlesOfParts>
  <Company>Stanford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Between the acts:</dc:title>
  <dc:creator>Selfridge-Field, Eleanor</dc:creator>
  <cp:keywords/>
  <cp:lastModifiedBy>Selfridge-Field, Eleanor</cp:lastModifiedBy>
  <cp:revision>23</cp:revision>
  <dcterms:created xsi:type="dcterms:W3CDTF">2014-10-28T21:22:07Z</dcterms:created>
  <dcterms:modified xsi:type="dcterms:W3CDTF">2014-10-29T02:02:17Z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TC102867629990</vt:lpwstr>
  </property>
</Properties>
</file>