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2" r:id="rId1"/>
  </p:sldMasterIdLst>
  <p:notesMasterIdLst>
    <p:notesMasterId r:id="rId38"/>
  </p:notesMasterIdLst>
  <p:sldIdLst>
    <p:sldId id="256" r:id="rId2"/>
    <p:sldId id="319" r:id="rId3"/>
    <p:sldId id="332" r:id="rId4"/>
    <p:sldId id="299" r:id="rId5"/>
    <p:sldId id="298" r:id="rId6"/>
    <p:sldId id="306" r:id="rId7"/>
    <p:sldId id="308" r:id="rId8"/>
    <p:sldId id="301" r:id="rId9"/>
    <p:sldId id="302" r:id="rId10"/>
    <p:sldId id="305" r:id="rId11"/>
    <p:sldId id="311" r:id="rId12"/>
    <p:sldId id="316" r:id="rId13"/>
    <p:sldId id="285" r:id="rId14"/>
    <p:sldId id="315" r:id="rId15"/>
    <p:sldId id="283" r:id="rId16"/>
    <p:sldId id="314" r:id="rId17"/>
    <p:sldId id="276" r:id="rId18"/>
    <p:sldId id="318" r:id="rId19"/>
    <p:sldId id="260" r:id="rId20"/>
    <p:sldId id="261" r:id="rId21"/>
    <p:sldId id="259" r:id="rId22"/>
    <p:sldId id="321" r:id="rId23"/>
    <p:sldId id="281" r:id="rId24"/>
    <p:sldId id="263" r:id="rId25"/>
    <p:sldId id="322" r:id="rId26"/>
    <p:sldId id="328" r:id="rId27"/>
    <p:sldId id="326" r:id="rId28"/>
    <p:sldId id="335" r:id="rId29"/>
    <p:sldId id="329" r:id="rId30"/>
    <p:sldId id="330" r:id="rId31"/>
    <p:sldId id="293" r:id="rId32"/>
    <p:sldId id="303" r:id="rId33"/>
    <p:sldId id="304" r:id="rId34"/>
    <p:sldId id="266" r:id="rId35"/>
    <p:sldId id="331" r:id="rId36"/>
    <p:sldId id="334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9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D:\SU-DocsRescue_12-08-2016\Documents2014\ESF_Conferences\Conf2018\McGill-Prep\Evidence.x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580927384077004E-2"/>
          <c:y val="6.0185185185185203E-2"/>
          <c:w val="0.90286351706036705"/>
          <c:h val="0.664590259550890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Score only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1-46C6-A2FF-0C64782B91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Recording only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9</c:v>
                </c:pt>
                <c:pt idx="6">
                  <c:v>25</c:v>
                </c:pt>
                <c:pt idx="7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71-46C6-A2FF-0C64782B91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Score &amp; recording</c:v>
                </c:pt>
              </c:strCache>
            </c:strRef>
          </c:tx>
          <c:spPr>
            <a:ln w="3810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7</c:v>
                </c:pt>
                <c:pt idx="1">
                  <c:v>7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5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71-46C6-A2FF-0C64782B918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Music video/film</c:v>
                </c:pt>
              </c:strCache>
            </c:strRef>
          </c:tx>
          <c:spPr>
            <a:ln w="38100" cap="rnd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71-46C6-A2FF-0C64782B918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MIDI file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Pt>
            <c:idx val="2"/>
            <c:marker>
              <c:symbol val="circle"/>
              <c:size val="5"/>
              <c:spPr>
                <a:solidFill>
                  <a:schemeClr val="accent5"/>
                </a:solidFill>
                <a:ln w="9525">
                  <a:solidFill>
                    <a:schemeClr val="accent5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0971-46C6-A2FF-0C64782B918F}"/>
              </c:ext>
            </c:extLst>
          </c:dPt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Sheet1!$F$2:$F$9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71-46C6-A2FF-0C64782B9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9048224"/>
        <c:axId val="1945465504"/>
      </c:lineChart>
      <c:catAx>
        <c:axId val="193904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5465504"/>
        <c:crosses val="autoZero"/>
        <c:auto val="1"/>
        <c:lblAlgn val="ctr"/>
        <c:lblOffset val="100"/>
        <c:noMultiLvlLbl val="0"/>
      </c:catAx>
      <c:valAx>
        <c:axId val="1945465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904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Sheet1!$G$2:$G$9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Sheet1!$H$2:$H$9</c:f>
              <c:numCache>
                <c:formatCode>General</c:formatCode>
                <c:ptCount val="8"/>
                <c:pt idx="0">
                  <c:v>14</c:v>
                </c:pt>
                <c:pt idx="1">
                  <c:v>9</c:v>
                </c:pt>
                <c:pt idx="2">
                  <c:v>7</c:v>
                </c:pt>
                <c:pt idx="3">
                  <c:v>7</c:v>
                </c:pt>
                <c:pt idx="4">
                  <c:v>15</c:v>
                </c:pt>
                <c:pt idx="5">
                  <c:v>19</c:v>
                </c:pt>
                <c:pt idx="6">
                  <c:v>26</c:v>
                </c:pt>
                <c:pt idx="7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7-426C-909D-AAC1E9A0D3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869031952"/>
        <c:axId val="1895777616"/>
      </c:barChart>
      <c:catAx>
        <c:axId val="186903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5777616"/>
        <c:crosses val="autoZero"/>
        <c:auto val="1"/>
        <c:lblAlgn val="ctr"/>
        <c:lblOffset val="100"/>
        <c:noMultiLvlLbl val="0"/>
      </c:catAx>
      <c:valAx>
        <c:axId val="1895777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03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F2001-6F2B-4493-89EC-EA497A446CAC}" type="datetimeFigureOut">
              <a:rPr lang="en-US" smtClean="0"/>
              <a:t>3/14/19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81B60-AE2F-43D4-BC91-790D9B582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77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8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0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0579" y="2143604"/>
            <a:ext cx="7796540" cy="3214255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7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57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7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33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26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8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12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12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0952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or6-DkzBJ0" TargetMode="External"/><Relationship Id="rId3" Type="http://schemas.microsoft.com/office/2007/relationships/media" Target="../media/media4.mp4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1632" y="3440721"/>
            <a:ext cx="7807568" cy="2268559"/>
          </a:xfrm>
        </p:spPr>
        <p:txBody>
          <a:bodyPr>
            <a:noAutofit/>
          </a:bodyPr>
          <a:lstStyle/>
          <a:p>
            <a:r>
              <a:rPr lang="en-US" sz="4000" dirty="0"/>
              <a:t>Ear, Mind, or Brain?</a:t>
            </a: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Reflections on Musical Similarity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8489" y="932356"/>
            <a:ext cx="5357600" cy="1160213"/>
          </a:xfrm>
        </p:spPr>
        <p:txBody>
          <a:bodyPr/>
          <a:lstStyle/>
          <a:p>
            <a:r>
              <a:rPr lang="en-US" dirty="0"/>
              <a:t>Eleanor Selfridge-Field</a:t>
            </a:r>
          </a:p>
          <a:p>
            <a:r>
              <a:rPr lang="en-US" dirty="0"/>
              <a:t>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3275522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422" y="538528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dirty="0"/>
              <a:t>Contradictions in two-dimensional space: </a:t>
            </a:r>
            <a:br>
              <a:rPr lang="en-US" dirty="0"/>
            </a:br>
            <a:r>
              <a:rPr lang="en-US" dirty="0"/>
              <a:t>Specificity vs. generalization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89268" y="1885285"/>
            <a:ext cx="572464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Solutions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C000"/>
                </a:solidFill>
              </a:rPr>
              <a:t>More </a:t>
            </a:r>
            <a:r>
              <a:rPr lang="en-US" sz="3200" i="1" dirty="0">
                <a:solidFill>
                  <a:srgbClr val="FFC000"/>
                </a:solidFill>
              </a:rPr>
              <a:t>features</a:t>
            </a:r>
            <a:r>
              <a:rPr lang="en-US" sz="3200" dirty="0">
                <a:solidFill>
                  <a:srgbClr val="FFC000"/>
                </a:solidFill>
              </a:rPr>
              <a:t> </a:t>
            </a:r>
            <a:r>
              <a:rPr lang="en-US" sz="3200" i="1" dirty="0"/>
              <a:t>required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C000"/>
                </a:solidFill>
              </a:rPr>
              <a:t>More </a:t>
            </a:r>
            <a:r>
              <a:rPr lang="en-US" sz="3200" i="1" dirty="0">
                <a:solidFill>
                  <a:srgbClr val="FFC000"/>
                </a:solidFill>
              </a:rPr>
              <a:t>generalization</a:t>
            </a:r>
            <a:r>
              <a:rPr lang="en-US" sz="3200" dirty="0">
                <a:solidFill>
                  <a:srgbClr val="FFC000"/>
                </a:solidFill>
              </a:rPr>
              <a:t> </a:t>
            </a:r>
            <a:r>
              <a:rPr lang="en-US" sz="3200" dirty="0"/>
              <a:t>needed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689268" y="5972175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Sapp, Liu, Selfridge-Field: ISMIR 2004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926" y="3481388"/>
            <a:ext cx="3651724" cy="24081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425" y="3457814"/>
            <a:ext cx="3872328" cy="25143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97533" y="4036451"/>
            <a:ext cx="1435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&lt;Folk songs</a:t>
            </a:r>
          </a:p>
          <a:p>
            <a:endParaRPr lang="en-US" dirty="0"/>
          </a:p>
          <a:p>
            <a:r>
              <a:rPr lang="en-US" dirty="0"/>
              <a:t>  Classical&gt;</a:t>
            </a:r>
          </a:p>
        </p:txBody>
      </p:sp>
    </p:spTree>
    <p:extLst>
      <p:ext uri="{BB962C8B-B14F-4D97-AF65-F5344CB8AC3E}">
        <p14:creationId xmlns:p14="http://schemas.microsoft.com/office/powerpoint/2010/main" val="3852748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Confounding aspects of melody:</a:t>
            </a:r>
            <a:br>
              <a:rPr lang="en-US" dirty="0"/>
            </a:br>
            <a:r>
              <a:rPr lang="en-US" b="1" dirty="0"/>
              <a:t>elaboration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4" descr="WIERex0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09" y="2971800"/>
            <a:ext cx="7039959" cy="70184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pic>
        <p:nvPicPr>
          <p:cNvPr id="8" name="Picture 5" descr="wierex0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94" y="4243889"/>
            <a:ext cx="7039958" cy="70986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128210" y="23622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Bach, Art of Fugue (after Wiering et al.)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3088" y="5543550"/>
            <a:ext cx="605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Recognition simple for ear, difficult for computer searches</a:t>
            </a:r>
          </a:p>
        </p:txBody>
      </p:sp>
    </p:spTree>
    <p:extLst>
      <p:ext uri="{BB962C8B-B14F-4D97-AF65-F5344CB8AC3E}">
        <p14:creationId xmlns:p14="http://schemas.microsoft.com/office/powerpoint/2010/main" val="1867213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6187" y="340217"/>
            <a:ext cx="7958331" cy="1077229"/>
          </a:xfrm>
        </p:spPr>
        <p:txBody>
          <a:bodyPr/>
          <a:lstStyle/>
          <a:p>
            <a:r>
              <a:rPr lang="en-US" dirty="0"/>
              <a:t>Melodic elaboration in Mozart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33299" y="998489"/>
            <a:ext cx="8631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 realizations by Stephen Malinowski, Music Animation Machine, after Mozart:</a:t>
            </a:r>
          </a:p>
          <a:p>
            <a:r>
              <a:rPr lang="en-US" dirty="0"/>
              <a:t> “Ah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dirai</a:t>
            </a:r>
            <a:r>
              <a:rPr lang="en-US" dirty="0"/>
              <a:t>-je </a:t>
            </a:r>
            <a:r>
              <a:rPr lang="en-US" dirty="0" err="1"/>
              <a:t>Maman</a:t>
            </a:r>
            <a:r>
              <a:rPr lang="en-US" dirty="0"/>
              <a:t>”, K. 265 (YouTube: </a:t>
            </a:r>
            <a:r>
              <a:rPr lang="en-US" dirty="0" err="1"/>
              <a:t>Musam</a:t>
            </a:r>
            <a:r>
              <a:rPr lang="en-US" dirty="0"/>
              <a:t> 2016)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1825" y="202683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1: </a:t>
            </a:r>
          </a:p>
        </p:txBody>
      </p:sp>
      <p:pic>
        <p:nvPicPr>
          <p:cNvPr id="8" name="Ahvous1_gmr47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32000" contrast="40000"/>
          </a:blip>
          <a:stretch>
            <a:fillRect/>
          </a:stretch>
        </p:blipFill>
        <p:spPr>
          <a:xfrm flipV="1">
            <a:off x="3325963" y="1892758"/>
            <a:ext cx="7639982" cy="16805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31825" y="357328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Example 2: </a:t>
            </a:r>
          </a:p>
        </p:txBody>
      </p:sp>
      <p:pic>
        <p:nvPicPr>
          <p:cNvPr id="11" name="Ahvous2_31pl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5963" y="3966367"/>
            <a:ext cx="7974534" cy="25868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915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37805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550" y="808056"/>
            <a:ext cx="8455589" cy="1077229"/>
          </a:xfrm>
        </p:spPr>
        <p:txBody>
          <a:bodyPr/>
          <a:lstStyle/>
          <a:p>
            <a:r>
              <a:rPr lang="en-US" dirty="0"/>
              <a:t>What the </a:t>
            </a:r>
            <a:r>
              <a:rPr lang="en-US" dirty="0">
                <a:solidFill>
                  <a:srgbClr val="FF0000"/>
                </a:solidFill>
              </a:rPr>
              <a:t>ear</a:t>
            </a:r>
            <a:r>
              <a:rPr lang="en-US" dirty="0"/>
              <a:t> hears vs what the </a:t>
            </a:r>
            <a:r>
              <a:rPr lang="en-US" dirty="0">
                <a:solidFill>
                  <a:srgbClr val="FF0000"/>
                </a:solidFill>
              </a:rPr>
              <a:t>eye</a:t>
            </a:r>
            <a:r>
              <a:rPr lang="en-US" dirty="0"/>
              <a:t> sees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2242" y="1662341"/>
            <a:ext cx="8586810" cy="3214255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Human factors in assessments</a:t>
            </a:r>
          </a:p>
          <a:p>
            <a:pPr lvl="1"/>
            <a:r>
              <a:rPr lang="en-US" sz="2800" b="1" dirty="0">
                <a:solidFill>
                  <a:srgbClr val="FFC000"/>
                </a:solidFill>
              </a:rPr>
              <a:t>Cognitive weights</a:t>
            </a:r>
            <a:r>
              <a:rPr lang="en-US" sz="2800" dirty="0"/>
              <a:t> of feature-based comparisons</a:t>
            </a:r>
          </a:p>
          <a:p>
            <a:pPr lvl="1"/>
            <a:r>
              <a:rPr lang="en-US" sz="2800" b="1" dirty="0">
                <a:solidFill>
                  <a:srgbClr val="FFC000"/>
                </a:solidFill>
              </a:rPr>
              <a:t>Perceptual factors</a:t>
            </a:r>
            <a:r>
              <a:rPr lang="en-US" sz="2800" dirty="0"/>
              <a:t> in the experience of “similarity”</a:t>
            </a:r>
          </a:p>
          <a:p>
            <a:pPr lvl="1"/>
            <a:r>
              <a:rPr lang="en-US" sz="2800" b="1" dirty="0">
                <a:solidFill>
                  <a:srgbClr val="FFC000"/>
                </a:solidFill>
              </a:rPr>
              <a:t>Cultural conditions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962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3071" y="501548"/>
            <a:ext cx="7958331" cy="1077229"/>
          </a:xfrm>
        </p:spPr>
        <p:txBody>
          <a:bodyPr>
            <a:normAutofit/>
          </a:bodyPr>
          <a:lstStyle/>
          <a:p>
            <a:r>
              <a:rPr lang="en-US" sz="4000" b="1" dirty="0"/>
              <a:t>Cultural dissonance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4294967295"/>
          </p:nvPr>
        </p:nvSpPr>
        <p:spPr>
          <a:xfrm>
            <a:off x="998266" y="487443"/>
            <a:ext cx="3894222" cy="39978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We shall overcome</a:t>
            </a:r>
          </a:p>
          <a:p>
            <a:r>
              <a:rPr lang="en-US" dirty="0"/>
              <a:t>Morehouse College Glee Club 2009</a:t>
            </a:r>
          </a:p>
          <a:p>
            <a:r>
              <a:rPr lang="en-US" dirty="0"/>
              <a:t>[arr. Wendell P. </a:t>
            </a:r>
            <a:r>
              <a:rPr lang="en-US" dirty="0" err="1"/>
              <a:t>Whalum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819384" y="993728"/>
            <a:ext cx="3891960" cy="2150525"/>
          </a:xfrm>
        </p:spPr>
        <p:txBody>
          <a:bodyPr>
            <a:normAutofit/>
          </a:bodyPr>
          <a:lstStyle/>
          <a:p>
            <a:r>
              <a:rPr lang="en-US" dirty="0"/>
              <a:t>O </a:t>
            </a:r>
            <a:r>
              <a:rPr lang="en-US" dirty="0" err="1"/>
              <a:t>Sanctissima</a:t>
            </a:r>
            <a:r>
              <a:rPr lang="en-US" dirty="0"/>
              <a:t> (after Beethoven, </a:t>
            </a:r>
            <a:r>
              <a:rPr lang="en-US" dirty="0" err="1"/>
              <a:t>WoO</a:t>
            </a:r>
            <a:r>
              <a:rPr lang="en-US" dirty="0"/>
              <a:t> 157)</a:t>
            </a:r>
          </a:p>
          <a:p>
            <a:endParaRPr lang="en-US" dirty="0"/>
          </a:p>
        </p:txBody>
      </p:sp>
      <p:pic>
        <p:nvPicPr>
          <p:cNvPr id="9" name="OSanctissima_so0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6651" y="2546756"/>
            <a:ext cx="4940969" cy="2779295"/>
          </a:xfrm>
          <a:prstGeom prst="rect">
            <a:avLst/>
          </a:prstGeom>
        </p:spPr>
      </p:pic>
      <p:pic>
        <p:nvPicPr>
          <p:cNvPr id="10" name="Morehouse_q5ep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8324" y="2546654"/>
            <a:ext cx="5005137" cy="2815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19384" y="5567249"/>
            <a:ext cx="3275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Coro </a:t>
            </a:r>
            <a:r>
              <a:rPr lang="en-US" dirty="0" err="1"/>
              <a:t>Città</a:t>
            </a:r>
            <a:r>
              <a:rPr lang="en-US" dirty="0"/>
              <a:t> di </a:t>
            </a:r>
            <a:r>
              <a:rPr lang="en-US" dirty="0" err="1"/>
              <a:t>Castelarano</a:t>
            </a:r>
            <a:r>
              <a:rPr lang="en-US" dirty="0"/>
              <a:t>, dir. </a:t>
            </a:r>
          </a:p>
          <a:p>
            <a:r>
              <a:rPr lang="en-US" dirty="0"/>
              <a:t>Marco </a:t>
            </a:r>
            <a:r>
              <a:rPr lang="en-US" dirty="0" err="1"/>
              <a:t>Giudorizzi</a:t>
            </a:r>
            <a:r>
              <a:rPr lang="en-US" dirty="0"/>
              <a:t>, 2017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3872" y="5567249"/>
            <a:ext cx="5154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https://www.youtube.com/watch?v=Aor6-DkzBJ0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6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538" y="808056"/>
            <a:ext cx="8686800" cy="107722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Cultural factors in musical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9144" y="1885286"/>
            <a:ext cx="8537975" cy="4066336"/>
          </a:xfrm>
        </p:spPr>
        <p:txBody>
          <a:bodyPr>
            <a:normAutofit fontScale="85000" lnSpcReduction="20000"/>
          </a:bodyPr>
          <a:lstStyle/>
          <a:p>
            <a:r>
              <a:rPr lang="en-US" sz="3500" b="1" dirty="0">
                <a:solidFill>
                  <a:srgbClr val="C00000"/>
                </a:solidFill>
              </a:rPr>
              <a:t>Empirically observable features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Comparable </a:t>
            </a:r>
            <a:r>
              <a:rPr lang="en-US" sz="2800" dirty="0">
                <a:solidFill>
                  <a:srgbClr val="FFC000"/>
                </a:solidFill>
              </a:rPr>
              <a:t>melodic contours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Comparable </a:t>
            </a:r>
            <a:r>
              <a:rPr lang="en-US" sz="2800" dirty="0">
                <a:solidFill>
                  <a:srgbClr val="FFC000"/>
                </a:solidFill>
              </a:rPr>
              <a:t>harmonic schemes</a:t>
            </a:r>
            <a:r>
              <a:rPr lang="en-US" sz="2800" dirty="0"/>
              <a:t> (assuming same mode, rhythm)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3300" b="1" dirty="0">
                <a:solidFill>
                  <a:srgbClr val="C00000"/>
                </a:solidFill>
              </a:rPr>
              <a:t>Inter-subjective features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Comparable </a:t>
            </a:r>
            <a:r>
              <a:rPr lang="en-US" sz="2800" dirty="0">
                <a:solidFill>
                  <a:srgbClr val="92D050"/>
                </a:solidFill>
              </a:rPr>
              <a:t>rhythmic pattern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Common genre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Common mood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Common style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2205112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368381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926" y="1728535"/>
            <a:ext cx="6220864" cy="2268559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Topic 2 of 2</a:t>
            </a:r>
            <a:br>
              <a:rPr lang="en-US" sz="4900" dirty="0"/>
            </a:br>
            <a:r>
              <a:rPr lang="en-US" sz="4900" dirty="0"/>
              <a:t>Musical similarity in music-copyright infringement</a:t>
            </a:r>
            <a:endParaRPr lang="en-US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21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foundational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632" y="2143604"/>
            <a:ext cx="9031705" cy="4225112"/>
          </a:xfrm>
        </p:spPr>
        <p:txBody>
          <a:bodyPr>
            <a:normAutofit fontScale="92500"/>
          </a:bodyPr>
          <a:lstStyle/>
          <a:p>
            <a:r>
              <a:rPr lang="en-US" sz="2800" b="1" dirty="0" err="1">
                <a:solidFill>
                  <a:srgbClr val="FFC000"/>
                </a:solidFill>
              </a:rPr>
              <a:t>Arnstein</a:t>
            </a:r>
            <a:r>
              <a:rPr lang="en-US" sz="2800" b="1" dirty="0">
                <a:solidFill>
                  <a:srgbClr val="FFC000"/>
                </a:solidFill>
              </a:rPr>
              <a:t> vs. Porter (1946)</a:t>
            </a:r>
            <a:endParaRPr lang="en-US" dirty="0"/>
          </a:p>
          <a:p>
            <a:pPr lvl="1"/>
            <a:r>
              <a:rPr lang="en-US" sz="2400" dirty="0"/>
              <a:t>establishes concept of </a:t>
            </a:r>
            <a:r>
              <a:rPr lang="en-US" sz="2400" b="1" dirty="0">
                <a:solidFill>
                  <a:srgbClr val="92D050"/>
                </a:solidFill>
              </a:rPr>
              <a:t>substantial musical similarity</a:t>
            </a:r>
            <a:r>
              <a:rPr lang="en-US" sz="2400" b="1" dirty="0"/>
              <a:t> </a:t>
            </a:r>
            <a:r>
              <a:rPr lang="en-US" sz="2400" dirty="0"/>
              <a:t>(SMS)</a:t>
            </a:r>
          </a:p>
          <a:p>
            <a:pPr lvl="1"/>
            <a:r>
              <a:rPr lang="en-US" sz="2400" dirty="0"/>
              <a:t>establishes idea of </a:t>
            </a:r>
            <a:r>
              <a:rPr lang="en-US" sz="2400" b="1" dirty="0">
                <a:solidFill>
                  <a:srgbClr val="92D050"/>
                </a:solidFill>
              </a:rPr>
              <a:t>lay listener</a:t>
            </a:r>
            <a:r>
              <a:rPr lang="en-US" sz="2400" dirty="0"/>
              <a:t> test</a:t>
            </a:r>
          </a:p>
          <a:p>
            <a:pPr marL="457010" lvl="1" indent="0">
              <a:buNone/>
            </a:pPr>
            <a:endParaRPr lang="en-US" dirty="0"/>
          </a:p>
          <a:p>
            <a:r>
              <a:rPr lang="en-US" sz="2800" b="1" dirty="0">
                <a:solidFill>
                  <a:srgbClr val="FFC000"/>
                </a:solidFill>
              </a:rPr>
              <a:t>Gaye vs. Williams and </a:t>
            </a:r>
            <a:r>
              <a:rPr lang="en-US" sz="2800" b="1" dirty="0" err="1">
                <a:solidFill>
                  <a:srgbClr val="FFC000"/>
                </a:solidFill>
              </a:rPr>
              <a:t>Thicke</a:t>
            </a:r>
            <a:r>
              <a:rPr lang="en-US" sz="2800" b="1" dirty="0">
                <a:solidFill>
                  <a:srgbClr val="FFC000"/>
                </a:solidFill>
              </a:rPr>
              <a:t> (2013)</a:t>
            </a:r>
          </a:p>
          <a:p>
            <a:pPr lvl="1"/>
            <a:r>
              <a:rPr lang="en-US" sz="2400" dirty="0"/>
              <a:t>Verdict on appeal—March 2018 </a:t>
            </a:r>
          </a:p>
          <a:p>
            <a:pPr lvl="1"/>
            <a:r>
              <a:rPr lang="en-US" sz="2400" dirty="0"/>
              <a:t>Provisionally </a:t>
            </a:r>
            <a:r>
              <a:rPr lang="en-US" sz="2400" b="1" dirty="0">
                <a:solidFill>
                  <a:srgbClr val="92D050"/>
                </a:solidFill>
              </a:rPr>
              <a:t>prohibits similarity of style</a:t>
            </a:r>
            <a:r>
              <a:rPr lang="en-US" sz="2400" dirty="0"/>
              <a:t> in protected work</a:t>
            </a:r>
          </a:p>
          <a:p>
            <a:endParaRPr lang="en-US" dirty="0"/>
          </a:p>
          <a:p>
            <a:pPr marL="616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Eleanor Selfridge-Field (Montréal)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404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Ira </a:t>
            </a:r>
            <a:r>
              <a:rPr lang="en-US" dirty="0" err="1"/>
              <a:t>Arnstein</a:t>
            </a:r>
            <a:r>
              <a:rPr lang="en-US" dirty="0"/>
              <a:t> and the concept of substantial musical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2516423"/>
            <a:ext cx="8257477" cy="4176985"/>
          </a:xfrm>
        </p:spPr>
        <p:txBody>
          <a:bodyPr>
            <a:normAutofit lnSpcReduction="10000"/>
          </a:bodyPr>
          <a:lstStyle/>
          <a:p>
            <a:r>
              <a:rPr lang="en-US" sz="2800" b="1" dirty="0" err="1">
                <a:solidFill>
                  <a:srgbClr val="FFC000"/>
                </a:solidFill>
              </a:rPr>
              <a:t>Arnstein</a:t>
            </a:r>
            <a:r>
              <a:rPr lang="en-US" sz="2800" b="1" dirty="0">
                <a:solidFill>
                  <a:srgbClr val="FFC000"/>
                </a:solidFill>
              </a:rPr>
              <a:t> vs. Porter (1946)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Long series of cases (1940…) in which </a:t>
            </a:r>
            <a:r>
              <a:rPr lang="en-US" sz="2800" dirty="0" err="1"/>
              <a:t>Arnstein</a:t>
            </a:r>
            <a:r>
              <a:rPr lang="en-US" sz="2800" dirty="0"/>
              <a:t> was the plaintiff.  (He always lost.)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92D050"/>
                </a:solidFill>
              </a:rPr>
              <a:t>1946 ruling by Jerome Frank </a:t>
            </a:r>
            <a:r>
              <a:rPr lang="en-US" sz="2800" dirty="0"/>
              <a:t>established two principles: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Similarity must be “</a:t>
            </a:r>
            <a:r>
              <a:rPr lang="en-US" sz="2600" dirty="0">
                <a:solidFill>
                  <a:srgbClr val="FFC000"/>
                </a:solidFill>
              </a:rPr>
              <a:t>substantial</a:t>
            </a:r>
            <a:r>
              <a:rPr lang="en-US" sz="2600" dirty="0"/>
              <a:t>”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Likeness must be determined by “</a:t>
            </a:r>
            <a:r>
              <a:rPr lang="en-US" sz="2600" dirty="0">
                <a:solidFill>
                  <a:srgbClr val="FFC000"/>
                </a:solidFill>
              </a:rPr>
              <a:t>lay listeners</a:t>
            </a:r>
            <a:r>
              <a:rPr lang="en-US" sz="2600" dirty="0"/>
              <a:t>”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1252538" lvl="1" indent="-45720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16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521776"/>
            <a:ext cx="7958331" cy="1077229"/>
          </a:xfrm>
        </p:spPr>
        <p:txBody>
          <a:bodyPr/>
          <a:lstStyle/>
          <a:p>
            <a:r>
              <a:rPr lang="en-US" dirty="0"/>
              <a:t>Sardonic view of music copyright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329" y="1654049"/>
            <a:ext cx="7950378" cy="503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926" y="1728535"/>
            <a:ext cx="6220864" cy="2268559"/>
          </a:xfrm>
        </p:spPr>
        <p:txBody>
          <a:bodyPr>
            <a:normAutofit/>
          </a:bodyPr>
          <a:lstStyle/>
          <a:p>
            <a:r>
              <a:rPr lang="en-US" sz="2800" dirty="0"/>
              <a:t>Topic 1 of 2:</a:t>
            </a:r>
            <a:br>
              <a:rPr lang="en-US" sz="2800" dirty="0"/>
            </a:br>
            <a:r>
              <a:rPr lang="en-US" sz="4900" dirty="0"/>
              <a:t>Musical similarity in digital music studies</a:t>
            </a:r>
            <a:endParaRPr lang="en-US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5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474884"/>
            <a:ext cx="7958331" cy="1077229"/>
          </a:xfrm>
        </p:spPr>
        <p:txBody>
          <a:bodyPr/>
          <a:lstStyle/>
          <a:p>
            <a:r>
              <a:rPr lang="en-US" dirty="0"/>
              <a:t>Irving Berlin’s opinion of </a:t>
            </a:r>
            <a:r>
              <a:rPr lang="en-US" dirty="0" err="1"/>
              <a:t>Arnstein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808" y="1441938"/>
            <a:ext cx="7693142" cy="49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33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4" y="269441"/>
            <a:ext cx="7958331" cy="1077229"/>
          </a:xfrm>
        </p:spPr>
        <p:txBody>
          <a:bodyPr/>
          <a:lstStyle/>
          <a:p>
            <a:r>
              <a:rPr lang="en-US" dirty="0"/>
              <a:t>Detectives investigate musical similarity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860" y="1346670"/>
            <a:ext cx="8038479" cy="493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06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of which features?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905" y="2052115"/>
            <a:ext cx="3891960" cy="3997828"/>
          </a:xfrm>
        </p:spPr>
        <p:txBody>
          <a:bodyPr/>
          <a:lstStyle/>
          <a:p>
            <a:pPr marL="6160" indent="0">
              <a:buNone/>
            </a:pPr>
            <a:r>
              <a:rPr lang="en-US" sz="3200" dirty="0"/>
              <a:t>1946: Notation base</a:t>
            </a:r>
          </a:p>
          <a:p>
            <a:pPr marL="6160" indent="0">
              <a:buNone/>
            </a:pPr>
            <a:r>
              <a:rPr lang="en-US" sz="2400" dirty="0"/>
              <a:t>Main parameters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Melody</a:t>
            </a:r>
          </a:p>
          <a:p>
            <a:r>
              <a:rPr lang="en-US" sz="2400" dirty="0">
                <a:solidFill>
                  <a:srgbClr val="FF0000"/>
                </a:solidFill>
              </a:rPr>
              <a:t>Harmony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Rhythm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4578880" cy="3997829"/>
          </a:xfrm>
        </p:spPr>
        <p:txBody>
          <a:bodyPr/>
          <a:lstStyle/>
          <a:p>
            <a:pPr marL="6160" indent="0">
              <a:buNone/>
            </a:pPr>
            <a:r>
              <a:rPr lang="en-US" sz="3200" dirty="0"/>
              <a:t>2013: Audio/video base</a:t>
            </a:r>
          </a:p>
          <a:p>
            <a:pPr marL="6160" indent="0">
              <a:buNone/>
            </a:pPr>
            <a:r>
              <a:rPr lang="en-US" sz="2400" dirty="0"/>
              <a:t>Main parameters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Timbre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Tempo</a:t>
            </a:r>
          </a:p>
          <a:p>
            <a:r>
              <a:rPr lang="en-US" sz="2400" dirty="0">
                <a:solidFill>
                  <a:srgbClr val="FFFF00"/>
                </a:solidFill>
              </a:rPr>
              <a:t>Dynamics</a:t>
            </a:r>
          </a:p>
          <a:p>
            <a:pPr marL="457010" lvl="1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300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Contractual disagreements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1914" y="1347538"/>
            <a:ext cx="5694949" cy="5035464"/>
          </a:xfrm>
        </p:spPr>
        <p:txBody>
          <a:bodyPr>
            <a:normAutofit/>
          </a:bodyPr>
          <a:lstStyle/>
          <a:p>
            <a:r>
              <a:rPr lang="en-US" sz="3200" dirty="0"/>
              <a:t>We shall overcome (2015)</a:t>
            </a:r>
          </a:p>
          <a:p>
            <a:r>
              <a:rPr lang="en-US" sz="2400" dirty="0">
                <a:solidFill>
                  <a:srgbClr val="FFC000"/>
                </a:solidFill>
              </a:rPr>
              <a:t>Audio-visual synchronization rights: $100,000 [film = The Butler, lee Daniels, 2013]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328" y="2098382"/>
            <a:ext cx="319087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65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737" y="473226"/>
            <a:ext cx="9567284" cy="1077229"/>
          </a:xfrm>
        </p:spPr>
        <p:txBody>
          <a:bodyPr>
            <a:normAutofit/>
          </a:bodyPr>
          <a:lstStyle/>
          <a:p>
            <a:r>
              <a:rPr lang="en-US" dirty="0"/>
              <a:t>Gaye vs Williams, </a:t>
            </a:r>
            <a:r>
              <a:rPr lang="en-US" dirty="0" err="1"/>
              <a:t>Thicke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(2013; appeal, 2015; re-appeal pending)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25782" y="1550455"/>
            <a:ext cx="4100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Estate of Marvin Gaye RE: “Got to Give it Up (1976/1977).  This photo: Birmingham, UK 1976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1760" y="1576910"/>
            <a:ext cx="505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Pharrell Williams and Robin </a:t>
            </a:r>
            <a:r>
              <a:rPr lang="en-US" dirty="0" err="1"/>
              <a:t>Thicke</a:t>
            </a:r>
            <a:r>
              <a:rPr lang="en-US" dirty="0"/>
              <a:t> (2013).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782" y="2627684"/>
            <a:ext cx="3190130" cy="3828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379" y="2473785"/>
            <a:ext cx="5076620" cy="37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15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Gaye estate vs Williams and </a:t>
            </a:r>
            <a:r>
              <a:rPr lang="en-US" b="1" dirty="0" err="1"/>
              <a:t>Thicke</a:t>
            </a:r>
            <a:r>
              <a:rPr lang="en-US" b="1" dirty="0"/>
              <a:t>; Williams et al vs Gaye estate*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7979" y="2085474"/>
            <a:ext cx="8129140" cy="2919459"/>
          </a:xfrm>
        </p:spPr>
        <p:txBody>
          <a:bodyPr>
            <a:normAutofit fontScale="55000" lnSpcReduction="20000"/>
          </a:bodyPr>
          <a:lstStyle/>
          <a:p>
            <a:endParaRPr lang="en-US" sz="3200" dirty="0"/>
          </a:p>
          <a:p>
            <a:r>
              <a:rPr lang="en-US" sz="5900" dirty="0"/>
              <a:t>2013, 2015, 2018, ??</a:t>
            </a:r>
            <a:endParaRPr lang="en-US" sz="3200" dirty="0"/>
          </a:p>
          <a:p>
            <a:endParaRPr lang="en-US" sz="3200" dirty="0"/>
          </a:p>
          <a:p>
            <a:r>
              <a:rPr lang="en-US" sz="5900" b="1" dirty="0">
                <a:solidFill>
                  <a:srgbClr val="FF0000"/>
                </a:solidFill>
              </a:rPr>
              <a:t>Standing judgment:</a:t>
            </a:r>
          </a:p>
          <a:p>
            <a:r>
              <a:rPr lang="en-US" sz="5900" b="1" dirty="0">
                <a:solidFill>
                  <a:srgbClr val="FFC000"/>
                </a:solidFill>
              </a:rPr>
              <a:t>*Musical style is a protectable element</a:t>
            </a:r>
            <a:endParaRPr lang="en-US" sz="3200" dirty="0"/>
          </a:p>
          <a:p>
            <a:endParaRPr lang="en-US" sz="3200" dirty="0"/>
          </a:p>
          <a:p>
            <a:endParaRPr lang="en-US" dirty="0"/>
          </a:p>
          <a:p>
            <a:pPr marL="616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Eleanor Selfridge-Field (Montréal)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23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505" y="805817"/>
            <a:ext cx="8844352" cy="1081705"/>
          </a:xfrm>
        </p:spPr>
        <p:txBody>
          <a:bodyPr>
            <a:normAutofit/>
          </a:bodyPr>
          <a:lstStyle/>
          <a:p>
            <a:r>
              <a:rPr lang="en-US" dirty="0"/>
              <a:t>Parameters of </a:t>
            </a:r>
            <a:r>
              <a:rPr lang="en-US" b="1" dirty="0">
                <a:solidFill>
                  <a:srgbClr val="FFC000"/>
                </a:solidFill>
              </a:rPr>
              <a:t>substantial similarity</a:t>
            </a:r>
            <a:r>
              <a:rPr lang="en-US" dirty="0"/>
              <a:t> vs parameters of </a:t>
            </a:r>
            <a:r>
              <a:rPr lang="en-US" b="1" dirty="0">
                <a:solidFill>
                  <a:srgbClr val="92D050"/>
                </a:solidFill>
              </a:rPr>
              <a:t>style </a:t>
            </a:r>
            <a:r>
              <a:rPr lang="en-US" i="1" dirty="0">
                <a:solidFill>
                  <a:srgbClr val="FFC000"/>
                </a:solidFill>
              </a:rPr>
              <a:t>[= performance style?]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7537" y="2031765"/>
            <a:ext cx="4893123" cy="3997828"/>
          </a:xfrm>
        </p:spPr>
        <p:txBody>
          <a:bodyPr>
            <a:normAutofit/>
          </a:bodyPr>
          <a:lstStyle/>
          <a:p>
            <a:pPr marL="616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Features of notated music</a:t>
            </a:r>
          </a:p>
          <a:p>
            <a:r>
              <a:rPr lang="en-US" sz="2800" dirty="0"/>
              <a:t>Melody</a:t>
            </a:r>
          </a:p>
          <a:p>
            <a:r>
              <a:rPr lang="en-US" sz="2800" dirty="0"/>
              <a:t>Harmony</a:t>
            </a:r>
          </a:p>
          <a:p>
            <a:r>
              <a:rPr lang="en-US" sz="2800" dirty="0"/>
              <a:t>Rhythm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659" y="2031765"/>
            <a:ext cx="4924645" cy="4349482"/>
          </a:xfrm>
        </p:spPr>
        <p:txBody>
          <a:bodyPr>
            <a:normAutofit/>
          </a:bodyPr>
          <a:lstStyle/>
          <a:p>
            <a:pPr marL="616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Features of performed, recorded music</a:t>
            </a:r>
          </a:p>
          <a:p>
            <a:r>
              <a:rPr lang="en-US" sz="2800" dirty="0"/>
              <a:t>Timbre</a:t>
            </a:r>
          </a:p>
          <a:p>
            <a:r>
              <a:rPr lang="en-US" sz="2800" dirty="0"/>
              <a:t>Tempo</a:t>
            </a:r>
          </a:p>
          <a:p>
            <a:r>
              <a:rPr lang="en-US" sz="2800" dirty="0"/>
              <a:t>Dynamics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047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Melody comparison (involves slipping oppositions)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737" y="2034280"/>
            <a:ext cx="2420007" cy="2142947"/>
          </a:xfrm>
          <a:ln>
            <a:solidFill>
              <a:srgbClr val="FFC000"/>
            </a:solidFill>
          </a:ln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Timbre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Tempo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Dynamics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40000"/>
              </a:lnSpc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248" y="2201610"/>
            <a:ext cx="6962775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348" y="4326222"/>
            <a:ext cx="7686675" cy="1533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6025" y="4572000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Note position,</a:t>
            </a:r>
          </a:p>
          <a:p>
            <a:r>
              <a:rPr lang="en-US" dirty="0">
                <a:solidFill>
                  <a:srgbClr val="92D050"/>
                </a:solidFill>
              </a:rPr>
              <a:t>Scale degrees</a:t>
            </a:r>
          </a:p>
        </p:txBody>
      </p:sp>
    </p:spTree>
    <p:extLst>
      <p:ext uri="{BB962C8B-B14F-4D97-AF65-F5344CB8AC3E}">
        <p14:creationId xmlns:p14="http://schemas.microsoft.com/office/powerpoint/2010/main" val="4128842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9810" y="759664"/>
            <a:ext cx="8693213" cy="1077229"/>
          </a:xfrm>
        </p:spPr>
        <p:txBody>
          <a:bodyPr>
            <a:normAutofit/>
          </a:bodyPr>
          <a:lstStyle/>
          <a:p>
            <a:r>
              <a:rPr lang="en-US" dirty="0"/>
              <a:t>What is a substantial melody?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737" y="2034280"/>
            <a:ext cx="2420007" cy="2142947"/>
          </a:xfrm>
          <a:ln>
            <a:solidFill>
              <a:srgbClr val="FFC000"/>
            </a:solidFill>
          </a:ln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Timbre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Tempo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Dynamics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40000"/>
              </a:lnSpc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248" y="2201610"/>
            <a:ext cx="6962775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348" y="4326222"/>
            <a:ext cx="7686675" cy="1533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6025" y="4572000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Note position,</a:t>
            </a:r>
          </a:p>
          <a:p>
            <a:r>
              <a:rPr lang="en-US" dirty="0">
                <a:solidFill>
                  <a:srgbClr val="92D050"/>
                </a:solidFill>
              </a:rPr>
              <a:t>Scale degrees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81635" y="1716505"/>
            <a:ext cx="0" cy="231417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283116" y="4030679"/>
            <a:ext cx="32084" cy="21936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655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Notated vs. performed music in copyright litigation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24" y="2292353"/>
            <a:ext cx="6160980" cy="227964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26905" y="4030679"/>
            <a:ext cx="2561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Sandi Wilbur’s diagram</a:t>
            </a:r>
          </a:p>
          <a:p>
            <a:r>
              <a:rPr lang="en-US" dirty="0"/>
              <a:t>of rhythmic activity</a:t>
            </a:r>
          </a:p>
        </p:txBody>
      </p:sp>
    </p:spTree>
    <p:extLst>
      <p:ext uri="{BB962C8B-B14F-4D97-AF65-F5344CB8AC3E}">
        <p14:creationId xmlns:p14="http://schemas.microsoft.com/office/powerpoint/2010/main" val="3545885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Parameters of </a:t>
            </a:r>
            <a:r>
              <a:rPr lang="en-US" dirty="0">
                <a:solidFill>
                  <a:srgbClr val="FFC000"/>
                </a:solidFill>
              </a:rPr>
              <a:t>musical</a:t>
            </a:r>
            <a:r>
              <a:rPr lang="en-US" dirty="0"/>
              <a:t> similarity in </a:t>
            </a:r>
            <a:r>
              <a:rPr lang="en-US" sz="3600" dirty="0"/>
              <a:t>symbolic</a:t>
            </a:r>
            <a:r>
              <a:rPr lang="en-US" dirty="0"/>
              <a:t> (notation-based) </a:t>
            </a:r>
            <a:r>
              <a:rPr lang="en-US" sz="3600" dirty="0"/>
              <a:t>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1808" y="2272192"/>
            <a:ext cx="6942024" cy="321425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Harmony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C000"/>
                </a:solidFill>
              </a:rPr>
              <a:t>Melody 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Rhythm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Eleanor Selfridge-Field (Montréal)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11808" y="5598695"/>
            <a:ext cx="7340471" cy="923330"/>
          </a:xfrm>
          <a:prstGeom prst="rect">
            <a:avLst/>
          </a:prstGeom>
          <a:solidFill>
            <a:schemeClr val="accent1">
              <a:tint val="20000"/>
              <a:alpha val="2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Lots of tools and online manuals linked to Stanford music/CS sources:</a:t>
            </a:r>
          </a:p>
          <a:p>
            <a:r>
              <a:rPr lang="en-US" dirty="0"/>
              <a:t>253.stanford.edu</a:t>
            </a:r>
          </a:p>
          <a:p>
            <a:r>
              <a:rPr lang="en-US" dirty="0"/>
              <a:t>254.stanford.edu</a:t>
            </a:r>
          </a:p>
        </p:txBody>
      </p:sp>
    </p:spTree>
    <p:extLst>
      <p:ext uri="{BB962C8B-B14F-4D97-AF65-F5344CB8AC3E}">
        <p14:creationId xmlns:p14="http://schemas.microsoft.com/office/powerpoint/2010/main" val="3725737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639" y="269441"/>
            <a:ext cx="9775005" cy="1077229"/>
          </a:xfrm>
        </p:spPr>
        <p:txBody>
          <a:bodyPr>
            <a:normAutofit fontScale="90000"/>
          </a:bodyPr>
          <a:lstStyle/>
          <a:p>
            <a:r>
              <a:rPr lang="en-US" dirty="0"/>
              <a:t>“</a:t>
            </a:r>
            <a:br>
              <a:rPr lang="en-US" dirty="0"/>
            </a:br>
            <a:r>
              <a:rPr lang="en-US" dirty="0"/>
              <a:t>Notated vs performed music in (US) </a:t>
            </a:r>
            <a:br>
              <a:rPr lang="en-US" dirty="0"/>
            </a:br>
            <a:r>
              <a:rPr lang="en-US" dirty="0"/>
              <a:t>copyright registrations, 1940-2017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231954"/>
              </p:ext>
            </p:extLst>
          </p:nvPr>
        </p:nvGraphicFramePr>
        <p:xfrm>
          <a:off x="1447649" y="1755244"/>
          <a:ext cx="7373074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176">
                  <a:extLst>
                    <a:ext uri="{9D8B030D-6E8A-4147-A177-3AD203B41FA5}">
                      <a16:colId xmlns:a16="http://schemas.microsoft.com/office/drawing/2014/main" val="3807161532"/>
                    </a:ext>
                  </a:extLst>
                </a:gridCol>
                <a:gridCol w="1047312">
                  <a:extLst>
                    <a:ext uri="{9D8B030D-6E8A-4147-A177-3AD203B41FA5}">
                      <a16:colId xmlns:a16="http://schemas.microsoft.com/office/drawing/2014/main" val="1087310211"/>
                    </a:ext>
                  </a:extLst>
                </a:gridCol>
                <a:gridCol w="1349039">
                  <a:extLst>
                    <a:ext uri="{9D8B030D-6E8A-4147-A177-3AD203B41FA5}">
                      <a16:colId xmlns:a16="http://schemas.microsoft.com/office/drawing/2014/main" val="327727656"/>
                    </a:ext>
                  </a:extLst>
                </a:gridCol>
                <a:gridCol w="1312678">
                  <a:extLst>
                    <a:ext uri="{9D8B030D-6E8A-4147-A177-3AD203B41FA5}">
                      <a16:colId xmlns:a16="http://schemas.microsoft.com/office/drawing/2014/main" val="3265226378"/>
                    </a:ext>
                  </a:extLst>
                </a:gridCol>
                <a:gridCol w="1331549">
                  <a:extLst>
                    <a:ext uri="{9D8B030D-6E8A-4147-A177-3AD203B41FA5}">
                      <a16:colId xmlns:a16="http://schemas.microsoft.com/office/drawing/2014/main" val="3861065811"/>
                    </a:ext>
                  </a:extLst>
                </a:gridCol>
                <a:gridCol w="1134320">
                  <a:extLst>
                    <a:ext uri="{9D8B030D-6E8A-4147-A177-3AD203B41FA5}">
                      <a16:colId xmlns:a16="http://schemas.microsoft.com/office/drawing/2014/main" val="1537371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Decade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Score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Recording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Score &amp; recording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Music video/film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MIDI 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012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1940-49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150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1950-59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5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1960-69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710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1970-79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530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1980-89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581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1990-99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2000-09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553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2010-17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93521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978" y="5806487"/>
            <a:ext cx="7210375" cy="1051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675" y="5766229"/>
            <a:ext cx="274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Charles Cronin’s</a:t>
            </a:r>
          </a:p>
        </p:txBody>
      </p:sp>
    </p:spTree>
    <p:extLst>
      <p:ext uri="{BB962C8B-B14F-4D97-AF65-F5344CB8AC3E}">
        <p14:creationId xmlns:p14="http://schemas.microsoft.com/office/powerpoint/2010/main" val="4288702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716" y="808056"/>
            <a:ext cx="8773423" cy="1077229"/>
          </a:xfrm>
        </p:spPr>
        <p:txBody>
          <a:bodyPr/>
          <a:lstStyle/>
          <a:p>
            <a:r>
              <a:rPr lang="en-US" dirty="0"/>
              <a:t>Drift in registration media (1940-2017)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2580239"/>
              </p:ext>
            </p:extLst>
          </p:nvPr>
        </p:nvGraphicFramePr>
        <p:xfrm>
          <a:off x="1796716" y="1315454"/>
          <a:ext cx="8773423" cy="5377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615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music technology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965909"/>
              </p:ext>
            </p:extLst>
          </p:nvPr>
        </p:nvGraphicFramePr>
        <p:xfrm>
          <a:off x="2773363" y="2052638"/>
          <a:ext cx="7796212" cy="3997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71888" y="1628775"/>
            <a:ext cx="6401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1999    Record sales peak</a:t>
            </a:r>
          </a:p>
          <a:p>
            <a:r>
              <a:rPr lang="en-US" dirty="0"/>
              <a:t>	2009    Streaming music downloads peak</a:t>
            </a:r>
          </a:p>
          <a:p>
            <a:r>
              <a:rPr lang="en-US" dirty="0"/>
              <a:t>	2015    Digital downloads = 90% music sales   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56" y="4681911"/>
            <a:ext cx="1124969" cy="1155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2" y="2664927"/>
            <a:ext cx="1252728" cy="1234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5" y="10452"/>
            <a:ext cx="1915464" cy="18748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7185" y="20904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6789" y="401088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8156" y="604527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1950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8638" y="1337966"/>
            <a:ext cx="1368954" cy="13269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36564" y="277867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6380" y="3743325"/>
            <a:ext cx="1195330" cy="13991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24358" y="533664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841980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4" y="808056"/>
            <a:ext cx="8698476" cy="1077229"/>
          </a:xfrm>
        </p:spPr>
        <p:txBody>
          <a:bodyPr/>
          <a:lstStyle/>
          <a:p>
            <a:r>
              <a:rPr lang="en-US" dirty="0"/>
              <a:t>RIAA revenue by delivery medium (2016)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164" y="1662113"/>
            <a:ext cx="780097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4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Controversial points ( “Blurred Lines”)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Should cases be argued on the basis of  </a:t>
            </a:r>
            <a:r>
              <a:rPr lang="en-US" sz="2800" dirty="0">
                <a:solidFill>
                  <a:srgbClr val="FFC000"/>
                </a:solidFill>
              </a:rPr>
              <a:t>registered copies </a:t>
            </a:r>
            <a:r>
              <a:rPr lang="en-US" sz="2800" dirty="0"/>
              <a:t>only?</a:t>
            </a:r>
          </a:p>
          <a:p>
            <a:endParaRPr lang="en-US" sz="2800" dirty="0"/>
          </a:p>
          <a:p>
            <a:r>
              <a:rPr lang="en-US" sz="2800" dirty="0"/>
              <a:t>What should happen when each registration is in a different medium (</a:t>
            </a:r>
            <a:r>
              <a:rPr lang="en-US" sz="2800" dirty="0">
                <a:solidFill>
                  <a:srgbClr val="FFC000"/>
                </a:solidFill>
              </a:rPr>
              <a:t>notation, sound</a:t>
            </a:r>
            <a:r>
              <a:rPr lang="en-US" sz="2800" dirty="0"/>
              <a:t>…)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423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6" y="713987"/>
            <a:ext cx="10406265" cy="1081705"/>
          </a:xfrm>
        </p:spPr>
        <p:txBody>
          <a:bodyPr/>
          <a:lstStyle/>
          <a:p>
            <a:r>
              <a:rPr lang="en-US" dirty="0"/>
              <a:t>Should every “</a:t>
            </a:r>
            <a:r>
              <a:rPr lang="en-US" b="1" dirty="0">
                <a:solidFill>
                  <a:srgbClr val="FFC000"/>
                </a:solidFill>
              </a:rPr>
              <a:t>style</a:t>
            </a:r>
            <a:r>
              <a:rPr lang="en-US" dirty="0"/>
              <a:t>” be exclusive to its own creator?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82315" y="1576392"/>
            <a:ext cx="40586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Improvisatory pastiche (18</a:t>
            </a:r>
            <a:r>
              <a:rPr lang="en-US" sz="2400" baseline="30000" dirty="0"/>
              <a:t>th</a:t>
            </a:r>
            <a:r>
              <a:rPr lang="en-US" sz="2400" dirty="0"/>
              <a:t>/20</a:t>
            </a:r>
            <a:r>
              <a:rPr lang="en-US" sz="2400" baseline="30000" dirty="0"/>
              <a:t>th</a:t>
            </a:r>
            <a:r>
              <a:rPr lang="en-US" sz="2400" dirty="0"/>
              <a:t> centuries)</a:t>
            </a:r>
          </a:p>
          <a:p>
            <a:endParaRPr lang="en-US" sz="2400" dirty="0"/>
          </a:p>
          <a:p>
            <a:r>
              <a:rPr lang="en-US" sz="2400" dirty="0"/>
              <a:t>Ethan </a:t>
            </a:r>
            <a:r>
              <a:rPr lang="en-US" sz="2400" dirty="0" err="1"/>
              <a:t>Uslan</a:t>
            </a:r>
            <a:r>
              <a:rPr lang="en-US" sz="2400" dirty="0"/>
              <a:t>, 2012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SmallJoplinElis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2406" y="2322870"/>
            <a:ext cx="6072207" cy="34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9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In conclusion…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My cordial thanks for the wonderful staff support at CIRMMT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Eleanor Selfridge-Field (Montréal)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860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482" y="789671"/>
            <a:ext cx="9916529" cy="1077229"/>
          </a:xfrm>
        </p:spPr>
        <p:txBody>
          <a:bodyPr/>
          <a:lstStyle/>
          <a:p>
            <a:r>
              <a:rPr lang="en-US" dirty="0"/>
              <a:t>Simple approaches to melodic matching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092" y="2066925"/>
            <a:ext cx="7674047" cy="23050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6092" y="4772025"/>
            <a:ext cx="5344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Lorentz workshop, NL (2015)—focused on hearing</a:t>
            </a:r>
          </a:p>
        </p:txBody>
      </p:sp>
    </p:spTree>
    <p:extLst>
      <p:ext uri="{BB962C8B-B14F-4D97-AF65-F5344CB8AC3E}">
        <p14:creationId xmlns:p14="http://schemas.microsoft.com/office/powerpoint/2010/main" val="3902398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808" y="1882628"/>
            <a:ext cx="3100387" cy="3889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0" y="808056"/>
            <a:ext cx="9086850" cy="1077229"/>
          </a:xfrm>
        </p:spPr>
        <p:txBody>
          <a:bodyPr/>
          <a:lstStyle/>
          <a:p>
            <a:r>
              <a:rPr lang="en-US" dirty="0"/>
              <a:t>Simple approaches to melodic summarization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972" y="1882628"/>
            <a:ext cx="3089014" cy="3889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25883" y="617937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Adam </a:t>
            </a:r>
            <a:r>
              <a:rPr lang="en-US" dirty="0" err="1"/>
              <a:t>Ockelford</a:t>
            </a:r>
            <a:r>
              <a:rPr lang="en-US" dirty="0"/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1673428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Melodic search: </a:t>
            </a:r>
            <a:r>
              <a:rPr lang="en-US" dirty="0" err="1"/>
              <a:t>Themefinder</a:t>
            </a:r>
            <a:r>
              <a:rPr lang="en-US" dirty="0"/>
              <a:t> (1996)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808" y="1561128"/>
            <a:ext cx="7215188" cy="43792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35451" y="6157913"/>
            <a:ext cx="291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http://www.themefinder.org</a:t>
            </a:r>
          </a:p>
        </p:txBody>
      </p:sp>
    </p:spTree>
    <p:extLst>
      <p:ext uri="{BB962C8B-B14F-4D97-AF65-F5344CB8AC3E}">
        <p14:creationId xmlns:p14="http://schemas.microsoft.com/office/powerpoint/2010/main" val="2039671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81300" y="466725"/>
            <a:ext cx="7543800" cy="6096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Contour matches (accidental)</a:t>
            </a: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946485" y="2181725"/>
            <a:ext cx="3593432" cy="3305053"/>
          </a:xfrm>
        </p:spPr>
        <p:txBody>
          <a:bodyPr>
            <a:noAutofit/>
          </a:bodyPr>
          <a:lstStyle/>
          <a:p>
            <a:r>
              <a:rPr lang="en-US" sz="1100" dirty="0"/>
              <a:t> </a:t>
            </a:r>
            <a:r>
              <a:rPr lang="en-US" sz="1100" b="1" dirty="0">
                <a:solidFill>
                  <a:srgbClr val="FFC000"/>
                </a:solidFill>
              </a:rPr>
              <a:t>Target: </a:t>
            </a:r>
          </a:p>
          <a:p>
            <a:pPr lvl="1"/>
            <a:r>
              <a:rPr lang="en-US" sz="1100" dirty="0"/>
              <a:t>Chant: “</a:t>
            </a:r>
            <a:r>
              <a:rPr lang="en-US" sz="1100" dirty="0" err="1"/>
              <a:t>Lucis</a:t>
            </a:r>
            <a:r>
              <a:rPr lang="en-US" sz="1100" dirty="0"/>
              <a:t> Creator”</a:t>
            </a:r>
          </a:p>
          <a:p>
            <a:r>
              <a:rPr lang="en-US" sz="1100" dirty="0"/>
              <a:t> </a:t>
            </a:r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100" b="1" dirty="0">
                <a:solidFill>
                  <a:srgbClr val="FFC000"/>
                </a:solidFill>
              </a:rPr>
              <a:t>Some hits: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</a:pPr>
            <a:r>
              <a:rPr lang="en-US" sz="1100" dirty="0"/>
              <a:t> Bach </a:t>
            </a:r>
            <a:r>
              <a:rPr lang="en-US" sz="1100" i="1" dirty="0"/>
              <a:t>WTC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</a:pPr>
            <a:endParaRPr lang="en-US" sz="1100" i="1" dirty="0"/>
          </a:p>
          <a:p>
            <a:pPr marL="457010" lvl="1" indent="0">
              <a:lnSpc>
                <a:spcPct val="150000"/>
              </a:lnSpc>
              <a:spcBef>
                <a:spcPct val="50000"/>
              </a:spcBef>
              <a:buNone/>
            </a:pPr>
            <a:endParaRPr lang="en-US" sz="1100" i="1" dirty="0"/>
          </a:p>
          <a:p>
            <a:pPr lvl="1">
              <a:lnSpc>
                <a:spcPct val="150000"/>
              </a:lnSpc>
              <a:spcBef>
                <a:spcPct val="50000"/>
              </a:spcBef>
            </a:pPr>
            <a:r>
              <a:rPr lang="en-US" sz="1100" dirty="0"/>
              <a:t> Bizet: </a:t>
            </a:r>
            <a:r>
              <a:rPr lang="en-US" sz="1100" i="1" dirty="0"/>
              <a:t>Carmen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</a:pPr>
            <a:endParaRPr lang="en-US" sz="1100" i="1" dirty="0"/>
          </a:p>
          <a:p>
            <a:pPr lvl="1">
              <a:lnSpc>
                <a:spcPct val="150000"/>
              </a:lnSpc>
              <a:spcBef>
                <a:spcPct val="50000"/>
              </a:spcBef>
            </a:pPr>
            <a:endParaRPr lang="en-US" sz="1100" i="1" dirty="0"/>
          </a:p>
          <a:p>
            <a:pPr lvl="1">
              <a:lnSpc>
                <a:spcPct val="150000"/>
              </a:lnSpc>
              <a:spcBef>
                <a:spcPct val="50000"/>
              </a:spcBef>
            </a:pPr>
            <a:r>
              <a:rPr lang="en-US" sz="1100" dirty="0"/>
              <a:t> Saint-Saens: </a:t>
            </a:r>
            <a:r>
              <a:rPr lang="en-US" sz="1100" i="1" dirty="0"/>
              <a:t>Carnival</a:t>
            </a:r>
            <a:r>
              <a:rPr lang="en-US" sz="1100" dirty="0"/>
              <a:t> (via Offenbach)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</a:pPr>
            <a:endParaRPr lang="en-US" sz="1100" dirty="0"/>
          </a:p>
          <a:p>
            <a:pPr lvl="1">
              <a:lnSpc>
                <a:spcPct val="150000"/>
              </a:lnSpc>
              <a:spcBef>
                <a:spcPct val="50000"/>
              </a:spcBef>
              <a:buFont typeface="Wingdings" pitchFamily="2" charset="2"/>
              <a:buNone/>
            </a:pPr>
            <a:endParaRPr lang="en-US" sz="1100" dirty="0"/>
          </a:p>
          <a:p>
            <a:pPr lvl="1">
              <a:lnSpc>
                <a:spcPct val="150000"/>
              </a:lnSpc>
              <a:spcBef>
                <a:spcPct val="50000"/>
              </a:spcBef>
            </a:pPr>
            <a:r>
              <a:rPr lang="en-US" sz="1100" dirty="0"/>
              <a:t>Mozart: Symphony No. 41, IV</a:t>
            </a:r>
          </a:p>
          <a:p>
            <a:pPr lvl="1">
              <a:spcBef>
                <a:spcPct val="50000"/>
              </a:spcBef>
              <a:buFont typeface="Wingdings" pitchFamily="2" charset="2"/>
              <a:buNone/>
            </a:pPr>
            <a:endParaRPr lang="en-US" sz="1100" dirty="0"/>
          </a:p>
          <a:p>
            <a:pPr lvl="1">
              <a:spcBef>
                <a:spcPct val="50000"/>
              </a:spcBef>
              <a:buFont typeface="Wingdings" pitchFamily="2" charset="2"/>
              <a:buNone/>
            </a:pPr>
            <a:endParaRPr lang="en-US" sz="1100" dirty="0"/>
          </a:p>
          <a:p>
            <a:pPr lvl="1">
              <a:spcBef>
                <a:spcPct val="50000"/>
              </a:spcBef>
              <a:buFont typeface="Wingdings" pitchFamily="2" charset="2"/>
              <a:buNone/>
            </a:pPr>
            <a:endParaRPr lang="en-US" sz="1100" dirty="0"/>
          </a:p>
        </p:txBody>
      </p:sp>
      <p:pic>
        <p:nvPicPr>
          <p:cNvPr id="19460" name="Picture 5" descr="BachEMaj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070" y="2352662"/>
            <a:ext cx="6592667" cy="51276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pic>
        <p:nvPicPr>
          <p:cNvPr id="19461" name="Picture 6" descr="Bizet_Car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93" y="3443880"/>
            <a:ext cx="6602193" cy="732221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pic>
        <p:nvPicPr>
          <p:cNvPr id="19462" name="Picture 8" descr="SaintSaens_Offenb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79" y="4961999"/>
            <a:ext cx="6903483" cy="58290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pic>
        <p:nvPicPr>
          <p:cNvPr id="19463" name="Picture 9" descr="MozartNo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79" y="6065233"/>
            <a:ext cx="7959099" cy="647321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pic>
        <p:nvPicPr>
          <p:cNvPr id="19464" name="Picture 10" descr="Luc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3216442" cy="38571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477E6A-FEF9-4370-AAD5-1783ECD2C8D5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2017   Eleanor Selfridge-Field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D31E1C-EAF3-4F3E-BCB4-E50999320FB9}" type="datetime1">
              <a:rPr lang="en-US" smtClean="0"/>
              <a:t>3/14/19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78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454" y="541520"/>
            <a:ext cx="7958331" cy="1077229"/>
          </a:xfrm>
        </p:spPr>
        <p:txBody>
          <a:bodyPr/>
          <a:lstStyle/>
          <a:p>
            <a:r>
              <a:rPr lang="en-US" dirty="0"/>
              <a:t>Rhythmic evaluation and search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398" y="1288855"/>
            <a:ext cx="4133940" cy="42545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9398" y="5654902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Middle Eastern rhythms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0" y="2200275"/>
            <a:ext cx="3121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Methods mainly auditory</a:t>
            </a:r>
          </a:p>
          <a:p>
            <a:r>
              <a:rPr lang="en-US" dirty="0"/>
              <a:t>(repertories without notation)</a:t>
            </a:r>
          </a:p>
        </p:txBody>
      </p:sp>
    </p:spTree>
    <p:extLst>
      <p:ext uri="{BB962C8B-B14F-4D97-AF65-F5344CB8AC3E}">
        <p14:creationId xmlns:p14="http://schemas.microsoft.com/office/powerpoint/2010/main" val="111306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267" y="487443"/>
            <a:ext cx="9492079" cy="1077229"/>
          </a:xfrm>
        </p:spPr>
        <p:txBody>
          <a:bodyPr/>
          <a:lstStyle/>
          <a:p>
            <a:r>
              <a:rPr lang="en-US" dirty="0"/>
              <a:t>Two-dimensional search more efficient, </a:t>
            </a:r>
            <a:br>
              <a:rPr lang="en-US" dirty="0"/>
            </a:br>
            <a:r>
              <a:rPr lang="en-US" dirty="0"/>
              <a:t>more challenging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89268" y="1649211"/>
            <a:ext cx="618630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Semi-solutions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More </a:t>
            </a:r>
            <a:r>
              <a:rPr lang="en-US" sz="3200" b="1" dirty="0">
                <a:solidFill>
                  <a:srgbClr val="FF0000"/>
                </a:solidFill>
              </a:rPr>
              <a:t>features</a:t>
            </a:r>
            <a:r>
              <a:rPr lang="en-US" sz="3200" dirty="0"/>
              <a:t> required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More </a:t>
            </a:r>
            <a:r>
              <a:rPr lang="en-US" sz="3200" b="1" dirty="0">
                <a:solidFill>
                  <a:srgbClr val="FF0000"/>
                </a:solidFill>
              </a:rPr>
              <a:t>generalization</a:t>
            </a:r>
            <a:r>
              <a:rPr lang="en-US" sz="3200" dirty="0"/>
              <a:t> needed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543" y="3585583"/>
            <a:ext cx="4620794" cy="27254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3429" y="4030679"/>
            <a:ext cx="4697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When is it efficient to specify?</a:t>
            </a:r>
          </a:p>
          <a:p>
            <a:r>
              <a:rPr lang="en-US" sz="2400" dirty="0">
                <a:solidFill>
                  <a:srgbClr val="FFC000"/>
                </a:solidFill>
              </a:rPr>
              <a:t>When is it efficient to generalize?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1585" y="5807989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Sapp, Liu, Selfridge-Field: ISMIR 2004</a:t>
            </a:r>
          </a:p>
        </p:txBody>
      </p:sp>
    </p:spTree>
    <p:extLst>
      <p:ext uri="{BB962C8B-B14F-4D97-AF65-F5344CB8AC3E}">
        <p14:creationId xmlns:p14="http://schemas.microsoft.com/office/powerpoint/2010/main" val="27507792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BCCF8060-3FCB-4641-B728-8A589529B1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34310</TotalTime>
  <Words>1155</Words>
  <Application>Microsoft Macintosh PowerPoint</Application>
  <PresentationFormat>Widescreen</PresentationFormat>
  <Paragraphs>335</Paragraphs>
  <Slides>36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Adobe Gothic Std B</vt:lpstr>
      <vt:lpstr>Arial</vt:lpstr>
      <vt:lpstr>Calibri</vt:lpstr>
      <vt:lpstr>MS Shell Dlg 2</vt:lpstr>
      <vt:lpstr>Wingdings</vt:lpstr>
      <vt:lpstr>Wingdings 3</vt:lpstr>
      <vt:lpstr>Madison</vt:lpstr>
      <vt:lpstr>Ear, Mind, or Brain?   Reflections on Musical Similarity</vt:lpstr>
      <vt:lpstr>Topic 1 of 2: Musical similarity in digital music studies</vt:lpstr>
      <vt:lpstr>Parameters of musical similarity in symbolic (notation-based) analysis</vt:lpstr>
      <vt:lpstr>Simple approaches to melodic matching</vt:lpstr>
      <vt:lpstr>Simple approaches to melodic summarization</vt:lpstr>
      <vt:lpstr>Melodic search: Themefinder (1996)</vt:lpstr>
      <vt:lpstr>Contour matches (accidental)</vt:lpstr>
      <vt:lpstr>Rhythmic evaluation and search</vt:lpstr>
      <vt:lpstr>Two-dimensional search more efficient,  more challenging</vt:lpstr>
      <vt:lpstr>Contradictions in two-dimensional space:  Specificity vs. generalization</vt:lpstr>
      <vt:lpstr>Confounding aspects of melody: elaboration</vt:lpstr>
      <vt:lpstr>Melodic elaboration in Mozart</vt:lpstr>
      <vt:lpstr>What the ear hears vs what the eye sees</vt:lpstr>
      <vt:lpstr>Cultural dissonance</vt:lpstr>
      <vt:lpstr>Cultural factors in musical evaluation</vt:lpstr>
      <vt:lpstr>Topic 2 of 2 Musical similarity in music-copyright infringement</vt:lpstr>
      <vt:lpstr>Two foundational cases</vt:lpstr>
      <vt:lpstr>Ira Arnstein and the concept of substantial musical similarity</vt:lpstr>
      <vt:lpstr>Sardonic view of music copyright</vt:lpstr>
      <vt:lpstr>Irving Berlin’s opinion of Arnstein</vt:lpstr>
      <vt:lpstr>Detectives investigate musical similarity</vt:lpstr>
      <vt:lpstr>Similarity of which features?</vt:lpstr>
      <vt:lpstr>Contractual disagreements</vt:lpstr>
      <vt:lpstr>Gaye vs Williams, Thicke  (2013; appeal, 2015; re-appeal pending) </vt:lpstr>
      <vt:lpstr>Gaye estate vs Williams and Thicke; Williams et al vs Gaye estate*</vt:lpstr>
      <vt:lpstr>Parameters of substantial similarity vs parameters of style [= performance style?]</vt:lpstr>
      <vt:lpstr>Melody comparison (involves slipping oppositions)</vt:lpstr>
      <vt:lpstr>What is a substantial melody?</vt:lpstr>
      <vt:lpstr>Notated vs. performed music in copyright litigation</vt:lpstr>
      <vt:lpstr>“ Notated vs performed music in (US)  copyright registrations, 1940-2017</vt:lpstr>
      <vt:lpstr>Drift in registration media (1940-2017)</vt:lpstr>
      <vt:lpstr>Changing music technology</vt:lpstr>
      <vt:lpstr>RIAA revenue by delivery medium (2016)</vt:lpstr>
      <vt:lpstr>Controversial points ( “Blurred Lines”)</vt:lpstr>
      <vt:lpstr>Should every “style” be exclusive to its own creator? </vt:lpstr>
      <vt:lpstr>In conclusion…</vt:lpstr>
    </vt:vector>
  </TitlesOfParts>
  <Company>Stanford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in the Mind, Ear, and Eye</dc:title>
  <dc:creator>Eleanor Selfridge-Field</dc:creator>
  <cp:lastModifiedBy>Eleanor Selfridge-Field</cp:lastModifiedBy>
  <cp:revision>261</cp:revision>
  <dcterms:created xsi:type="dcterms:W3CDTF">2018-02-28T00:59:23Z</dcterms:created>
  <dcterms:modified xsi:type="dcterms:W3CDTF">2019-03-15T01:06:51Z</dcterms:modified>
</cp:coreProperties>
</file>