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80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1AB0E-9851-4E5F-8E5D-E04EBB2D951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46E3-2017-4820-8024-430ACD4E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95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275B/Mus 254  Eleanor Selfridge-Field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CE1C-D500-4157-A7B9-E926A31BB6D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84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275B/Mus 254  Eleanor Selfridge-Field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CE1C-D500-4157-A7B9-E926A31B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6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275B/Mus 254  Eleanor Selfridge-Field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CE1C-D500-4157-A7B9-E926A31B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1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275B/Mus 254  Eleanor Selfridge-Field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CE1C-D500-4157-A7B9-E926A31B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3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275B/Mus 254  Eleanor Selfridge-Field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CE1C-D500-4157-A7B9-E926A31BB6D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95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275B/Mus 254  Eleanor Selfridge-Field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CE1C-D500-4157-A7B9-E926A31B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8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275B/Mus 254  Eleanor Selfridge-Field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CE1C-D500-4157-A7B9-E926A31B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3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275B/Mus 254  Eleanor Selfridge-Field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CE1C-D500-4157-A7B9-E926A31B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2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CS 275B/Mus 254  Eleanor Selfridge-Field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CE1C-D500-4157-A7B9-E926A31B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0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CS 275B/Mus 254  Eleanor Selfridge-Field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92CE1C-D500-4157-A7B9-E926A31B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0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275B/Mus 254  Eleanor Selfridge-Field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CE1C-D500-4157-A7B9-E926A31BB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7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CS 275B/Mus 254  Eleanor Selfridge-Field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A92CE1C-D500-4157-A7B9-E926A31BB6D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32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A95FD-62E9-4830-9ACD-9AFB7177A1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Search Engines for Encoded Scores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9BC242-5CAC-4F56-80FF-B49FB9D760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4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94C7F-D058-4087-A629-72D9CF4F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engines for encoded scores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CDC4D-BB9B-4642-89A4-8F91D57B1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ScoreSearch</a:t>
            </a:r>
            <a:r>
              <a:rPr lang="en-US" sz="3200" dirty="0"/>
              <a:t> (2021)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RISM OPAC search (2011--)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Themefinder</a:t>
            </a:r>
            <a:r>
              <a:rPr lang="en-US" sz="3200" dirty="0"/>
              <a:t> (1996--)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CD3CC-7830-4896-BE18-81F14DC55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C47F5-0F81-4DD9-B273-8D27BC654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275B/Mus 254  Eleanor Selfridge-Field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A066E-8B7D-4E20-B0F2-DE8B4290D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CE1C-D500-4157-A7B9-E926A31BB6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1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52AF2-4095-4C4D-8741-BB73D8998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in search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5E191-3C9F-4BD0-A9BB-FEF1A2101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</a:t>
            </a:r>
            <a:r>
              <a:rPr lang="en-US" sz="2800" dirty="0"/>
              <a:t>The notes </a:t>
            </a:r>
          </a:p>
          <a:p>
            <a:r>
              <a:rPr lang="en-US" sz="2800" dirty="0"/>
              <a:t>2.  Metadata</a:t>
            </a:r>
          </a:p>
          <a:p>
            <a:r>
              <a:rPr lang="en-US" sz="2800" dirty="0"/>
              <a:t>3.  Textual refinements</a:t>
            </a:r>
          </a:p>
          <a:p>
            <a:pPr lvl="2"/>
            <a:r>
              <a:rPr lang="en-US" sz="2800" dirty="0"/>
              <a:t>Filters</a:t>
            </a:r>
          </a:p>
          <a:p>
            <a:r>
              <a:rPr lang="en-US" sz="2800" dirty="0"/>
              <a:t>4. Musical refinements</a:t>
            </a:r>
          </a:p>
          <a:p>
            <a:pPr lvl="2"/>
            <a:r>
              <a:rPr lang="en-US" sz="2800" dirty="0"/>
              <a:t>Levels of detail in search</a:t>
            </a:r>
          </a:p>
          <a:p>
            <a:pPr lvl="2"/>
            <a:endParaRPr lang="en-US" sz="2800" dirty="0"/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B0370-3E54-4742-90BC-27B5096F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D4363-4506-4913-BF45-7A55E6E7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275B/Mus 254  Eleanor Selfridge-Field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348D9-9F79-411E-AF2F-8FBDCEF93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CE1C-D500-4157-A7B9-E926A31BB6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3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F4466-8192-4F4F-A643-7019BE9A4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Obstacles (</a:t>
            </a:r>
            <a:r>
              <a:rPr lang="en-US" dirty="0" err="1"/>
              <a:t>operationl</a:t>
            </a:r>
            <a:r>
              <a:rPr lang="en-US" dirty="0"/>
              <a:t>) to useful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28159-AB50-44DB-9EF1-F0FF41393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Too many “hits”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Poor quality encodings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Pertinent repertory not included in database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6CB12-6C7F-4846-BF9A-54C795743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AF51F-C22A-4F48-A181-916F8ACBF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275B/Mus 254  Eleanor Selfridge-Field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FF6F6-19AF-46B5-A19E-AF60CFFA7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CE1C-D500-4157-A7B9-E926A31BB6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33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F97-D9C8-4D9A-80E7-52DD92FD7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ScoreSearch</a:t>
            </a:r>
            <a:r>
              <a:rPr lang="en-US" dirty="0"/>
              <a:t> (</a:t>
            </a:r>
            <a:r>
              <a:rPr lang="en-US" dirty="0" err="1"/>
              <a:t>Musiconn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71D6F-A143-4D52-9EB4-52B6D1B3D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Developed by Bavarian State Library (BSB), Munich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Searchable material comes from scans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Editions used come from </a:t>
            </a:r>
            <a:r>
              <a:rPr lang="en-US" sz="2800" dirty="0" err="1"/>
              <a:t>ViFaMusik</a:t>
            </a:r>
            <a:r>
              <a:rPr lang="en-US" sz="2800" dirty="0"/>
              <a:t> (2021)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Allows access to several instantiations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Score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MusicXML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MIDI, with score following (but note the score layouts!!)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812F2-592A-4B28-A5E4-3D267F9F1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82A6A-A84D-4142-AFA1-EB853BFC7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275B/Mus 254  Eleanor Selfridge-Field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C3156-D1FC-42A6-8E39-4CB445B9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CE1C-D500-4157-A7B9-E926A31BB6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30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2B96E-3FEF-4E44-B333-C2C35267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8487"/>
          </a:xfrm>
        </p:spPr>
        <p:txBody>
          <a:bodyPr/>
          <a:lstStyle/>
          <a:p>
            <a:r>
              <a:rPr lang="en-US" dirty="0"/>
              <a:t>Class exercise: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5ED5FA5-AC72-4EF1-9FAE-00B29AEBBF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559176"/>
              </p:ext>
            </p:extLst>
          </p:nvPr>
        </p:nvGraphicFramePr>
        <p:xfrm>
          <a:off x="1096963" y="1221024"/>
          <a:ext cx="10417905" cy="3646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2445">
                  <a:extLst>
                    <a:ext uri="{9D8B030D-6E8A-4147-A177-3AD203B41FA5}">
                      <a16:colId xmlns:a16="http://schemas.microsoft.com/office/drawing/2014/main" val="2717934354"/>
                    </a:ext>
                  </a:extLst>
                </a:gridCol>
                <a:gridCol w="1889030">
                  <a:extLst>
                    <a:ext uri="{9D8B030D-6E8A-4147-A177-3AD203B41FA5}">
                      <a16:colId xmlns:a16="http://schemas.microsoft.com/office/drawing/2014/main" val="2625110962"/>
                    </a:ext>
                  </a:extLst>
                </a:gridCol>
                <a:gridCol w="1795948">
                  <a:extLst>
                    <a:ext uri="{9D8B030D-6E8A-4147-A177-3AD203B41FA5}">
                      <a16:colId xmlns:a16="http://schemas.microsoft.com/office/drawing/2014/main" val="405334562"/>
                    </a:ext>
                  </a:extLst>
                </a:gridCol>
                <a:gridCol w="1713815">
                  <a:extLst>
                    <a:ext uri="{9D8B030D-6E8A-4147-A177-3AD203B41FA5}">
                      <a16:colId xmlns:a16="http://schemas.microsoft.com/office/drawing/2014/main" val="30644473"/>
                    </a:ext>
                  </a:extLst>
                </a:gridCol>
                <a:gridCol w="1746667">
                  <a:extLst>
                    <a:ext uri="{9D8B030D-6E8A-4147-A177-3AD203B41FA5}">
                      <a16:colId xmlns:a16="http://schemas.microsoft.com/office/drawing/2014/main" val="1022767465"/>
                    </a:ext>
                  </a:extLst>
                </a:gridCol>
              </a:tblGrid>
              <a:tr h="1044900">
                <a:tc>
                  <a:txBody>
                    <a:bodyPr/>
                    <a:lstStyle/>
                    <a:p>
                      <a:r>
                        <a:rPr lang="en-US" dirty="0"/>
                        <a:t>Targets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ScoreSearch</a:t>
                      </a:r>
                      <a:r>
                        <a:rPr lang="en-US" dirty="0"/>
                        <a:t>, 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ScoreSearch</a:t>
                      </a:r>
                      <a:r>
                        <a:rPr lang="en-US" dirty="0"/>
                        <a:t>,” exact”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RISM OPAC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Themefinder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984588"/>
                  </a:ext>
                </a:extLst>
              </a:tr>
              <a:tr h="867250">
                <a:tc>
                  <a:txBody>
                    <a:bodyPr/>
                    <a:lstStyle/>
                    <a:p>
                      <a:r>
                        <a:rPr lang="en-US" dirty="0"/>
                        <a:t>Ex.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49613"/>
                  </a:ext>
                </a:extLst>
              </a:tr>
              <a:tr h="867250">
                <a:tc>
                  <a:txBody>
                    <a:bodyPr/>
                    <a:lstStyle/>
                    <a:p>
                      <a:r>
                        <a:rPr lang="en-US" dirty="0"/>
                        <a:t>Ex.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9373"/>
                  </a:ext>
                </a:extLst>
              </a:tr>
              <a:tr h="867250">
                <a:tc>
                  <a:txBody>
                    <a:bodyPr/>
                    <a:lstStyle/>
                    <a:p>
                      <a:r>
                        <a:rPr lang="en-US" dirty="0"/>
                        <a:t>Ex.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67904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08394-76F2-4352-A926-60DD1AB46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8E871-8E00-40BD-8F3B-03D53EB85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275B/Mus 254  Eleanor Selfridge-Field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38C69-7975-4282-92E2-E79209E1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CE1C-D500-4157-A7B9-E926A31BB6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1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23E80-641A-41D9-8A26-37A14E3CB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that affect search 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74EFA-70DC-4C4C-AE5C-0619C16D5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1. Anchoring (or not)</a:t>
            </a:r>
          </a:p>
          <a:p>
            <a:r>
              <a:rPr lang="en-US" sz="2800" dirty="0"/>
              <a:t>2. Mode match</a:t>
            </a:r>
          </a:p>
          <a:p>
            <a:r>
              <a:rPr lang="en-US" sz="2800" dirty="0"/>
              <a:t>3. Meter (unless 2/2, 4/4 etc.)</a:t>
            </a:r>
          </a:p>
          <a:p>
            <a:r>
              <a:rPr lang="en-US" sz="2800" dirty="0"/>
              <a:t>4. Confinement of search to one voice (polyphonic, monophonic0</a:t>
            </a:r>
          </a:p>
          <a:p>
            <a:r>
              <a:rPr lang="en-US" sz="2800" dirty="0"/>
              <a:t>5. Chromatic, enharmonic discrimination (varies with repertory)</a:t>
            </a:r>
          </a:p>
          <a:p>
            <a:r>
              <a:rPr lang="en-US" sz="2800" dirty="0"/>
              <a:t>6. Partial matches/length of search string</a:t>
            </a:r>
          </a:p>
          <a:p>
            <a:r>
              <a:rPr lang="en-US" sz="2800" dirty="0"/>
              <a:t>7. repertories included in database</a:t>
            </a:r>
          </a:p>
          <a:p>
            <a:r>
              <a:rPr lang="en-US" sz="2800" dirty="0"/>
              <a:t>8. Length of query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68DD3-F413-4F4C-BC5B-1E95C008B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E13AC-5D5A-4B52-9EB2-78B0BC0B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275B/Mus 254  Eleanor Selfridge-Field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A075D-878E-4981-A1B9-D91EE725A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CE1C-D500-4157-A7B9-E926A31BB6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32131"/>
      </p:ext>
    </p:extLst>
  </p:cSld>
  <p:clrMapOvr>
    <a:masterClrMapping/>
  </p:clrMapOvr>
</p:sld>
</file>

<file path=ppt/theme/theme1.xml><?xml version="1.0" encoding="utf-8"?>
<a:theme xmlns:a="http://schemas.openxmlformats.org/drawingml/2006/main" name="Lavender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vender" id="{3BBAA12F-2BF4-48BA-87F3-AC6A01883773}" vid="{65E5BC0B-73F3-45FE-9FC7-8A7D554F93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Lavender</Template>
  <TotalTime>852</TotalTime>
  <Words>263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Lavender</vt:lpstr>
      <vt:lpstr>Search Engines for Encoded Scores</vt:lpstr>
      <vt:lpstr>Search engines for encoded scores</vt:lpstr>
      <vt:lpstr>Parameters in search databases</vt:lpstr>
      <vt:lpstr>Obstacles (operationl) to useful results</vt:lpstr>
      <vt:lpstr>1. ScoreSearch (Musiconn)</vt:lpstr>
      <vt:lpstr>Class exercise: </vt:lpstr>
      <vt:lpstr>Factors that affect search accuracy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Engines for Encoded Scores</dc:title>
  <dc:creator>Eleanor Selfridge-Field</dc:creator>
  <cp:lastModifiedBy>Eleanor Selfridge-Field</cp:lastModifiedBy>
  <cp:revision>10</cp:revision>
  <dcterms:created xsi:type="dcterms:W3CDTF">2021-05-18T05:06:57Z</dcterms:created>
  <dcterms:modified xsi:type="dcterms:W3CDTF">2021-05-18T19:19:40Z</dcterms:modified>
</cp:coreProperties>
</file>