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72" r:id="rId4"/>
    <p:sldId id="267" r:id="rId5"/>
    <p:sldId id="273" r:id="rId6"/>
    <p:sldId id="269" r:id="rId7"/>
    <p:sldId id="262" r:id="rId8"/>
    <p:sldId id="265" r:id="rId9"/>
    <p:sldId id="271" r:id="rId10"/>
    <p:sldId id="270" r:id="rId11"/>
    <p:sldId id="258" r:id="rId12"/>
    <p:sldId id="260" r:id="rId13"/>
    <p:sldId id="259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8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51C8-475B-4CC0-867B-299852FE173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B04AA-6F37-4AB0-9E9D-07F3BF28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04AA-6F37-4AB0-9E9D-07F3BF28D0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4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23917A5-0E8A-4854-9E97-98F1FEEC2DEB}" type="datetime1">
              <a:rPr lang="en-US" smtClean="0"/>
              <a:t>5/6/2019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8852-B536-4BA8-8D79-4FA67B7F443B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 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75B-714C-4A13-9178-97E4663BF5B1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 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5D38-EC68-48FE-AAB3-E5CC5A648042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 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EEA691C-0B4B-4369-93F0-915644A66283}" type="datetime1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4820-3C03-46D3-A641-153B552A342E}" type="datetime1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 Eleanor Selfridge-Field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02D0-BDE4-44F7-8CA4-8A6DA5BDB87F}" type="datetime1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 Eleanor Selfridge-Field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8C6E-62A1-486D-82DC-17A3E61B8B12}" type="datetime1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 Eleanor Selfridge-Field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1070-9F1C-47B2-B0D0-4BB736DFB785}" type="datetime1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 Eleanor Selfridge-Field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F9B4-406D-48CA-8842-747DB17DABC2}" type="datetime1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 Eleanor Selfridge-Field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A5AD-7B86-4700-B1E3-76E85D3C856D}" type="datetime1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 Eleanor Selfridge-Field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92B749-5376-472C-8035-06313D7AAFC5}" type="datetime1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2019 Eleanor Selfridge-Field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Aspects of Rhythm and Meter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Music 254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Aspects of Rhythm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5407152" cy="36576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E2B5-51BF-4DC7-9814-8C8E3150A612}" type="datetime1">
              <a:rPr lang="en-US" smtClean="0"/>
              <a:t>5/6/2019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Harmonic Rhythm: Joseph Swain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5429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1. Activity levels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267200" y="1143000"/>
            <a:ext cx="4498975" cy="685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2. Rhythm of Harmonic Change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7" name="Content Placeholder 6" descr="rhy1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57200" y="1826342"/>
            <a:ext cx="3659670" cy="4038600"/>
          </a:xfrm>
        </p:spPr>
      </p:pic>
      <p:pic>
        <p:nvPicPr>
          <p:cNvPr id="8" name="Content Placeholder 7" descr="rhy2.t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57800" y="1828800"/>
            <a:ext cx="3124200" cy="1227247"/>
          </a:xfrm>
        </p:spPr>
      </p:pic>
      <p:sp>
        <p:nvSpPr>
          <p:cNvPr id="9" name="Rectangle 8"/>
          <p:cNvSpPr/>
          <p:nvPr/>
        </p:nvSpPr>
        <p:spPr>
          <a:xfrm>
            <a:off x="4267200" y="278745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3. Root rhythm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" name="Picture 9" descr="rhy3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276600"/>
            <a:ext cx="3076194" cy="295993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273552" cy="36576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B5D-00C8-48D0-B882-C5DCDB02551E}" type="datetime1">
              <a:rPr lang="en-US" smtClean="0"/>
              <a:t>5/6/2019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Harmonic rhythm (Swain), cont.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85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5a. Density + Function</a:t>
            </a:r>
          </a:p>
          <a:p>
            <a:endParaRPr lang="en-US" b="0" dirty="0"/>
          </a:p>
        </p:txBody>
      </p:sp>
      <p:pic>
        <p:nvPicPr>
          <p:cNvPr id="7" name="Content Placeholder 6" descr="rhy5b.t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22685" y="1676400"/>
            <a:ext cx="4038600" cy="3095861"/>
          </a:xfrm>
        </p:spPr>
      </p:pic>
      <p:pic>
        <p:nvPicPr>
          <p:cNvPr id="8" name="Content Placeholder 7" descr="rhy5a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8" y="1676400"/>
            <a:ext cx="4038600" cy="284500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2968752" cy="36576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CD75-CF86-4EC2-8AA0-04800EA7AE14}" type="datetime1">
              <a:rPr lang="en-US" smtClean="0"/>
              <a:t>5/6/2019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Harmonic rhythm (Swain), cont.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4. Density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6. Final tiered view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Content Placeholder 6" descr="rhy4.t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1000" y="2082595"/>
            <a:ext cx="4038600" cy="2764518"/>
          </a:xfrm>
        </p:spPr>
      </p:pic>
      <p:pic>
        <p:nvPicPr>
          <p:cNvPr id="10" name="Content Placeholder 9" descr="rhy6.t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2209800"/>
            <a:ext cx="4038600" cy="3456943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2816352" cy="36576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D1EC-EEF9-408B-B91F-FB5296AE60B4}" type="datetime1">
              <a:rPr lang="en-US" smtClean="0"/>
              <a:t>5/6/2019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Less metrically oriented approaches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6337"/>
            <a:ext cx="4040188" cy="542925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Winograd</a:t>
            </a:r>
            <a:r>
              <a:rPr lang="en-US" dirty="0" smtClean="0">
                <a:solidFill>
                  <a:srgbClr val="0070C0"/>
                </a:solidFill>
              </a:rPr>
              <a:t> (1968)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45720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Temperley</a:t>
            </a:r>
            <a:r>
              <a:rPr lang="en-US" dirty="0" smtClean="0">
                <a:solidFill>
                  <a:srgbClr val="0070C0"/>
                </a:solidFill>
              </a:rPr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Melisma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en-US" i="1" dirty="0" smtClean="0">
                <a:solidFill>
                  <a:srgbClr val="0070C0"/>
                </a:solidFill>
              </a:rPr>
              <a:t> c</a:t>
            </a:r>
            <a:r>
              <a:rPr lang="en-US" dirty="0" smtClean="0">
                <a:solidFill>
                  <a:srgbClr val="0070C0"/>
                </a:solidFill>
              </a:rPr>
              <a:t>. 1999)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Content Placeholder 6" descr="Winograd-Maxwell-analysis.t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36117" y="2133600"/>
            <a:ext cx="4259683" cy="3536950"/>
          </a:xfrm>
        </p:spPr>
      </p:pic>
      <p:pic>
        <p:nvPicPr>
          <p:cNvPr id="8" name="Content Placeholder 7" descr="Temperley-analysis.t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2519" y="1828800"/>
            <a:ext cx="3199359" cy="4350896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2968752" cy="36576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3A11-BBDC-4123-92DB-0BB69AE44383}" type="datetime1">
              <a:rPr lang="en-US" smtClean="0"/>
              <a:t>5/6/2019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Rhythmic parameters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Meter</a:t>
            </a:r>
          </a:p>
          <a:p>
            <a:pPr lvl="1"/>
            <a:r>
              <a:rPr lang="en-US" dirty="0" smtClean="0"/>
              <a:t>Ordinary meters as notated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Ordinary meters as sounded/heard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Unmeasured music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Polymeter</a:t>
            </a:r>
            <a:r>
              <a:rPr lang="en-US" dirty="0" smtClean="0">
                <a:solidFill>
                  <a:schemeClr val="accent1"/>
                </a:solidFill>
              </a:rPr>
              <a:t>;  hypermeter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Accent</a:t>
            </a:r>
          </a:p>
          <a:p>
            <a:pPr lvl="1"/>
            <a:r>
              <a:rPr lang="en-US" dirty="0" smtClean="0"/>
              <a:t>Prosody approach</a:t>
            </a:r>
          </a:p>
          <a:p>
            <a:pPr lvl="1"/>
            <a:r>
              <a:rPr lang="en-US" dirty="0" smtClean="0"/>
              <a:t>Tonal and inflectional 	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Hierarchical aspects of rhythm</a:t>
            </a:r>
          </a:p>
          <a:p>
            <a:pPr lvl="1"/>
            <a:r>
              <a:rPr lang="en-US" dirty="0" smtClean="0"/>
              <a:t>Melodic contributions</a:t>
            </a:r>
          </a:p>
          <a:p>
            <a:pPr lvl="1"/>
            <a:r>
              <a:rPr lang="en-US" dirty="0" smtClean="0"/>
              <a:t>Harmonic contributions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2892552" cy="36576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4A55-4869-4EED-B71A-D8CC25285B2E}" type="datetime1">
              <a:rPr lang="en-US" smtClean="0"/>
              <a:t>5/6/2019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Widmer</a:t>
            </a:r>
            <a:r>
              <a:rPr lang="en-US" b="1" dirty="0" smtClean="0">
                <a:solidFill>
                  <a:srgbClr val="002060"/>
                </a:solidFill>
              </a:rPr>
              <a:t> (2006-09): Performance worms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197352" cy="65405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7" y="2102304"/>
            <a:ext cx="4422071" cy="2765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408" y="1376282"/>
            <a:ext cx="335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Performance alphabet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24" y="1173480"/>
            <a:ext cx="2714625" cy="211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3257550"/>
            <a:ext cx="2086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Beat-level changes: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Famous performers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124" y="4075182"/>
            <a:ext cx="3048000" cy="206692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BC85-310C-4FEC-A46F-9E0990E062CF}" type="datetime1">
              <a:rPr lang="en-US" smtClean="0"/>
              <a:t>5/6/2019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7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Performance of time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960" y="1265533"/>
            <a:ext cx="7086600" cy="685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Tempo-loudness visualizations  (</a:t>
            </a:r>
            <a:r>
              <a:rPr lang="en-US" dirty="0" err="1" smtClean="0">
                <a:solidFill>
                  <a:srgbClr val="0070C0"/>
                </a:solidFill>
              </a:rPr>
              <a:t>Widmer</a:t>
            </a:r>
            <a:r>
              <a:rPr lang="en-US" dirty="0" smtClean="0">
                <a:solidFill>
                  <a:srgbClr val="0070C0"/>
                </a:solidFill>
              </a:rPr>
              <a:t> et al.)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Content Placeholder 10" descr="WidmerWorms03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47800" y="1836726"/>
            <a:ext cx="5791200" cy="382589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2968752" cy="36576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804B-B03A-4969-A23F-C82F01BD912B}" type="datetime1">
              <a:rPr lang="en-US" smtClean="0"/>
              <a:t>5/6/2019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Widmer</a:t>
            </a:r>
            <a:r>
              <a:rPr lang="en-US" b="1" dirty="0" smtClean="0">
                <a:solidFill>
                  <a:srgbClr val="002060"/>
                </a:solidFill>
              </a:rPr>
              <a:t> et al.  (ISMIR 2015)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044952" cy="36576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3733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Focus:</a:t>
            </a:r>
            <a:r>
              <a:rPr lang="en-US" sz="2800" dirty="0" smtClean="0"/>
              <a:t> </a:t>
            </a:r>
            <a:r>
              <a:rPr lang="en-US" sz="2000" dirty="0" smtClean="0"/>
              <a:t>Classical music on the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Objective:</a:t>
            </a:r>
            <a:r>
              <a:rPr lang="en-US" sz="2800" dirty="0" smtClean="0"/>
              <a:t> </a:t>
            </a:r>
            <a:r>
              <a:rPr lang="en-US" sz="2000" dirty="0" smtClean="0"/>
              <a:t>compare visual user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Observations: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popular music – linear listening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lassical music – content-oriented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261730"/>
            <a:ext cx="4398115" cy="3331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4687649"/>
            <a:ext cx="487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Multi-modal navigation:</a:t>
            </a:r>
            <a:r>
              <a:rPr lang="en-US" dirty="0" smtClean="0"/>
              <a:t>  Beethoven’s “</a:t>
            </a:r>
            <a:r>
              <a:rPr lang="en-US" dirty="0" err="1" smtClean="0"/>
              <a:t>Eroica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Symphony (No. 3)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21625"/>
            <a:ext cx="2524125" cy="163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1325" y="5660499"/>
            <a:ext cx="209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Structural navigation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6393-4296-4368-A3FD-E289AC3CCF4F}" type="datetime1">
              <a:rPr lang="en-US" smtClean="0"/>
              <a:t>5/6/2019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3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 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CF2A-1C08-438A-A791-5879A7648225}" type="datetime1">
              <a:rPr lang="en-US" smtClean="0"/>
              <a:t>5/6/2019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Accent: Text and Musi</a:t>
            </a:r>
            <a:r>
              <a:rPr lang="en-US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Prosody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95800" y="4267200"/>
            <a:ext cx="4041775" cy="685800"/>
          </a:xfrm>
        </p:spPr>
        <p:txBody>
          <a:bodyPr/>
          <a:lstStyle/>
          <a:p>
            <a:r>
              <a:rPr lang="en-US" dirty="0" smtClean="0"/>
              <a:t>Combination measures</a:t>
            </a:r>
            <a:endParaRPr lang="en-US" dirty="0"/>
          </a:p>
        </p:txBody>
      </p:sp>
      <p:pic>
        <p:nvPicPr>
          <p:cNvPr id="10" name="Content Placeholder 9" descr="accentual_analysis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647711" y="5105400"/>
            <a:ext cx="4962889" cy="914400"/>
          </a:xfrm>
        </p:spPr>
      </p:pic>
      <p:pic>
        <p:nvPicPr>
          <p:cNvPr id="9" name="Content Placeholder 8" descr="accent.gif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2286000"/>
            <a:ext cx="4038600" cy="2273778"/>
          </a:xfrm>
        </p:spPr>
      </p:pic>
      <p:pic>
        <p:nvPicPr>
          <p:cNvPr id="11" name="Content Placeholder 6" descr="pitch_accen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295400"/>
            <a:ext cx="2847975" cy="292417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7" y="6356350"/>
            <a:ext cx="3578353" cy="36576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004F-E46C-4297-BF2F-A1314069EA44}" type="datetime1">
              <a:rPr lang="en-US" smtClean="0"/>
              <a:t>5/6/2019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Metrical challenges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Mensural</a:t>
            </a:r>
            <a:r>
              <a:rPr lang="en-US" dirty="0" smtClean="0">
                <a:solidFill>
                  <a:srgbClr val="0070C0"/>
                </a:solidFill>
              </a:rPr>
              <a:t> notation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95800" y="2590800"/>
            <a:ext cx="4041775" cy="685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Unmeasured music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Content Placeholder 6" descr="NOTEDUR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3400" y="2133600"/>
            <a:ext cx="3167616" cy="3810000"/>
          </a:xfrm>
        </p:spPr>
      </p:pic>
      <p:pic>
        <p:nvPicPr>
          <p:cNvPr id="10" name="Content Placeholder 9" descr="unmeasured_chant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19600" y="3429000"/>
            <a:ext cx="4038600" cy="2377283"/>
          </a:xfrm>
        </p:spPr>
      </p:pic>
      <p:pic>
        <p:nvPicPr>
          <p:cNvPr id="11" name="Content Placeholder 11" descr="rhythmoddme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81200"/>
            <a:ext cx="4038600" cy="554318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4495800" y="1295400"/>
            <a:ext cx="4194175" cy="685800"/>
          </a:xfrm>
          <a:prstGeom prst="rect">
            <a:avLst/>
          </a:prstGeom>
          <a:noFill/>
          <a:ln>
            <a:noFill/>
          </a:ln>
        </p:spPr>
        <p:txBody>
          <a:bodyPr vert="horz" l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Beat </a:t>
            </a:r>
            <a:r>
              <a:rPr lang="en-US" sz="2400" b="1" dirty="0" smtClean="0">
                <a:solidFill>
                  <a:srgbClr val="0070C0"/>
                </a:solidFill>
              </a:rPr>
              <a:t>ambiguity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7" y="6356350"/>
            <a:ext cx="2968753" cy="36576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013E-37FB-4098-B4CF-8BC6413F14F7}" type="datetime1">
              <a:rPr lang="en-US" smtClean="0"/>
              <a:t>5/6/2019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Pitch accents (Jones, </a:t>
            </a:r>
            <a:r>
              <a:rPr lang="en-US" b="1" dirty="0" err="1" smtClean="0">
                <a:solidFill>
                  <a:srgbClr val="002060"/>
                </a:solidFill>
              </a:rPr>
              <a:t>Pfordresher</a:t>
            </a:r>
            <a:r>
              <a:rPr lang="en-US" b="1" dirty="0" smtClean="0">
                <a:solidFill>
                  <a:srgbClr val="002060"/>
                </a:solidFill>
              </a:rPr>
              <a:t>, 2003)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85875"/>
            <a:ext cx="4953000" cy="685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“Melodic” vs. “rhythmic” accent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First, last </a:t>
            </a:r>
            <a:r>
              <a:rPr lang="en-US" dirty="0" smtClean="0"/>
              <a:t>pitches in phrase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Highest, lowest pitches </a:t>
            </a:r>
            <a:r>
              <a:rPr lang="en-US" dirty="0" smtClean="0"/>
              <a:t>in phrase</a:t>
            </a:r>
          </a:p>
          <a:p>
            <a:r>
              <a:rPr lang="en-US" dirty="0" smtClean="0"/>
              <a:t>Various </a:t>
            </a:r>
            <a:r>
              <a:rPr lang="en-US" dirty="0" smtClean="0">
                <a:solidFill>
                  <a:srgbClr val="C00000"/>
                </a:solidFill>
              </a:rPr>
              <a:t>combinations </a:t>
            </a:r>
            <a:r>
              <a:rPr lang="en-US" dirty="0" smtClean="0"/>
              <a:t>of these in judgments of melodic similarity</a:t>
            </a:r>
            <a:endParaRPr lang="en-US" dirty="0"/>
          </a:p>
        </p:txBody>
      </p:sp>
      <p:pic>
        <p:nvPicPr>
          <p:cNvPr id="7" name="Content Placeholder 7" descr="motive_sequ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05000"/>
            <a:ext cx="4038600" cy="253245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197352" cy="365760"/>
          </a:xfrm>
        </p:spPr>
        <p:txBody>
          <a:bodyPr/>
          <a:lstStyle/>
          <a:p>
            <a:r>
              <a:rPr lang="en-US" smtClean="0"/>
              <a:t>2019 Eleanor Selfridge-Field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0" y="4876800"/>
            <a:ext cx="400051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Cf. Essen software for folk-song research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9DB3-EC0F-42CA-9EF7-64F241CF0484}" type="datetime1">
              <a:rPr lang="en-US" smtClean="0"/>
              <a:t>5/6/2019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9272</TotalTime>
  <Words>295</Words>
  <Application>Microsoft Office PowerPoint</Application>
  <PresentationFormat>On-screen Show (4:3)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Gill Sans MT</vt:lpstr>
      <vt:lpstr>Wingdings</vt:lpstr>
      <vt:lpstr>Wingdings 3</vt:lpstr>
      <vt:lpstr>Origin</vt:lpstr>
      <vt:lpstr>Aspects of Rhythm and Meter</vt:lpstr>
      <vt:lpstr>Rhythmic parameters</vt:lpstr>
      <vt:lpstr>Widmer (2006-09): Performance worms</vt:lpstr>
      <vt:lpstr>Performance of time</vt:lpstr>
      <vt:lpstr>Widmer et al.  (ISMIR 2015)</vt:lpstr>
      <vt:lpstr>Accent</vt:lpstr>
      <vt:lpstr>Accent: Text and Music</vt:lpstr>
      <vt:lpstr>Metrical challenges</vt:lpstr>
      <vt:lpstr>Pitch accents (Jones, Pfordresher, 2003)</vt:lpstr>
      <vt:lpstr>Hierarchical Aspects of Rhythm</vt:lpstr>
      <vt:lpstr>Harmonic Rhythm: Joseph Swain</vt:lpstr>
      <vt:lpstr>Harmonic rhythm (Swain), cont.</vt:lpstr>
      <vt:lpstr>Harmonic rhythm (Swain), cont.</vt:lpstr>
      <vt:lpstr>Less metrically oriented approaches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of Rhythm and Meter</dc:title>
  <dc:creator>Eleanor</dc:creator>
  <cp:lastModifiedBy>Eleanor Selfridge-Field</cp:lastModifiedBy>
  <cp:revision>36</cp:revision>
  <dcterms:created xsi:type="dcterms:W3CDTF">2009-04-21T20:55:40Z</dcterms:created>
  <dcterms:modified xsi:type="dcterms:W3CDTF">2019-05-09T20:00:01Z</dcterms:modified>
</cp:coreProperties>
</file>