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63" r:id="rId3"/>
    <p:sldId id="264" r:id="rId4"/>
    <p:sldId id="265" r:id="rId5"/>
    <p:sldId id="266" r:id="rId6"/>
    <p:sldId id="268" r:id="rId7"/>
    <p:sldId id="267" r:id="rId8"/>
    <p:sldId id="285" r:id="rId9"/>
    <p:sldId id="258" r:id="rId10"/>
    <p:sldId id="259" r:id="rId11"/>
    <p:sldId id="257" r:id="rId12"/>
    <p:sldId id="286" r:id="rId13"/>
    <p:sldId id="260" r:id="rId14"/>
    <p:sldId id="261" r:id="rId15"/>
    <p:sldId id="278" r:id="rId16"/>
    <p:sldId id="262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9" r:id="rId26"/>
    <p:sldId id="281" r:id="rId27"/>
    <p:sldId id="280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16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C9BDF-BD4A-4113-AD85-30241D26A3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30C5C7-98C3-4661-A68C-E550F595A864}">
      <dgm:prSet/>
      <dgm:spPr/>
      <dgm:t>
        <a:bodyPr/>
        <a:lstStyle/>
        <a:p>
          <a:r>
            <a:rPr lang="en-US"/>
            <a:t>Developments in parallel with </a:t>
          </a:r>
          <a:r>
            <a:rPr lang="en-US" i="1"/>
            <a:t>partimenti</a:t>
          </a:r>
          <a:r>
            <a:rPr lang="en-US"/>
            <a:t> in Naples</a:t>
          </a:r>
        </a:p>
      </dgm:t>
    </dgm:pt>
    <dgm:pt modelId="{30AA1EFB-5E4B-4E81-921E-84389BD5AE3F}" type="parTrans" cxnId="{C0B42669-1339-4840-88B4-1E7CBF2FF86A}">
      <dgm:prSet/>
      <dgm:spPr/>
      <dgm:t>
        <a:bodyPr/>
        <a:lstStyle/>
        <a:p>
          <a:endParaRPr lang="en-US"/>
        </a:p>
      </dgm:t>
    </dgm:pt>
    <dgm:pt modelId="{BE3EBBB0-88A8-4AA2-8C8D-DBEADE794795}" type="sibTrans" cxnId="{C0B42669-1339-4840-88B4-1E7CBF2FF86A}">
      <dgm:prSet/>
      <dgm:spPr/>
      <dgm:t>
        <a:bodyPr/>
        <a:lstStyle/>
        <a:p>
          <a:endParaRPr lang="en-US"/>
        </a:p>
      </dgm:t>
    </dgm:pt>
    <dgm:pt modelId="{37502D72-00B5-44C1-80A8-16E5B95C4EE7}">
      <dgm:prSet/>
      <dgm:spPr/>
      <dgm:t>
        <a:bodyPr/>
        <a:lstStyle/>
        <a:p>
          <a:r>
            <a:rPr lang="en-US"/>
            <a:t>Binary constructions expounded in Dresden, then Berlin</a:t>
          </a:r>
        </a:p>
      </dgm:t>
    </dgm:pt>
    <dgm:pt modelId="{F6289F3C-0910-4D92-89E2-96F7F4AD38C2}" type="parTrans" cxnId="{8111F15C-4728-471A-A2E0-045389176940}">
      <dgm:prSet/>
      <dgm:spPr/>
      <dgm:t>
        <a:bodyPr/>
        <a:lstStyle/>
        <a:p>
          <a:endParaRPr lang="en-US"/>
        </a:p>
      </dgm:t>
    </dgm:pt>
    <dgm:pt modelId="{326B492C-909B-4EA6-B58A-6BDD93D38A05}" type="sibTrans" cxnId="{8111F15C-4728-471A-A2E0-045389176940}">
      <dgm:prSet/>
      <dgm:spPr/>
      <dgm:t>
        <a:bodyPr/>
        <a:lstStyle/>
        <a:p>
          <a:endParaRPr lang="en-US"/>
        </a:p>
      </dgm:t>
    </dgm:pt>
    <dgm:pt modelId="{AF759656-A357-4051-B662-29F7FC0EB905}">
      <dgm:prSet/>
      <dgm:spPr/>
      <dgm:t>
        <a:bodyPr/>
        <a:lstStyle/>
        <a:p>
          <a:r>
            <a:rPr lang="en-US"/>
            <a:t>Joseph Riepel: Joseph Riepel’s </a:t>
          </a:r>
          <a:r>
            <a:rPr lang="en-US" i="1"/>
            <a:t>Theory of Metric and Tonal Order</a:t>
          </a:r>
          <a:r>
            <a:rPr lang="en-US"/>
            <a:t> (1752, 1754)</a:t>
          </a:r>
        </a:p>
      </dgm:t>
    </dgm:pt>
    <dgm:pt modelId="{4C79E322-7B31-4923-A478-E5046ECDD738}" type="parTrans" cxnId="{9888020A-9E49-410D-B502-2A668938EA2D}">
      <dgm:prSet/>
      <dgm:spPr/>
      <dgm:t>
        <a:bodyPr/>
        <a:lstStyle/>
        <a:p>
          <a:endParaRPr lang="en-US"/>
        </a:p>
      </dgm:t>
    </dgm:pt>
    <dgm:pt modelId="{2F99208D-8255-4DC4-952C-1759EEB0B88D}" type="sibTrans" cxnId="{9888020A-9E49-410D-B502-2A668938EA2D}">
      <dgm:prSet/>
      <dgm:spPr/>
      <dgm:t>
        <a:bodyPr/>
        <a:lstStyle/>
        <a:p>
          <a:endParaRPr lang="en-US"/>
        </a:p>
      </dgm:t>
    </dgm:pt>
    <dgm:pt modelId="{8D44D40E-5E4A-4C07-8869-EC3D5B7CD3C3}" type="pres">
      <dgm:prSet presAssocID="{EFEC9BDF-BD4A-4113-AD85-30241D26A3CB}" presName="root" presStyleCnt="0">
        <dgm:presLayoutVars>
          <dgm:dir/>
          <dgm:resizeHandles val="exact"/>
        </dgm:presLayoutVars>
      </dgm:prSet>
      <dgm:spPr/>
    </dgm:pt>
    <dgm:pt modelId="{050DCB0A-1D9C-41A3-9776-466AA5E1E0BD}" type="pres">
      <dgm:prSet presAssocID="{3330C5C7-98C3-4661-A68C-E550F595A864}" presName="compNode" presStyleCnt="0"/>
      <dgm:spPr/>
    </dgm:pt>
    <dgm:pt modelId="{7136FD57-C070-4451-BCD0-697F59BD8842}" type="pres">
      <dgm:prSet presAssocID="{3330C5C7-98C3-4661-A68C-E550F595A864}" presName="bgRect" presStyleLbl="bgShp" presStyleIdx="0" presStyleCnt="3"/>
      <dgm:spPr/>
    </dgm:pt>
    <dgm:pt modelId="{6565F152-6B76-4901-BE03-8486BB446C94}" type="pres">
      <dgm:prSet presAssocID="{3330C5C7-98C3-4661-A68C-E550F595A8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A67B7A5-90EA-4AC0-AA3B-8D964013FA49}" type="pres">
      <dgm:prSet presAssocID="{3330C5C7-98C3-4661-A68C-E550F595A864}" presName="spaceRect" presStyleCnt="0"/>
      <dgm:spPr/>
    </dgm:pt>
    <dgm:pt modelId="{8A4D3704-0236-435A-A209-583DAFB1EA05}" type="pres">
      <dgm:prSet presAssocID="{3330C5C7-98C3-4661-A68C-E550F595A864}" presName="parTx" presStyleLbl="revTx" presStyleIdx="0" presStyleCnt="3">
        <dgm:presLayoutVars>
          <dgm:chMax val="0"/>
          <dgm:chPref val="0"/>
        </dgm:presLayoutVars>
      </dgm:prSet>
      <dgm:spPr/>
    </dgm:pt>
    <dgm:pt modelId="{BBD4A909-339A-4375-8C21-75F7F07EC054}" type="pres">
      <dgm:prSet presAssocID="{BE3EBBB0-88A8-4AA2-8C8D-DBEADE794795}" presName="sibTrans" presStyleCnt="0"/>
      <dgm:spPr/>
    </dgm:pt>
    <dgm:pt modelId="{81A19056-BD5A-45F8-84FC-11DD5A580014}" type="pres">
      <dgm:prSet presAssocID="{37502D72-00B5-44C1-80A8-16E5B95C4EE7}" presName="compNode" presStyleCnt="0"/>
      <dgm:spPr/>
    </dgm:pt>
    <dgm:pt modelId="{DE3FD341-916A-4814-88EA-E8CBAD89BB99}" type="pres">
      <dgm:prSet presAssocID="{37502D72-00B5-44C1-80A8-16E5B95C4EE7}" presName="bgRect" presStyleLbl="bgShp" presStyleIdx="1" presStyleCnt="3"/>
      <dgm:spPr/>
    </dgm:pt>
    <dgm:pt modelId="{2AE8E31C-9754-411C-9A45-134704B4B243}" type="pres">
      <dgm:prSet presAssocID="{37502D72-00B5-44C1-80A8-16E5B95C4E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ary"/>
        </a:ext>
      </dgm:extLst>
    </dgm:pt>
    <dgm:pt modelId="{D889CB8C-B527-41CD-86C6-0F987384C07D}" type="pres">
      <dgm:prSet presAssocID="{37502D72-00B5-44C1-80A8-16E5B95C4EE7}" presName="spaceRect" presStyleCnt="0"/>
      <dgm:spPr/>
    </dgm:pt>
    <dgm:pt modelId="{A0BD8DE1-7DDF-4FF2-870D-7CA6B5A4CDBC}" type="pres">
      <dgm:prSet presAssocID="{37502D72-00B5-44C1-80A8-16E5B95C4EE7}" presName="parTx" presStyleLbl="revTx" presStyleIdx="1" presStyleCnt="3">
        <dgm:presLayoutVars>
          <dgm:chMax val="0"/>
          <dgm:chPref val="0"/>
        </dgm:presLayoutVars>
      </dgm:prSet>
      <dgm:spPr/>
    </dgm:pt>
    <dgm:pt modelId="{5D935D06-5BB2-4312-9B4F-8200C82F76B6}" type="pres">
      <dgm:prSet presAssocID="{326B492C-909B-4EA6-B58A-6BDD93D38A05}" presName="sibTrans" presStyleCnt="0"/>
      <dgm:spPr/>
    </dgm:pt>
    <dgm:pt modelId="{20F7499C-EECE-4F7D-A6FE-A8DD7952FE55}" type="pres">
      <dgm:prSet presAssocID="{AF759656-A357-4051-B662-29F7FC0EB905}" presName="compNode" presStyleCnt="0"/>
      <dgm:spPr/>
    </dgm:pt>
    <dgm:pt modelId="{DC4BEF81-34B5-4E6E-8165-555EC631516B}" type="pres">
      <dgm:prSet presAssocID="{AF759656-A357-4051-B662-29F7FC0EB905}" presName="bgRect" presStyleLbl="bgShp" presStyleIdx="2" presStyleCnt="3"/>
      <dgm:spPr/>
    </dgm:pt>
    <dgm:pt modelId="{A210558A-5D26-4E51-865A-97822653C234}" type="pres">
      <dgm:prSet presAssocID="{AF759656-A357-4051-B662-29F7FC0EB9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82D57CE9-92FA-461C-AC55-933C93272956}" type="pres">
      <dgm:prSet presAssocID="{AF759656-A357-4051-B662-29F7FC0EB905}" presName="spaceRect" presStyleCnt="0"/>
      <dgm:spPr/>
    </dgm:pt>
    <dgm:pt modelId="{EF2AACA0-480E-433D-B391-97078223B312}" type="pres">
      <dgm:prSet presAssocID="{AF759656-A357-4051-B662-29F7FC0EB9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888020A-9E49-410D-B502-2A668938EA2D}" srcId="{EFEC9BDF-BD4A-4113-AD85-30241D26A3CB}" destId="{AF759656-A357-4051-B662-29F7FC0EB905}" srcOrd="2" destOrd="0" parTransId="{4C79E322-7B31-4923-A478-E5046ECDD738}" sibTransId="{2F99208D-8255-4DC4-952C-1759EEB0B88D}"/>
    <dgm:cxn modelId="{24C47E17-ADB2-4418-9A59-DF55BA1C14E0}" type="presOf" srcId="{AF759656-A357-4051-B662-29F7FC0EB905}" destId="{EF2AACA0-480E-433D-B391-97078223B312}" srcOrd="0" destOrd="0" presId="urn:microsoft.com/office/officeart/2018/2/layout/IconVerticalSolidList"/>
    <dgm:cxn modelId="{8111F15C-4728-471A-A2E0-045389176940}" srcId="{EFEC9BDF-BD4A-4113-AD85-30241D26A3CB}" destId="{37502D72-00B5-44C1-80A8-16E5B95C4EE7}" srcOrd="1" destOrd="0" parTransId="{F6289F3C-0910-4D92-89E2-96F7F4AD38C2}" sibTransId="{326B492C-909B-4EA6-B58A-6BDD93D38A05}"/>
    <dgm:cxn modelId="{C0B42669-1339-4840-88B4-1E7CBF2FF86A}" srcId="{EFEC9BDF-BD4A-4113-AD85-30241D26A3CB}" destId="{3330C5C7-98C3-4661-A68C-E550F595A864}" srcOrd="0" destOrd="0" parTransId="{30AA1EFB-5E4B-4E81-921E-84389BD5AE3F}" sibTransId="{BE3EBBB0-88A8-4AA2-8C8D-DBEADE794795}"/>
    <dgm:cxn modelId="{7079F87E-9B99-43BE-A2D5-A3CFD2C97BD0}" type="presOf" srcId="{3330C5C7-98C3-4661-A68C-E550F595A864}" destId="{8A4D3704-0236-435A-A209-583DAFB1EA05}" srcOrd="0" destOrd="0" presId="urn:microsoft.com/office/officeart/2018/2/layout/IconVerticalSolidList"/>
    <dgm:cxn modelId="{01D94684-D177-41B9-B88D-143176963E86}" type="presOf" srcId="{EFEC9BDF-BD4A-4113-AD85-30241D26A3CB}" destId="{8D44D40E-5E4A-4C07-8869-EC3D5B7CD3C3}" srcOrd="0" destOrd="0" presId="urn:microsoft.com/office/officeart/2018/2/layout/IconVerticalSolidList"/>
    <dgm:cxn modelId="{4317F5AB-A672-48D8-BA9C-791A7D2AEFB5}" type="presOf" srcId="{37502D72-00B5-44C1-80A8-16E5B95C4EE7}" destId="{A0BD8DE1-7DDF-4FF2-870D-7CA6B5A4CDBC}" srcOrd="0" destOrd="0" presId="urn:microsoft.com/office/officeart/2018/2/layout/IconVerticalSolidList"/>
    <dgm:cxn modelId="{A55CBE2F-16BD-4382-A6A6-6E1E8DF6A330}" type="presParOf" srcId="{8D44D40E-5E4A-4C07-8869-EC3D5B7CD3C3}" destId="{050DCB0A-1D9C-41A3-9776-466AA5E1E0BD}" srcOrd="0" destOrd="0" presId="urn:microsoft.com/office/officeart/2018/2/layout/IconVerticalSolidList"/>
    <dgm:cxn modelId="{6ABE029D-1092-4A22-83FE-A76B2335B404}" type="presParOf" srcId="{050DCB0A-1D9C-41A3-9776-466AA5E1E0BD}" destId="{7136FD57-C070-4451-BCD0-697F59BD8842}" srcOrd="0" destOrd="0" presId="urn:microsoft.com/office/officeart/2018/2/layout/IconVerticalSolidList"/>
    <dgm:cxn modelId="{2FB362E5-0399-473F-9149-011759410006}" type="presParOf" srcId="{050DCB0A-1D9C-41A3-9776-466AA5E1E0BD}" destId="{6565F152-6B76-4901-BE03-8486BB446C94}" srcOrd="1" destOrd="0" presId="urn:microsoft.com/office/officeart/2018/2/layout/IconVerticalSolidList"/>
    <dgm:cxn modelId="{5756F7F7-5664-45AC-A464-F87A2EF3F57F}" type="presParOf" srcId="{050DCB0A-1D9C-41A3-9776-466AA5E1E0BD}" destId="{1A67B7A5-90EA-4AC0-AA3B-8D964013FA49}" srcOrd="2" destOrd="0" presId="urn:microsoft.com/office/officeart/2018/2/layout/IconVerticalSolidList"/>
    <dgm:cxn modelId="{9C5363B8-6F65-4F33-B575-C991D2BE71F4}" type="presParOf" srcId="{050DCB0A-1D9C-41A3-9776-466AA5E1E0BD}" destId="{8A4D3704-0236-435A-A209-583DAFB1EA05}" srcOrd="3" destOrd="0" presId="urn:microsoft.com/office/officeart/2018/2/layout/IconVerticalSolidList"/>
    <dgm:cxn modelId="{B490D9BD-F0C1-4BFC-B024-E07607C3D300}" type="presParOf" srcId="{8D44D40E-5E4A-4C07-8869-EC3D5B7CD3C3}" destId="{BBD4A909-339A-4375-8C21-75F7F07EC054}" srcOrd="1" destOrd="0" presId="urn:microsoft.com/office/officeart/2018/2/layout/IconVerticalSolidList"/>
    <dgm:cxn modelId="{3B23520D-23C8-41EC-9EB8-8EEAF071DC51}" type="presParOf" srcId="{8D44D40E-5E4A-4C07-8869-EC3D5B7CD3C3}" destId="{81A19056-BD5A-45F8-84FC-11DD5A580014}" srcOrd="2" destOrd="0" presId="urn:microsoft.com/office/officeart/2018/2/layout/IconVerticalSolidList"/>
    <dgm:cxn modelId="{19149BD5-4A61-4AE9-AE0E-4BA862E90F62}" type="presParOf" srcId="{81A19056-BD5A-45F8-84FC-11DD5A580014}" destId="{DE3FD341-916A-4814-88EA-E8CBAD89BB99}" srcOrd="0" destOrd="0" presId="urn:microsoft.com/office/officeart/2018/2/layout/IconVerticalSolidList"/>
    <dgm:cxn modelId="{3A7ECD9C-357F-4CD7-BB2D-C8FB5640416E}" type="presParOf" srcId="{81A19056-BD5A-45F8-84FC-11DD5A580014}" destId="{2AE8E31C-9754-411C-9A45-134704B4B243}" srcOrd="1" destOrd="0" presId="urn:microsoft.com/office/officeart/2018/2/layout/IconVerticalSolidList"/>
    <dgm:cxn modelId="{6899835D-0EF4-4A8A-A798-715411BB984E}" type="presParOf" srcId="{81A19056-BD5A-45F8-84FC-11DD5A580014}" destId="{D889CB8C-B527-41CD-86C6-0F987384C07D}" srcOrd="2" destOrd="0" presId="urn:microsoft.com/office/officeart/2018/2/layout/IconVerticalSolidList"/>
    <dgm:cxn modelId="{C5385ABE-22B2-4663-93C8-68B644F2BFD0}" type="presParOf" srcId="{81A19056-BD5A-45F8-84FC-11DD5A580014}" destId="{A0BD8DE1-7DDF-4FF2-870D-7CA6B5A4CDBC}" srcOrd="3" destOrd="0" presId="urn:microsoft.com/office/officeart/2018/2/layout/IconVerticalSolidList"/>
    <dgm:cxn modelId="{939C8F61-1E5A-46A0-B9A5-C2420D08924C}" type="presParOf" srcId="{8D44D40E-5E4A-4C07-8869-EC3D5B7CD3C3}" destId="{5D935D06-5BB2-4312-9B4F-8200C82F76B6}" srcOrd="3" destOrd="0" presId="urn:microsoft.com/office/officeart/2018/2/layout/IconVerticalSolidList"/>
    <dgm:cxn modelId="{402611A5-7103-46FD-A0EF-D828911C0544}" type="presParOf" srcId="{8D44D40E-5E4A-4C07-8869-EC3D5B7CD3C3}" destId="{20F7499C-EECE-4F7D-A6FE-A8DD7952FE55}" srcOrd="4" destOrd="0" presId="urn:microsoft.com/office/officeart/2018/2/layout/IconVerticalSolidList"/>
    <dgm:cxn modelId="{1B1B20AE-2BEC-488B-AD0C-E77087A46AEE}" type="presParOf" srcId="{20F7499C-EECE-4F7D-A6FE-A8DD7952FE55}" destId="{DC4BEF81-34B5-4E6E-8165-555EC631516B}" srcOrd="0" destOrd="0" presId="urn:microsoft.com/office/officeart/2018/2/layout/IconVerticalSolidList"/>
    <dgm:cxn modelId="{BF7BECEF-57CF-43A3-8EFD-C50A75F0E42E}" type="presParOf" srcId="{20F7499C-EECE-4F7D-A6FE-A8DD7952FE55}" destId="{A210558A-5D26-4E51-865A-97822653C234}" srcOrd="1" destOrd="0" presId="urn:microsoft.com/office/officeart/2018/2/layout/IconVerticalSolidList"/>
    <dgm:cxn modelId="{85AD17A0-1CE1-4D2A-9CAB-9E27A7DB9B40}" type="presParOf" srcId="{20F7499C-EECE-4F7D-A6FE-A8DD7952FE55}" destId="{82D57CE9-92FA-461C-AC55-933C93272956}" srcOrd="2" destOrd="0" presId="urn:microsoft.com/office/officeart/2018/2/layout/IconVerticalSolidList"/>
    <dgm:cxn modelId="{C52AD95B-E833-4657-949D-3956A7F6B4B2}" type="presParOf" srcId="{20F7499C-EECE-4F7D-A6FE-A8DD7952FE55}" destId="{EF2AACA0-480E-433D-B391-97078223B3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6FD57-C070-4451-BCD0-697F59BD8842}">
      <dsp:nvSpPr>
        <dsp:cNvPr id="0" name=""/>
        <dsp:cNvSpPr/>
      </dsp:nvSpPr>
      <dsp:spPr>
        <a:xfrm>
          <a:off x="0" y="641"/>
          <a:ext cx="6492240" cy="150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5F152-6B76-4901-BE03-8486BB446C94}">
      <dsp:nvSpPr>
        <dsp:cNvPr id="0" name=""/>
        <dsp:cNvSpPr/>
      </dsp:nvSpPr>
      <dsp:spPr>
        <a:xfrm>
          <a:off x="454313" y="338560"/>
          <a:ext cx="826023" cy="82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3704-0236-435A-A209-583DAFB1EA05}">
      <dsp:nvSpPr>
        <dsp:cNvPr id="0" name=""/>
        <dsp:cNvSpPr/>
      </dsp:nvSpPr>
      <dsp:spPr>
        <a:xfrm>
          <a:off x="1734650" y="641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Developments in parallel with </a:t>
          </a:r>
          <a:r>
            <a:rPr lang="en-US" sz="2500" i="1" kern="1200"/>
            <a:t>partimenti</a:t>
          </a:r>
          <a:r>
            <a:rPr lang="en-US" sz="2500" kern="1200"/>
            <a:t> in Naples</a:t>
          </a:r>
        </a:p>
      </dsp:txBody>
      <dsp:txXfrm>
        <a:off x="1734650" y="641"/>
        <a:ext cx="4757589" cy="1501861"/>
      </dsp:txXfrm>
    </dsp:sp>
    <dsp:sp modelId="{DE3FD341-916A-4814-88EA-E8CBAD89BB99}">
      <dsp:nvSpPr>
        <dsp:cNvPr id="0" name=""/>
        <dsp:cNvSpPr/>
      </dsp:nvSpPr>
      <dsp:spPr>
        <a:xfrm>
          <a:off x="0" y="1877969"/>
          <a:ext cx="6492240" cy="150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E31C-9754-411C-9A45-134704B4B243}">
      <dsp:nvSpPr>
        <dsp:cNvPr id="0" name=""/>
        <dsp:cNvSpPr/>
      </dsp:nvSpPr>
      <dsp:spPr>
        <a:xfrm>
          <a:off x="454313" y="2215888"/>
          <a:ext cx="826023" cy="82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D8DE1-7DDF-4FF2-870D-7CA6B5A4CDBC}">
      <dsp:nvSpPr>
        <dsp:cNvPr id="0" name=""/>
        <dsp:cNvSpPr/>
      </dsp:nvSpPr>
      <dsp:spPr>
        <a:xfrm>
          <a:off x="1734650" y="1877969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Binary constructions expounded in Dresden, then Berlin</a:t>
          </a:r>
        </a:p>
      </dsp:txBody>
      <dsp:txXfrm>
        <a:off x="1734650" y="1877969"/>
        <a:ext cx="4757589" cy="1501861"/>
      </dsp:txXfrm>
    </dsp:sp>
    <dsp:sp modelId="{DC4BEF81-34B5-4E6E-8165-555EC631516B}">
      <dsp:nvSpPr>
        <dsp:cNvPr id="0" name=""/>
        <dsp:cNvSpPr/>
      </dsp:nvSpPr>
      <dsp:spPr>
        <a:xfrm>
          <a:off x="0" y="3755296"/>
          <a:ext cx="6492240" cy="150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0558A-5D26-4E51-865A-97822653C234}">
      <dsp:nvSpPr>
        <dsp:cNvPr id="0" name=""/>
        <dsp:cNvSpPr/>
      </dsp:nvSpPr>
      <dsp:spPr>
        <a:xfrm>
          <a:off x="454313" y="4093215"/>
          <a:ext cx="826023" cy="826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AACA0-480E-433D-B391-97078223B312}">
      <dsp:nvSpPr>
        <dsp:cNvPr id="0" name=""/>
        <dsp:cNvSpPr/>
      </dsp:nvSpPr>
      <dsp:spPr>
        <a:xfrm>
          <a:off x="1734650" y="3755296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Joseph Riepel: Joseph Riepel’s </a:t>
          </a:r>
          <a:r>
            <a:rPr lang="en-US" sz="2500" i="1" kern="1200"/>
            <a:t>Theory of Metric and Tonal Order</a:t>
          </a:r>
          <a:r>
            <a:rPr lang="en-US" sz="2500" kern="1200"/>
            <a:t> (1752, 1754)</a:t>
          </a:r>
        </a:p>
      </dsp:txBody>
      <dsp:txXfrm>
        <a:off x="1734650" y="3755296"/>
        <a:ext cx="4757589" cy="1501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DD45-40AD-4EF2-9611-673C1457E24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8C056-4528-4588-85AF-AC079769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E4D7-CD09-4397-BB1F-54C600DA4ACE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4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1664-18CC-46C0-ACC4-B5E4D3E18FED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11F3-6007-4D74-BC30-92AAC007A607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DBFD-9AF0-45FB-8C14-4E2C5BF5C96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03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E047-EC30-426E-8221-8C71514A813B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61A2-160E-4C2D-A6ED-93387DB1AA12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D829-6602-4104-A480-DC4A2EB6B86D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5AFF-3CA2-4FC7-9323-4EB4D65DDEA8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8A8F8F-B9DE-40AA-8EDE-E7EE5E2C445D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9DC6-3FFF-4DFF-848A-CF69F23E688E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374236-D6B4-43A2-97C4-B7A82B44FBD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6AA083-2373-4891-AD6C-89081952E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80/09298215.2016.12006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Patterning and coherence in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9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pairs (</a:t>
            </a:r>
            <a:r>
              <a:rPr lang="en-US" dirty="0" err="1"/>
              <a:t>Aucouturier</a:t>
            </a:r>
            <a:r>
              <a:rPr lang="en-US" dirty="0"/>
              <a:t>, </a:t>
            </a:r>
            <a:r>
              <a:rPr lang="en-US" dirty="0" err="1"/>
              <a:t>Pachet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artist matches by timbre:</a:t>
            </a:r>
          </a:p>
          <a:p>
            <a:pPr lvl="1"/>
            <a:r>
              <a:rPr lang="en-US" dirty="0"/>
              <a:t>Schubert Op. 90, No. 2</a:t>
            </a:r>
          </a:p>
          <a:p>
            <a:pPr lvl="1"/>
            <a:r>
              <a:rPr lang="en-US" dirty="0"/>
              <a:t>Schubert Op. 90, No. 4</a:t>
            </a:r>
          </a:p>
          <a:p>
            <a:r>
              <a:rPr lang="en-US" dirty="0"/>
              <a:t>Same orchestral textures:</a:t>
            </a:r>
          </a:p>
          <a:p>
            <a:pPr lvl="1"/>
            <a:r>
              <a:rPr lang="en-US" dirty="0"/>
              <a:t>Wagner, Ride of the Valkyries</a:t>
            </a:r>
          </a:p>
          <a:p>
            <a:pPr lvl="1"/>
            <a:r>
              <a:rPr lang="en-US" dirty="0"/>
              <a:t>Wagner, </a:t>
            </a:r>
            <a:r>
              <a:rPr lang="en-US" dirty="0" err="1"/>
              <a:t>Brunhilde</a:t>
            </a:r>
            <a:r>
              <a:rPr lang="en-US" dirty="0"/>
              <a:t> (Solti)</a:t>
            </a:r>
          </a:p>
          <a:p>
            <a:r>
              <a:rPr lang="en-US" dirty="0"/>
              <a:t>Same medium:</a:t>
            </a:r>
          </a:p>
          <a:p>
            <a:pPr lvl="1"/>
            <a:r>
              <a:rPr lang="en-US" dirty="0"/>
              <a:t>Bach harpsichord prelude BWV 849 (C# Minor)</a:t>
            </a:r>
          </a:p>
          <a:p>
            <a:pPr lvl="1"/>
            <a:r>
              <a:rPr lang="en-US" dirty="0"/>
              <a:t>Couperin, Gavotte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DA76-E101-4C4F-81F4-56CDB63B6F1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7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resemblances (A,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Piano music</a:t>
            </a:r>
          </a:p>
          <a:p>
            <a:pPr lvl="1"/>
            <a:r>
              <a:rPr lang="en-US" dirty="0"/>
              <a:t>Schumann, </a:t>
            </a:r>
            <a:r>
              <a:rPr lang="en-US" dirty="0" err="1"/>
              <a:t>Kriesleriana</a:t>
            </a:r>
            <a:r>
              <a:rPr lang="en-US" dirty="0"/>
              <a:t>, Op. 16, No. 5 (Horowitz)</a:t>
            </a:r>
          </a:p>
          <a:p>
            <a:pPr lvl="1"/>
            <a:r>
              <a:rPr lang="en-US" dirty="0"/>
              <a:t>Gershwin, “I loves you, Porgy” (Bill Evans)</a:t>
            </a:r>
          </a:p>
          <a:p>
            <a:r>
              <a:rPr lang="en-US" dirty="0"/>
              <a:t>Orchestral textures</a:t>
            </a:r>
          </a:p>
          <a:p>
            <a:pPr lvl="1"/>
            <a:r>
              <a:rPr lang="en-US" dirty="0"/>
              <a:t>Beethoven, Romance for Violin and Orchestra, Op. 50, No. 2</a:t>
            </a:r>
          </a:p>
          <a:p>
            <a:pPr lvl="1"/>
            <a:r>
              <a:rPr lang="en-US" dirty="0"/>
              <a:t>Beatles, Eleanor Rigby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Numbers by same artist, genre do not necessarily have close scores (no influence on timbre)</a:t>
            </a:r>
          </a:p>
          <a:p>
            <a:pPr lvl="1"/>
            <a:r>
              <a:rPr lang="en-US" dirty="0"/>
              <a:t>Some generational changes in performance noted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126E-DAAD-4D2F-BBAF-18C2B943BE71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Re-examinations of MIREX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DBFD-9AF0-45FB-8C14-4E2C5BF5C96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8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Meta-analysis of MIREX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 Information Retrieval Exchange (MIREX)</a:t>
            </a:r>
          </a:p>
          <a:p>
            <a:pPr lvl="1"/>
            <a:r>
              <a:rPr lang="en-US" dirty="0"/>
              <a:t>Sets tasks each year for researchers to test new algorithms</a:t>
            </a:r>
          </a:p>
          <a:p>
            <a:pPr lvl="1"/>
            <a:r>
              <a:rPr lang="en-US" dirty="0"/>
              <a:t>Works better in some areas than others</a:t>
            </a:r>
          </a:p>
          <a:p>
            <a:pPr lvl="1"/>
            <a:r>
              <a:rPr lang="en-US" dirty="0"/>
              <a:t>Results announced at ISMIR conference</a:t>
            </a:r>
          </a:p>
          <a:p>
            <a:r>
              <a:rPr lang="en-US" dirty="0"/>
              <a:t>Tasks focus on ten or so areas of MIR</a:t>
            </a:r>
          </a:p>
          <a:p>
            <a:pPr lvl="1"/>
            <a:r>
              <a:rPr lang="en-US" dirty="0"/>
              <a:t>Grading done by volunteers</a:t>
            </a:r>
          </a:p>
          <a:p>
            <a:pPr lvl="1"/>
            <a:r>
              <a:rPr lang="en-US" dirty="0"/>
              <a:t>Two important meta-analyses of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5160-7461-445D-A61A-7BC45C53905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926575"/>
            <a:ext cx="3258997" cy="29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35" y="99631"/>
            <a:ext cx="11109297" cy="1450757"/>
          </a:xfrm>
        </p:spPr>
        <p:txBody>
          <a:bodyPr>
            <a:normAutofit/>
          </a:bodyPr>
          <a:lstStyle/>
          <a:p>
            <a:r>
              <a:rPr lang="en-US" sz="4400" dirty="0"/>
              <a:t>Alan Marsden meta-analysis (JNMR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Looked at MIREX 2002-2006, with emphasis on 2005</a:t>
            </a:r>
          </a:p>
          <a:p>
            <a:r>
              <a:rPr lang="en-US" sz="2400" dirty="0"/>
              <a:t>Similarity may be in the ear (or eye) of the beholder.  [Credit = A/ Tversky]</a:t>
            </a:r>
          </a:p>
          <a:p>
            <a:r>
              <a:rPr lang="en-US" sz="2400" dirty="0"/>
              <a:t>Reductive approaches produce inconsistent results.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7854-8CF4-4FF2-B15F-506507F8A7C4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64" y="3644028"/>
            <a:ext cx="9674305" cy="25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Mozart, K. 464,II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985" y="1534251"/>
            <a:ext cx="7153275" cy="15811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4" y="3348782"/>
            <a:ext cx="7381875" cy="227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25" y="2608704"/>
            <a:ext cx="3438525" cy="39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0600" y="1990846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Citations include…</a:t>
            </a:r>
          </a:p>
        </p:txBody>
      </p:sp>
    </p:spTree>
    <p:extLst>
      <p:ext uri="{BB962C8B-B14F-4D97-AF65-F5344CB8AC3E}">
        <p14:creationId xmlns:p14="http://schemas.microsoft.com/office/powerpoint/2010/main" val="110908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Arthur Flexer</a:t>
            </a:r>
            <a:r>
              <a:rPr lang="en-US" baseline="30000" dirty="0"/>
              <a:t>(1)</a:t>
            </a:r>
            <a:r>
              <a:rPr lang="en-US" dirty="0"/>
              <a:t> et al. meta-analyses: </a:t>
            </a:r>
            <a:br>
              <a:rPr lang="en-US" dirty="0"/>
            </a:br>
            <a:r>
              <a:rPr lang="en-US" sz="3200" dirty="0"/>
              <a:t>MIREX 2006-2014 plus 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With Thomas Grill (no picture), Markus </a:t>
            </a:r>
            <a:r>
              <a:rPr lang="en-US" sz="2400" dirty="0" err="1"/>
              <a:t>Schedl</a:t>
            </a:r>
            <a:r>
              <a:rPr lang="en-US" sz="2400" dirty="0"/>
              <a:t> (2), and Julián Urbano (3)</a:t>
            </a:r>
          </a:p>
          <a:p>
            <a:r>
              <a:rPr lang="en-US" dirty="0"/>
              <a:t>Stage 1: re-examination of MIREX analysis related to similarity</a:t>
            </a:r>
          </a:p>
          <a:p>
            <a:r>
              <a:rPr lang="en-US" dirty="0"/>
              <a:t>Stage 2: independent user studies with off-label Austrian pop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4CB2-CB39-4095-83D4-3A66E5D3F03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90" y="3565601"/>
            <a:ext cx="2245810" cy="2403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80581"/>
            <a:ext cx="2146622" cy="2651078"/>
          </a:xfrm>
          <a:prstGeom prst="rect">
            <a:avLst/>
          </a:prstGeom>
        </p:spPr>
      </p:pic>
      <p:sp>
        <p:nvSpPr>
          <p:cNvPr id="9" name="AutoShape 2" descr="Risultati immagini per MIREX music information retrieval Markus Schedl"/>
          <p:cNvSpPr>
            <a:spLocks noChangeAspect="1" noChangeArrowheads="1"/>
          </p:cNvSpPr>
          <p:nvPr/>
        </p:nvSpPr>
        <p:spPr bwMode="auto">
          <a:xfrm>
            <a:off x="155575" y="-2613025"/>
            <a:ext cx="36766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283" y="3480581"/>
            <a:ext cx="1683634" cy="24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Flexer et al.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</p:spPr>
        <p:txBody>
          <a:bodyPr/>
          <a:lstStyle/>
          <a:p>
            <a:r>
              <a:rPr lang="en-US" sz="2800" b="1" dirty="0"/>
              <a:t>Inter-rater agreement </a:t>
            </a:r>
            <a:r>
              <a:rPr lang="en-US" sz="2800" dirty="0"/>
              <a:t>in audio music similarity (ISMIR2014)</a:t>
            </a:r>
          </a:p>
          <a:p>
            <a:r>
              <a:rPr lang="en-US" sz="2800" dirty="0"/>
              <a:t>In 2006-2015, performance peaked in 2009.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Why lack of inter-rater agreement?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Concept</a:t>
            </a:r>
            <a:r>
              <a:rPr lang="en-US" sz="2800" dirty="0"/>
              <a:t> of music similarity is </a:t>
            </a:r>
            <a:r>
              <a:rPr lang="en-US" sz="2800" dirty="0">
                <a:solidFill>
                  <a:srgbClr val="990099"/>
                </a:solidFill>
              </a:rPr>
              <a:t>too “coarse”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Upper bounds</a:t>
            </a:r>
            <a:r>
              <a:rPr lang="en-US" sz="2800" dirty="0"/>
              <a:t> can be achieved by algorithms</a:t>
            </a:r>
          </a:p>
          <a:p>
            <a:pPr lvl="1"/>
            <a:r>
              <a:rPr lang="en-US" sz="2800" dirty="0"/>
              <a:t>Performance in 2009 cannot be exceeded without changes of approach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67" y="2726987"/>
            <a:ext cx="4353910" cy="15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4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Flexer et al.,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Observations</a:t>
            </a:r>
          </a:p>
          <a:p>
            <a:r>
              <a:rPr lang="en-US" sz="2800" dirty="0"/>
              <a:t>Musical similarity is complex and depends on individual exposure and experience.</a:t>
            </a:r>
          </a:p>
          <a:p>
            <a:r>
              <a:rPr lang="en-US" sz="2800" dirty="0"/>
              <a:t>Human judgments will therefore vary from person to person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“Any evaluation of MIR systems…based on ‘ground truth’ [as] annotated by human beings”…has the same limitations.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Flexer and Grill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“The problem of limiting inter-rater agreement in modelling music similarity”, </a:t>
            </a:r>
            <a:r>
              <a:rPr lang="en-US" sz="2800" i="1" dirty="0"/>
              <a:t>Journal of New Music Research</a:t>
            </a:r>
            <a:r>
              <a:rPr lang="en-US" sz="2800" dirty="0"/>
              <a:t> 45/3 (2016), 239-251.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http://dx.doi.org/10.1080/09298215.2016.1200631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990099"/>
                </a:solidFill>
              </a:rPr>
              <a:t>Quantitative relations </a:t>
            </a:r>
            <a:r>
              <a:rPr lang="en-US" sz="2800" dirty="0"/>
              <a:t>should </a:t>
            </a:r>
            <a:r>
              <a:rPr lang="en-US" sz="2800" dirty="0">
                <a:solidFill>
                  <a:srgbClr val="990099"/>
                </a:solidFill>
              </a:rPr>
              <a:t>mirror human perception</a:t>
            </a:r>
            <a:r>
              <a:rPr lang="en-US" sz="2800" dirty="0"/>
              <a:t> of similarity…</a:t>
            </a:r>
          </a:p>
          <a:p>
            <a:pPr marL="0" indent="0">
              <a:buNone/>
            </a:pPr>
            <a:r>
              <a:rPr lang="en-US" sz="2800" dirty="0"/>
              <a:t>	but they don’t.</a:t>
            </a:r>
          </a:p>
          <a:p>
            <a:r>
              <a:rPr lang="en-US" sz="2800" dirty="0">
                <a:solidFill>
                  <a:srgbClr val="990099"/>
                </a:solidFill>
              </a:rPr>
              <a:t>Computational models </a:t>
            </a:r>
            <a:r>
              <a:rPr lang="en-US" sz="2800" dirty="0"/>
              <a:t>that exceed limits of human perception are 	</a:t>
            </a:r>
            <a:r>
              <a:rPr lang="en-US" sz="2800" dirty="0">
                <a:solidFill>
                  <a:srgbClr val="990099"/>
                </a:solidFill>
              </a:rPr>
              <a:t>useless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r>
              <a:rPr lang="en-US" dirty="0"/>
              <a:t>Symmetry and Similarity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19CE98A-6215-48AD-A13D-8A4BC5C8F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r>
              <a:rPr lang="en-US" sz="2400" dirty="0"/>
              <a:t>A short history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2FE809-3120-40CF-BE76-D5C5E0FBE692}" type="datetime1">
              <a:rPr lang="en-US" smtClean="0"/>
              <a:pPr>
                <a:spcAft>
                  <a:spcPts val="600"/>
                </a:spcAft>
              </a:pPr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6AA083-2373-4891-AD6C-89081952E45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F40ECA1-0243-4199-A9E2-F6B0E21C8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27501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8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used by Flexer and Grill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Performance comparison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Modeling music similarity </a:t>
            </a:r>
            <a:r>
              <a:rPr lang="en-US" sz="2800" dirty="0">
                <a:solidFill>
                  <a:srgbClr val="990099"/>
                </a:solidFill>
              </a:rPr>
              <a:t>between pieces.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Modeling structural analyses [i.e. segmentation, of pop] </a:t>
            </a:r>
            <a:r>
              <a:rPr lang="en-US" sz="2800" dirty="0">
                <a:solidFill>
                  <a:srgbClr val="990099"/>
                </a:solidFill>
              </a:rPr>
              <a:t>within pieces.</a:t>
            </a:r>
          </a:p>
          <a:p>
            <a:pPr marL="0" indent="0">
              <a:buNone/>
            </a:pPr>
            <a:r>
              <a:rPr lang="en-US" sz="2800" dirty="0"/>
              <a:t>Set-up: Three graders for each task</a:t>
            </a:r>
          </a:p>
          <a:p>
            <a:pPr marL="0" indent="0">
              <a:buNone/>
            </a:pPr>
            <a:r>
              <a:rPr lang="en-US" sz="2800" dirty="0"/>
              <a:t>Highlights from </a:t>
            </a:r>
            <a:r>
              <a:rPr lang="en-US" sz="2800" b="1" dirty="0"/>
              <a:t>findings</a:t>
            </a:r>
          </a:p>
          <a:p>
            <a:pPr marL="914400" lvl="2" indent="0">
              <a:buNone/>
            </a:pPr>
            <a:r>
              <a:rPr lang="en-US" sz="2800" dirty="0"/>
              <a:t>1. In Task 1</a:t>
            </a:r>
            <a:r>
              <a:rPr lang="en-US" sz="2800" b="1" dirty="0"/>
              <a:t>, timbre and rhythm </a:t>
            </a:r>
            <a:r>
              <a:rPr lang="en-US" sz="2800" dirty="0"/>
              <a:t>were most influential features.</a:t>
            </a:r>
          </a:p>
          <a:p>
            <a:pPr marL="914400" lvl="2" indent="0">
              <a:buNone/>
            </a:pPr>
            <a:r>
              <a:rPr lang="en-US" sz="2800" dirty="0"/>
              <a:t>2. </a:t>
            </a:r>
            <a:r>
              <a:rPr lang="en-US" sz="2800" b="1" dirty="0"/>
              <a:t>Same algorithms </a:t>
            </a:r>
            <a:r>
              <a:rPr lang="en-US" sz="2800" dirty="0"/>
              <a:t>did not perform consistently from year to year.</a:t>
            </a:r>
          </a:p>
          <a:p>
            <a:pPr marL="457200" lvl="1" indent="0">
              <a:buNone/>
            </a:pPr>
            <a:r>
              <a:rPr lang="en-US" sz="2800" dirty="0"/>
              <a:t>	3. Algorithms performed almost as well as people [cf. Haydn/Mozart QQ]</a:t>
            </a:r>
          </a:p>
          <a:p>
            <a:pPr marL="0" indent="0">
              <a:buNone/>
            </a:pPr>
            <a:r>
              <a:rPr lang="en-US" sz="2800" dirty="0"/>
              <a:t>	4. </a:t>
            </a:r>
            <a:r>
              <a:rPr lang="en-US" sz="2800" b="1" dirty="0"/>
              <a:t>Classical and world music </a:t>
            </a:r>
            <a:r>
              <a:rPr lang="en-US" sz="2800" dirty="0"/>
              <a:t>more difficult to model than popular music.</a:t>
            </a:r>
          </a:p>
          <a:p>
            <a:pPr marL="1428750" lvl="2" indent="-514350">
              <a:buAutoNum type="arabicPeriod"/>
            </a:pPr>
            <a:endParaRPr lang="en-US" sz="2800" dirty="0"/>
          </a:p>
          <a:p>
            <a:pPr marL="971550" lvl="1" indent="-514350"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Flexer and Grill, Tasks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Questions:</a:t>
            </a:r>
          </a:p>
          <a:p>
            <a:r>
              <a:rPr lang="en-US" sz="2800" dirty="0"/>
              <a:t>Should MIR evaluate whole systems instead of individual items?</a:t>
            </a:r>
          </a:p>
          <a:p>
            <a:r>
              <a:rPr lang="en-US" sz="2800" dirty="0"/>
              <a:t>Should we refocus of a core set of better-defined tasks? (MIREX)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work by Flexer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0473" cy="4351338"/>
          </a:xfrm>
        </p:spPr>
        <p:txBody>
          <a:bodyPr>
            <a:normAutofit/>
          </a:bodyPr>
          <a:lstStyle/>
          <a:p>
            <a:r>
              <a:rPr lang="en-US" sz="2800" dirty="0"/>
              <a:t>With Markus </a:t>
            </a:r>
            <a:r>
              <a:rPr lang="en-US" sz="2800" dirty="0" err="1"/>
              <a:t>Schedl</a:t>
            </a:r>
            <a:r>
              <a:rPr lang="en-US" sz="2800" dirty="0"/>
              <a:t>, 2012: </a:t>
            </a:r>
          </a:p>
          <a:p>
            <a:pPr lvl="1"/>
            <a:r>
              <a:rPr lang="en-US" sz="2800" strike="dblStrike" dirty="0">
                <a:solidFill>
                  <a:srgbClr val="990099"/>
                </a:solidFill>
              </a:rPr>
              <a:t>Genre</a:t>
            </a:r>
            <a:r>
              <a:rPr lang="en-US" sz="2800" dirty="0"/>
              <a:t> is too fuzzy a concept to model. Use similarity instead.</a:t>
            </a:r>
          </a:p>
          <a:p>
            <a:pPr lvl="1"/>
            <a:r>
              <a:rPr lang="en-US" sz="2800" dirty="0"/>
              <a:t>Make personalized systems.</a:t>
            </a:r>
          </a:p>
          <a:p>
            <a:r>
              <a:rPr lang="en-US" sz="2800" dirty="0" err="1"/>
              <a:t>Probablistic</a:t>
            </a:r>
            <a:r>
              <a:rPr lang="en-US" sz="2800" dirty="0"/>
              <a:t> combination of features for music classification (2006)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Rhythmic similarity </a:t>
            </a:r>
            <a:r>
              <a:rPr lang="en-US" sz="2800" dirty="0"/>
              <a:t>in dance-music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212" y="1690688"/>
            <a:ext cx="4991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mapping (for intuitive searches);</a:t>
            </a:r>
            <a:br>
              <a:rPr lang="en-US" dirty="0"/>
            </a:br>
            <a:r>
              <a:rPr lang="en-US" dirty="0"/>
              <a:t>Timbral-visual mapping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12" y="2228127"/>
            <a:ext cx="6799713" cy="19677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225" y="935140"/>
            <a:ext cx="4279258" cy="5357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629873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 (WWTF)</a:t>
            </a:r>
          </a:p>
        </p:txBody>
      </p:sp>
    </p:spTree>
    <p:extLst>
      <p:ext uri="{BB962C8B-B14F-4D97-AF65-F5344CB8AC3E}">
        <p14:creationId xmlns:p14="http://schemas.microsoft.com/office/powerpoint/2010/main" val="36450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audio-based recommendation systems (ACM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Series of experiments under title FM4Soundpark</a:t>
            </a:r>
          </a:p>
          <a:p>
            <a:r>
              <a:rPr lang="en-US" sz="2800" i="1" dirty="0"/>
              <a:t>Main focus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990099"/>
                </a:solidFill>
              </a:rPr>
              <a:t>Why</a:t>
            </a:r>
            <a:r>
              <a:rPr lang="en-US" sz="2800" dirty="0"/>
              <a:t> some songs in a large database are </a:t>
            </a:r>
            <a:r>
              <a:rPr lang="en-US" sz="2800" dirty="0">
                <a:solidFill>
                  <a:srgbClr val="990099"/>
                </a:solidFill>
              </a:rPr>
              <a:t>never recommended?</a:t>
            </a:r>
          </a:p>
          <a:p>
            <a:r>
              <a:rPr lang="en-US" sz="2800" dirty="0"/>
              <a:t>User builds similarity net</a:t>
            </a:r>
          </a:p>
          <a:p>
            <a:r>
              <a:rPr lang="en-US" sz="2800" dirty="0"/>
              <a:t>Focus on </a:t>
            </a:r>
            <a:r>
              <a:rPr lang="en-US" sz="2800" b="1" dirty="0"/>
              <a:t>hub</a:t>
            </a:r>
          </a:p>
          <a:p>
            <a:r>
              <a:rPr lang="en-US" sz="2800" dirty="0"/>
              <a:t>Performance evaluated by </a:t>
            </a:r>
            <a:r>
              <a:rPr lang="en-US" sz="2800" b="1" dirty="0"/>
              <a:t>actual listening</a:t>
            </a:r>
            <a:r>
              <a:rPr lang="en-US" sz="2800" dirty="0"/>
              <a:t>, not mere downloading</a:t>
            </a:r>
          </a:p>
          <a:p>
            <a:r>
              <a:rPr lang="en-US" sz="2800" dirty="0"/>
              <a:t>Songs similar to many others more likely to be listened </a:t>
            </a:r>
            <a:r>
              <a:rPr lang="en-US" dirty="0"/>
              <a:t>to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62" y="2829046"/>
            <a:ext cx="4514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1136"/>
          </a:xfrm>
        </p:spPr>
        <p:txBody>
          <a:bodyPr/>
          <a:lstStyle/>
          <a:p>
            <a:r>
              <a:rPr lang="en-US" dirty="0"/>
              <a:t>Work of Julián Urbano et 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1845734"/>
            <a:ext cx="10970150" cy="4023360"/>
          </a:xfrm>
        </p:spPr>
        <p:txBody>
          <a:bodyPr/>
          <a:lstStyle/>
          <a:p>
            <a:r>
              <a:rPr lang="en-US" sz="2800" dirty="0"/>
              <a:t>Geometric models of melodic similarity (symbolic data): ISMIR 2013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Transposition invariant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Time-scale invariant</a:t>
            </a:r>
            <a:r>
              <a:rPr lang="en-US" sz="2800" dirty="0"/>
              <a:t> (CMMR 2010; Springer </a:t>
            </a:r>
            <a:r>
              <a:rPr lang="en-US" sz="2800" dirty="0" err="1"/>
              <a:t>Verlag</a:t>
            </a:r>
            <a:r>
              <a:rPr lang="en-US" sz="2800" dirty="0"/>
              <a:t>)</a:t>
            </a:r>
          </a:p>
          <a:p>
            <a:r>
              <a:rPr lang="en-US" sz="2800" dirty="0"/>
              <a:t>Evaluation of MIR systems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17" y="3729038"/>
            <a:ext cx="4981575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57" y="2241813"/>
            <a:ext cx="4096264" cy="37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84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137"/>
          </a:xfrm>
        </p:spPr>
        <p:txBody>
          <a:bodyPr/>
          <a:lstStyle/>
          <a:p>
            <a:r>
              <a:rPr lang="en-US" dirty="0"/>
              <a:t>Accommodation of variation (Urbano)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of interpolated splines</a:t>
            </a:r>
          </a:p>
          <a:p>
            <a:r>
              <a:rPr lang="en-US" sz="2800" dirty="0"/>
              <a:t>Experimental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04" y="1559983"/>
            <a:ext cx="5389583" cy="3185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962" y="2919692"/>
            <a:ext cx="30347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</a:rPr>
              <a:t>Graphical edit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Insertion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7155" y="4583574"/>
            <a:ext cx="105234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Findings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Spans of 4 notes </a:t>
            </a:r>
            <a:r>
              <a:rPr lang="en-US" sz="2800" dirty="0"/>
              <a:t>perform best; performance degrades with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Model ignores rests, which are often missing in MIREX test sets</a:t>
            </a:r>
          </a:p>
        </p:txBody>
      </p:sp>
    </p:spTree>
    <p:extLst>
      <p:ext uri="{BB962C8B-B14F-4D97-AF65-F5344CB8AC3E}">
        <p14:creationId xmlns:p14="http://schemas.microsoft.com/office/powerpoint/2010/main" val="198374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https://link.springer.com/content/pdf/10.1007%2F978-3-642-23126-1.pdf</a:t>
            </a:r>
          </a:p>
          <a:p>
            <a:r>
              <a:rPr lang="en-US" sz="2800" dirty="0"/>
              <a:t>Compares diverse concepts of “equality”</a:t>
            </a:r>
          </a:p>
          <a:p>
            <a:pPr lvl="1"/>
            <a:r>
              <a:rPr lang="en-US" sz="2800" dirty="0"/>
              <a:t>Octave equivalence</a:t>
            </a:r>
          </a:p>
          <a:p>
            <a:pPr lvl="1"/>
            <a:r>
              <a:rPr lang="en-US" sz="2800" dirty="0"/>
              <a:t>Degree (harmonic) equality</a:t>
            </a:r>
          </a:p>
          <a:p>
            <a:pPr lvl="1"/>
            <a:r>
              <a:rPr lang="en-US" sz="2800" dirty="0"/>
              <a:t>Note equality</a:t>
            </a:r>
          </a:p>
          <a:p>
            <a:pPr lvl="1"/>
            <a:r>
              <a:rPr lang="en-US" sz="2800" dirty="0"/>
              <a:t>Harmonic similarity</a:t>
            </a:r>
          </a:p>
          <a:p>
            <a:pPr lvl="1"/>
            <a:r>
              <a:rPr lang="en-US" sz="2800" dirty="0"/>
              <a:t>Time-signature equivalence</a:t>
            </a:r>
          </a:p>
          <a:p>
            <a:pPr lvl="1"/>
            <a:r>
              <a:rPr lang="en-US" sz="2800" dirty="0"/>
              <a:t>Tempo, duration</a:t>
            </a:r>
          </a:p>
          <a:p>
            <a:r>
              <a:rPr lang="en-US" sz="2800" dirty="0"/>
              <a:t>Measures of </a:t>
            </a:r>
            <a:r>
              <a:rPr lang="en-US" sz="2800" dirty="0">
                <a:solidFill>
                  <a:srgbClr val="990099"/>
                </a:solidFill>
              </a:rPr>
              <a:t>dissimilarity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654" y="3266954"/>
            <a:ext cx="5261892" cy="2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0406"/>
          </a:xfrm>
        </p:spPr>
        <p:txBody>
          <a:bodyPr/>
          <a:lstStyle/>
          <a:p>
            <a:r>
              <a:rPr lang="en-US" dirty="0"/>
              <a:t>Urbano: </a:t>
            </a:r>
            <a:r>
              <a:rPr lang="en-US" dirty="0">
                <a:solidFill>
                  <a:srgbClr val="990099"/>
                </a:solidFill>
              </a:rPr>
              <a:t>vertical features</a:t>
            </a:r>
            <a:r>
              <a:rPr lang="en-US" dirty="0"/>
              <a:t> in “matching”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990099"/>
                </a:solidFill>
              </a:rPr>
              <a:t>Octave equivalence</a:t>
            </a:r>
            <a:r>
              <a:rPr lang="en-US" sz="2800" dirty="0"/>
              <a:t>: allow (perceptually, I’d say disallow)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Scale-degree</a:t>
            </a:r>
            <a:r>
              <a:rPr lang="en-US" sz="2800" dirty="0"/>
              <a:t> (melodic) equivalence: if key irrelevant 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“Note equivalence”</a:t>
            </a:r>
            <a:r>
              <a:rPr lang="en-US" sz="2800" dirty="0"/>
              <a:t>: same as transposition/scale degree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Pitch variation</a:t>
            </a:r>
            <a:r>
              <a:rPr lang="en-US" sz="2800" dirty="0"/>
              <a:t>: allowance of approximate matches (no discussion of accent)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Harmonic similarity</a:t>
            </a:r>
            <a:r>
              <a:rPr lang="en-US" sz="2800" dirty="0"/>
              <a:t>: rank</a:t>
            </a:r>
          </a:p>
          <a:p>
            <a:pPr lvl="1"/>
            <a:r>
              <a:rPr lang="en-US" sz="2800" dirty="0">
                <a:solidFill>
                  <a:srgbClr val="990099"/>
                </a:solidFill>
              </a:rPr>
              <a:t>Voice separation</a:t>
            </a:r>
            <a:r>
              <a:rPr lang="en-US" sz="2800" dirty="0"/>
              <a:t>: problem of working with composite and single voices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24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50649"/>
          </a:xfrm>
        </p:spPr>
        <p:txBody>
          <a:bodyPr/>
          <a:lstStyle/>
          <a:p>
            <a:r>
              <a:rPr lang="en-US" dirty="0"/>
              <a:t>Urbano: </a:t>
            </a:r>
            <a:r>
              <a:rPr lang="en-US" dirty="0">
                <a:solidFill>
                  <a:srgbClr val="990099"/>
                </a:solidFill>
              </a:rPr>
              <a:t>horizontal </a:t>
            </a:r>
            <a:r>
              <a:rPr lang="en-US" dirty="0">
                <a:solidFill>
                  <a:schemeClr val="tx1"/>
                </a:solidFill>
              </a:rPr>
              <a:t>features in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0099"/>
                </a:solidFill>
              </a:rPr>
              <a:t>Time-signature</a:t>
            </a:r>
            <a:r>
              <a:rPr lang="en-US" sz="2800" dirty="0"/>
              <a:t> equivalence: 2/4, 4/4</a:t>
            </a:r>
          </a:p>
          <a:p>
            <a:r>
              <a:rPr lang="en-US" sz="2800" dirty="0">
                <a:solidFill>
                  <a:srgbClr val="990099"/>
                </a:solidFill>
              </a:rPr>
              <a:t>Tempo equivalence</a:t>
            </a:r>
            <a:r>
              <a:rPr lang="en-US" sz="2800" dirty="0"/>
              <a:t>: gets into metronome markings</a:t>
            </a:r>
          </a:p>
          <a:p>
            <a:r>
              <a:rPr lang="en-US" sz="2800" dirty="0">
                <a:solidFill>
                  <a:srgbClr val="990099"/>
                </a:solidFill>
              </a:rPr>
              <a:t>Duration equivalence</a:t>
            </a:r>
            <a:r>
              <a:rPr lang="en-US" sz="2800" dirty="0"/>
              <a:t>: quality of performance</a:t>
            </a:r>
          </a:p>
          <a:p>
            <a:r>
              <a:rPr lang="en-US" sz="2800" dirty="0">
                <a:solidFill>
                  <a:srgbClr val="990099"/>
                </a:solidFill>
              </a:rPr>
              <a:t>Duration variation</a:t>
            </a:r>
            <a:r>
              <a:rPr lang="en-US" sz="2800" dirty="0"/>
              <a:t>: or, </a:t>
            </a:r>
            <a:r>
              <a:rPr lang="en-US" sz="2800" dirty="0">
                <a:solidFill>
                  <a:srgbClr val="0167EF"/>
                </a:solidFill>
              </a:rPr>
              <a:t>Privilege accented notes?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Josef </a:t>
            </a:r>
            <a:r>
              <a:rPr lang="en-US" sz="3600" dirty="0" err="1"/>
              <a:t>Riepel’s</a:t>
            </a:r>
            <a:r>
              <a:rPr lang="en-US" sz="3600" dirty="0"/>
              <a:t> main thrust: </a:t>
            </a:r>
            <a:br>
              <a:rPr lang="en-US" dirty="0"/>
            </a:br>
            <a:r>
              <a:rPr lang="en-US" sz="4000" dirty="0"/>
              <a:t>A theory of melodic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Development of opening motive</a:t>
            </a:r>
          </a:p>
          <a:p>
            <a:r>
              <a:rPr lang="en-US" sz="2800" dirty="0"/>
              <a:t>Emphasis of metrical regularity</a:t>
            </a:r>
          </a:p>
          <a:p>
            <a:r>
              <a:rPr lang="en-US" sz="2800" dirty="0"/>
              <a:t>Based on </a:t>
            </a:r>
            <a:r>
              <a:rPr lang="en-US" sz="2800" i="1" dirty="0" err="1"/>
              <a:t>rhythmopoeia</a:t>
            </a:r>
            <a:endParaRPr lang="en-US" sz="2800" i="1" dirty="0"/>
          </a:p>
          <a:p>
            <a:r>
              <a:rPr lang="en-US" sz="2800" dirty="0"/>
              <a:t>Focus on second half of a minuet (or trio)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818C-7386-4BD3-8EF9-A09C13CA203D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33" y="4195521"/>
            <a:ext cx="5513610" cy="16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5409"/>
            <a:ext cx="10058400" cy="1239078"/>
          </a:xfrm>
        </p:spPr>
        <p:txBody>
          <a:bodyPr>
            <a:normAutofit/>
          </a:bodyPr>
          <a:lstStyle/>
          <a:p>
            <a:r>
              <a:rPr lang="en-US" dirty="0"/>
              <a:t>Solutions to equivalence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5" y="1845734"/>
            <a:ext cx="10595113" cy="4023360"/>
          </a:xfrm>
        </p:spPr>
        <p:txBody>
          <a:bodyPr>
            <a:noAutofit/>
          </a:bodyPr>
          <a:lstStyle/>
          <a:p>
            <a:r>
              <a:rPr lang="en-US" sz="2800" dirty="0"/>
              <a:t>Nos. 1-3: use </a:t>
            </a:r>
            <a:r>
              <a:rPr lang="en-US" sz="2800" dirty="0">
                <a:solidFill>
                  <a:srgbClr val="990099"/>
                </a:solidFill>
              </a:rPr>
              <a:t>scale-degree differences</a:t>
            </a:r>
            <a:r>
              <a:rPr lang="en-US" sz="2800" dirty="0"/>
              <a:t>, not exact pitch differences</a:t>
            </a:r>
          </a:p>
          <a:p>
            <a:r>
              <a:rPr lang="en-US" sz="2800" dirty="0"/>
              <a:t>Horizontal requirements:</a:t>
            </a:r>
          </a:p>
          <a:p>
            <a:pPr lvl="1"/>
            <a:r>
              <a:rPr lang="en-US" sz="2800" dirty="0"/>
              <a:t>Time signature difference not important when equivalent</a:t>
            </a:r>
          </a:p>
          <a:p>
            <a:pPr lvl="1"/>
            <a:r>
              <a:rPr lang="en-US" sz="2800" dirty="0"/>
              <a:t>Duration can be measured two ways: </a:t>
            </a:r>
          </a:p>
          <a:p>
            <a:pPr lvl="2"/>
            <a:r>
              <a:rPr lang="en-US" sz="2800" dirty="0"/>
              <a:t>elapsed time in performance</a:t>
            </a:r>
          </a:p>
          <a:p>
            <a:pPr lvl="2"/>
            <a:r>
              <a:rPr lang="en-US" sz="2800" dirty="0"/>
              <a:t>Implied time in score: he gets into pitch-time splines here</a:t>
            </a:r>
          </a:p>
          <a:p>
            <a:r>
              <a:rPr lang="en-US" sz="2800" dirty="0"/>
              <a:t>Then: measure dissimilarity in splines (oscillation)</a:t>
            </a:r>
          </a:p>
          <a:p>
            <a:r>
              <a:rPr lang="en-US" sz="2800" dirty="0"/>
              <a:t>Finally: a new model for transposition and time-scale invariant comparison.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30C-9492-4451-BBA5-2B7F0736787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Continuing a melody after two bars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Riepel</a:t>
            </a:r>
            <a:r>
              <a:rPr lang="en-US" sz="2800" dirty="0"/>
              <a:t> offers:</a:t>
            </a:r>
          </a:p>
          <a:p>
            <a:pPr lvl="1"/>
            <a:r>
              <a:rPr lang="en-US" sz="2800" i="1" dirty="0">
                <a:solidFill>
                  <a:srgbClr val="990099"/>
                </a:solidFill>
              </a:rPr>
              <a:t>Monte</a:t>
            </a:r>
            <a:r>
              <a:rPr lang="en-US" sz="2800" dirty="0">
                <a:solidFill>
                  <a:schemeClr val="tx1"/>
                </a:solidFill>
              </a:rPr>
              <a:t> (up and up)</a:t>
            </a:r>
          </a:p>
          <a:p>
            <a:pPr lvl="1"/>
            <a:r>
              <a:rPr lang="en-US" sz="2800" i="1" dirty="0">
                <a:solidFill>
                  <a:srgbClr val="990099"/>
                </a:solidFill>
              </a:rPr>
              <a:t>Fonte</a:t>
            </a:r>
            <a:r>
              <a:rPr lang="en-US" sz="2800" dirty="0"/>
              <a:t> (up, then down)</a:t>
            </a:r>
          </a:p>
          <a:p>
            <a:pPr lvl="1"/>
            <a:r>
              <a:rPr lang="en-US" sz="2800" i="1" dirty="0">
                <a:solidFill>
                  <a:srgbClr val="990099"/>
                </a:solidFill>
              </a:rPr>
              <a:t>Ponte</a:t>
            </a:r>
          </a:p>
          <a:p>
            <a:pPr marL="457200" lvl="1" indent="0">
              <a:buNone/>
            </a:pPr>
            <a:r>
              <a:rPr lang="en-US" sz="2800" dirty="0"/>
              <a:t>(melodic shapes)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solidFill>
                  <a:srgbClr val="990099"/>
                </a:solidFill>
              </a:rPr>
              <a:t>Repetition</a:t>
            </a:r>
            <a:r>
              <a:rPr lang="en-US" sz="2800" dirty="0"/>
              <a:t> of small elements </a:t>
            </a:r>
            <a:r>
              <a:rPr lang="en-US" sz="2800" dirty="0">
                <a:solidFill>
                  <a:srgbClr val="990099"/>
                </a:solidFill>
              </a:rPr>
              <a:t>up to four times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31BC-903D-4BA8-8215-BBF161BB6C5E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2" y="2040178"/>
            <a:ext cx="5133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7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9" y="286603"/>
            <a:ext cx="10620421" cy="1450757"/>
          </a:xfrm>
        </p:spPr>
        <p:txBody>
          <a:bodyPr>
            <a:normAutofit/>
          </a:bodyPr>
          <a:lstStyle/>
          <a:p>
            <a:r>
              <a:rPr lang="en-US" sz="4000" dirty="0"/>
              <a:t>More (mechanistic)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833" y="3880929"/>
            <a:ext cx="5459089" cy="199799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2B58-8C0A-4720-BFEE-AED428D06B06}" type="datetime1">
              <a:rPr lang="en-US" smtClean="0"/>
              <a:t>4/14/2021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9" y="1811136"/>
            <a:ext cx="6483663" cy="1885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C2272E-DA09-48B4-8CAC-472528D08FBB}"/>
              </a:ext>
            </a:extLst>
          </p:cNvPr>
          <p:cNvSpPr txBox="1"/>
          <p:nvPr/>
        </p:nvSpPr>
        <p:spPr>
          <a:xfrm>
            <a:off x="674649" y="4544122"/>
            <a:ext cx="48096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Up-down-same approach for phrases</a:t>
            </a:r>
          </a:p>
        </p:txBody>
      </p:sp>
    </p:spTree>
    <p:extLst>
      <p:ext uri="{BB962C8B-B14F-4D97-AF65-F5344CB8AC3E}">
        <p14:creationId xmlns:p14="http://schemas.microsoft.com/office/powerpoint/2010/main" val="187637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6231172" cy="1329450"/>
          </a:xfrm>
        </p:spPr>
        <p:txBody>
          <a:bodyPr>
            <a:normAutofit/>
          </a:bodyPr>
          <a:lstStyle/>
          <a:p>
            <a:r>
              <a:rPr lang="en-US" sz="4000" dirty="0"/>
              <a:t>Mechanical composition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75413" y="1806785"/>
            <a:ext cx="3543300" cy="5124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i="1" dirty="0"/>
              <a:t>At right</a:t>
            </a:r>
            <a:r>
              <a:rPr lang="en-US" sz="2400" dirty="0"/>
              <a:t>: </a:t>
            </a:r>
            <a:r>
              <a:rPr lang="en-US" sz="2400" dirty="0" err="1"/>
              <a:t>Componium</a:t>
            </a:r>
            <a:r>
              <a:rPr lang="en-US" sz="2400" dirty="0"/>
              <a:t> (Brussels Mus,. Mus. Instr.)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8455-78C6-4F6F-A89A-24D028C36FE8}" type="datetime1">
              <a:rPr lang="en-US" smtClean="0"/>
              <a:t>4/14/2021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603" y="161925"/>
            <a:ext cx="3543300" cy="669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2" y="2140283"/>
            <a:ext cx="3935453" cy="3969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2569" y="4253899"/>
            <a:ext cx="3417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At left</a:t>
            </a:r>
            <a:r>
              <a:rPr lang="en-US" sz="2400" dirty="0"/>
              <a:t>: Jonathan Swift,</a:t>
            </a:r>
          </a:p>
          <a:p>
            <a:r>
              <a:rPr lang="en-US" sz="2400" dirty="0"/>
              <a:t>device to enable monkeys</a:t>
            </a:r>
          </a:p>
          <a:p>
            <a:r>
              <a:rPr lang="en-US" sz="2400" dirty="0"/>
              <a:t>to recreate all the world’s</a:t>
            </a:r>
          </a:p>
          <a:p>
            <a:r>
              <a:rPr lang="en-US" sz="2400" dirty="0"/>
              <a:t>literature (1726)</a:t>
            </a:r>
          </a:p>
        </p:txBody>
      </p:sp>
    </p:spTree>
    <p:extLst>
      <p:ext uri="{BB962C8B-B14F-4D97-AF65-F5344CB8AC3E}">
        <p14:creationId xmlns:p14="http://schemas.microsoft.com/office/powerpoint/2010/main" val="370739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number-based approaches to assembling a composition from small bits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70" y="1868006"/>
            <a:ext cx="6549700" cy="392982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3399-8612-4835-8D78-68E932D30EC2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42020" y="5797826"/>
            <a:ext cx="34017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 formula for </a:t>
            </a:r>
            <a:r>
              <a:rPr lang="en-US" sz="2400" dirty="0" err="1"/>
              <a:t>polonnaises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88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Timbral similarity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DBFD-9AF0-45FB-8C14-4E2C5BF5C96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A083-2373-4891-AD6C-89081952E4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8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Timbral similarity: </a:t>
            </a:r>
            <a:r>
              <a:rPr lang="en-US" dirty="0" err="1"/>
              <a:t>Aucouturier</a:t>
            </a:r>
            <a:r>
              <a:rPr lang="en-US" dirty="0"/>
              <a:t> &amp; </a:t>
            </a:r>
            <a:r>
              <a:rPr lang="en-US" dirty="0" err="1"/>
              <a:t>Pachet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Jean-Julien </a:t>
            </a:r>
            <a:r>
              <a:rPr lang="en-US" dirty="0" err="1"/>
              <a:t>Aucouturier</a:t>
            </a:r>
            <a:r>
              <a:rPr lang="en-US" dirty="0"/>
              <a:t>, François </a:t>
            </a:r>
            <a:r>
              <a:rPr lang="en-US" dirty="0" err="1"/>
              <a:t>Pachet</a:t>
            </a:r>
            <a:r>
              <a:rPr lang="en-US" dirty="0"/>
              <a:t> (IRCAM, Sony Labs)</a:t>
            </a:r>
          </a:p>
          <a:p>
            <a:r>
              <a:rPr lang="en-US" dirty="0"/>
              <a:t>Series of listener studies (Paris) mixing popular and classical genres</a:t>
            </a:r>
          </a:p>
          <a:p>
            <a:r>
              <a:rPr lang="en-US" dirty="0"/>
              <a:t>Focus on short passages at corresponding tempos and dynamics</a:t>
            </a:r>
          </a:p>
          <a:p>
            <a:r>
              <a:rPr lang="en-US" dirty="0"/>
              <a:t>All examples are polyphonic</a:t>
            </a:r>
          </a:p>
          <a:p>
            <a:r>
              <a:rPr lang="en-US" dirty="0"/>
              <a:t>Works with 1:1 pairs, not 1-to-group of songs (genre ID)</a:t>
            </a:r>
          </a:p>
          <a:p>
            <a:r>
              <a:rPr lang="en-US" dirty="0"/>
              <a:t>Matching uses Mel Frequency </a:t>
            </a:r>
            <a:r>
              <a:rPr lang="en-US" dirty="0" err="1"/>
              <a:t>Cepstrum</a:t>
            </a:r>
            <a:r>
              <a:rPr lang="en-US" dirty="0"/>
              <a:t> Coefficients (MFCCs)</a:t>
            </a:r>
          </a:p>
          <a:p>
            <a:r>
              <a:rPr lang="en-US" dirty="0"/>
              <a:t>Computes probabilities</a:t>
            </a:r>
          </a:p>
          <a:p>
            <a:r>
              <a:rPr lang="en-US" dirty="0"/>
              <a:t>Part of European project CUIDADO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D2C4-5397-433D-A7FC-5D627DAAA80E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4A3D-F012-44DC-99E5-F311982E84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4198"/>
      </p:ext>
    </p:extLst>
  </p:cSld>
  <p:clrMapOvr>
    <a:masterClrMapping/>
  </p:clrMapOvr>
</p:sld>
</file>

<file path=ppt/theme/theme1.xml><?xml version="1.0" encoding="utf-8"?>
<a:theme xmlns:a="http://schemas.openxmlformats.org/drawingml/2006/main" name="Lavender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vender" id="{3BBAA12F-2BF4-48BA-87F3-AC6A01883773}" vid="{65E5BC0B-73F3-45FE-9FC7-8A7D554F93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Lavender</Template>
  <TotalTime>17637</TotalTime>
  <Words>1366</Words>
  <Application>Microsoft Office PowerPoint</Application>
  <PresentationFormat>Widescreen</PresentationFormat>
  <Paragraphs>263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Lavender</vt:lpstr>
      <vt:lpstr>Patterning and coherence in music</vt:lpstr>
      <vt:lpstr>Symmetry and Similarity</vt:lpstr>
      <vt:lpstr>Josef Riepel’s main thrust:  A theory of melodic construction</vt:lpstr>
      <vt:lpstr>Continuing a melody after two bars</vt:lpstr>
      <vt:lpstr>More (mechanistic) examples</vt:lpstr>
      <vt:lpstr>Mechanical composition</vt:lpstr>
      <vt:lpstr>Other number-based approaches to assembling a composition from small bits</vt:lpstr>
      <vt:lpstr>Timbral similarity</vt:lpstr>
      <vt:lpstr>Timbral similarity: Aucouturier &amp; Pachet</vt:lpstr>
      <vt:lpstr>Sample pairs (Aucouturier, Pachet)</vt:lpstr>
      <vt:lpstr>Unexpected resemblances (A, P)</vt:lpstr>
      <vt:lpstr>Re-examinations of MIREX data</vt:lpstr>
      <vt:lpstr>Meta-analysis of MIREX data</vt:lpstr>
      <vt:lpstr>Alan Marsden meta-analysis (JNMR 2012)</vt:lpstr>
      <vt:lpstr>Mozart, K. 464,II</vt:lpstr>
      <vt:lpstr>Arthur Flexer(1) et al. meta-analyses:  MIREX 2006-2014 plus own data</vt:lpstr>
      <vt:lpstr>Flexer et al. 2014</vt:lpstr>
      <vt:lpstr>Flexer et al., 2014</vt:lpstr>
      <vt:lpstr>Flexer and Grill (2016)</vt:lpstr>
      <vt:lpstr>Tests used by Flexer and Grill</vt:lpstr>
      <vt:lpstr>Flexer and Grill, Tasks 1 and 2</vt:lpstr>
      <vt:lpstr>Other work by Flexer</vt:lpstr>
      <vt:lpstr>Sensory mapping (for intuitive searches); Timbral-visual mapping</vt:lpstr>
      <vt:lpstr>Limitations of audio-based recommendation systems (ACM 2010)</vt:lpstr>
      <vt:lpstr>Work of Julián Urbano et al.</vt:lpstr>
      <vt:lpstr>Accommodation of variation (Urbano)</vt:lpstr>
      <vt:lpstr>Urbano:</vt:lpstr>
      <vt:lpstr>Urbano: vertical features in “matching”</vt:lpstr>
      <vt:lpstr>Urbano: horizontal features in matching</vt:lpstr>
      <vt:lpstr>Solutions to equivalence problems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 and coherence</dc:title>
  <dc:creator>Eleanor Selfridge-Field</dc:creator>
  <cp:lastModifiedBy>Eleanor Selfridge-Field</cp:lastModifiedBy>
  <cp:revision>108</cp:revision>
  <dcterms:created xsi:type="dcterms:W3CDTF">2019-04-29T22:59:52Z</dcterms:created>
  <dcterms:modified xsi:type="dcterms:W3CDTF">2021-04-20T05:01:07Z</dcterms:modified>
</cp:coreProperties>
</file>