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60" r:id="rId4"/>
    <p:sldId id="261" r:id="rId5"/>
    <p:sldId id="269" r:id="rId6"/>
    <p:sldId id="271" r:id="rId7"/>
    <p:sldId id="277" r:id="rId8"/>
    <p:sldId id="278" r:id="rId9"/>
    <p:sldId id="276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anor Selfridge-Field" initials="ES" lastIdx="1" clrIdx="0">
    <p:extLst>
      <p:ext uri="{19B8F6BF-5375-455C-9EA6-DF929625EA0E}">
        <p15:presenceInfo xmlns:p15="http://schemas.microsoft.com/office/powerpoint/2012/main" userId="S::esfield@stanford.edu::673fda36-40b2-4863-a599-c0898d57d3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B9808-2525-4BDC-A129-731328ADE8DC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A4345-588A-425B-8ABC-B7D83C7F3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6981AF4-2D94-4519-B686-E2E525089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FEAB27D8-B815-4CC4-9E37-A501BFC849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Header Placeholder 3">
            <a:extLst>
              <a:ext uri="{FF2B5EF4-FFF2-40B4-BE49-F238E27FC236}">
                <a16:creationId xmlns:a16="http://schemas.microsoft.com/office/drawing/2014/main" id="{23CF7889-C9CA-4CC6-85ED-0F65E4FCF40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</a:rPr>
              <a:t>Musical Information 1B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FA8F00BE-5091-429A-B2DF-372BB895A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F6BB0E-7BAA-4130-A2EB-959A149882E0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6439-E909-4BD5-8BFA-065BF64DA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374DB-684C-4942-B1CB-2FD100A14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BABDE-B06C-4696-AFA9-A151D57F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7B-EC60-4A12-A9D4-22553835611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48EA5-DB12-4D6A-B473-20A69D67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5721A-FC4B-44E4-A254-952F4066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7181-82A9-46D8-8613-7B5ED767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1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621F-C1A5-4A1B-8CB8-538BDFB5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8B334-2883-4637-A7ED-3C1DDDA54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93F75-A288-4742-8E04-7A943B9F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7B-EC60-4A12-A9D4-22553835611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57478-F5FE-4B5F-BAE0-4242AC77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498AB-332B-45E5-8104-7686F252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7181-82A9-46D8-8613-7B5ED767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9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4C9D2-BB27-4FED-B349-5182DC17F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96E25-2247-44B6-AE5F-87FBA9954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AF310-56FB-4027-A609-E1768062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7B-EC60-4A12-A9D4-22553835611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21C7C-FA1F-444D-AE4C-C6DC9FAA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2B47D-0540-4B37-9009-42A2CAA9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7181-82A9-46D8-8613-7B5ED767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8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3325-27BA-49F2-AD25-39F3441E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412A-A56A-4025-B207-5AE1833C6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B19E7-0E85-43AE-9056-58CFCD0D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7B-EC60-4A12-A9D4-22553835611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93A7D-B349-4FDF-B0F7-D862600E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EEEED-184A-4577-84E7-04097103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7181-82A9-46D8-8613-7B5ED767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D03-61DF-48FF-B1DA-891689D7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5FA0B-ECED-48B7-BD01-4FEB874A7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17633-2F12-4E7F-A962-0EE63D32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7B-EC60-4A12-A9D4-22553835611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B7E7F-039E-44B1-ACDA-22F5E4E5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1ED7D-39DD-471C-B4C8-8BD118CB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7181-82A9-46D8-8613-7B5ED767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4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D996-59DA-49B2-B0CB-12315208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81A39-29D5-448C-AF37-9FC3A60FE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FECF3-5AF3-4378-95F3-7E7BDA913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FAF98-4642-4E0C-BC7A-29BE0330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7B-EC60-4A12-A9D4-22553835611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B67E9-6948-43EE-A9D3-965C6883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984AC-2358-499D-AC3E-1B2A21DE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7181-82A9-46D8-8613-7B5ED767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5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7F70-FD8B-453C-B891-0E849150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52765-C6C0-4D6B-A063-5775755E4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0399E-553D-4EA2-BD69-6901D495E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14180-DD07-42DE-AB4F-CB5C9A4CD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8800B-AA22-4D18-BC06-93841F1AE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E0544-CD04-47E6-A9C0-763AC42A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7B-EC60-4A12-A9D4-22553835611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D680EE-CB97-4235-A9FB-22C87F4D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981FDC-73AE-471F-B458-981EF0E7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7181-82A9-46D8-8613-7B5ED767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4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8DF1-EC13-4FBC-B6A8-89BC1B15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12BBB-B84D-4CF8-8B76-036B12C3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7B-EC60-4A12-A9D4-22553835611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94020-AAF0-414F-A66A-EF21D227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168D0-2709-437E-85F7-37E19495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7181-82A9-46D8-8613-7B5ED767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1FA05-7D26-4888-BC20-B4884EE6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7B-EC60-4A12-A9D4-22553835611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8DC8D-F3C8-4B81-B019-445E3643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5EB9-10C2-42B0-B804-1D43DC98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7181-82A9-46D8-8613-7B5ED767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2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F778F-0AA8-4810-B8D5-FD1AD1DC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A2D98-174F-4E22-A225-2C4C379E8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698A1-5EA2-406B-9595-184A57C05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2900F-EA2A-4B95-B99B-A594C5E5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7B-EC60-4A12-A9D4-22553835611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FCE86-F983-4A5D-8DFB-414DA2B1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F1D88-9224-4AED-92AD-229884D0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7181-82A9-46D8-8613-7B5ED767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7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5B0C-186D-4477-AC9A-1587392C8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6BFC7-7025-46EC-A614-DFF2D53D4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81DF2-8195-47F5-8453-FD762D08E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822C5-8265-40AA-9739-47115176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7B-EC60-4A12-A9D4-22553835611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1C667-FC79-4721-A882-27A70334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3D051-A8C0-4A38-9FA7-AEDE0DB3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7181-82A9-46D8-8613-7B5ED767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7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33BE9-FF6C-4616-AB5F-25E2FDE6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2B002-6821-4B56-9FF0-BD5626610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D917C-6B39-438A-B431-A23779161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F077B-EC60-4A12-A9D4-22553835611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C7A14-CFA9-46DC-9E36-6A3D91932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F1596-C2B1-40AF-8C76-3338F9FC1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7181-82A9-46D8-8613-7B5ED767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4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1DA9-E419-4EBB-A6DB-AFBF6B17B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Midi Shortcoming: Temperament, Expression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937AD-C1AD-4252-9754-C8253555D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7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71D2-DC99-48C1-95C6-299DA54A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Quantized vs unquantized MIDI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3ADE-4AC1-4370-8323-B0274CA74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7836" cy="4351338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Expression</a:t>
            </a:r>
            <a:r>
              <a:rPr lang="en-US" dirty="0"/>
              <a:t> requires </a:t>
            </a:r>
            <a:r>
              <a:rPr lang="en-US" b="1" dirty="0">
                <a:solidFill>
                  <a:srgbClr val="0070C0"/>
                </a:solidFill>
              </a:rPr>
              <a:t>unquantized</a:t>
            </a:r>
            <a:r>
              <a:rPr lang="en-US" dirty="0"/>
              <a:t> files</a:t>
            </a:r>
          </a:p>
          <a:p>
            <a:r>
              <a:rPr lang="en-US" b="1" dirty="0">
                <a:solidFill>
                  <a:srgbClr val="0070C0"/>
                </a:solidFill>
              </a:rPr>
              <a:t>Unquantized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files </a:t>
            </a:r>
            <a:r>
              <a:rPr lang="en-US" dirty="0">
                <a:solidFill>
                  <a:srgbClr val="C00000"/>
                </a:solidFill>
              </a:rPr>
              <a:t>messy to work with</a:t>
            </a:r>
          </a:p>
          <a:p>
            <a:r>
              <a:rPr lang="en-US" b="1" dirty="0">
                <a:solidFill>
                  <a:srgbClr val="00B050"/>
                </a:solidFill>
              </a:rPr>
              <a:t>Quantized files </a:t>
            </a:r>
            <a:r>
              <a:rPr lang="en-US" dirty="0"/>
              <a:t>preferable for transcription and </a:t>
            </a:r>
            <a:r>
              <a:rPr lang="en-US" dirty="0">
                <a:solidFill>
                  <a:srgbClr val="C00000"/>
                </a:solidFill>
              </a:rPr>
              <a:t>hard to listen to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030591-D72F-40EB-A49C-06DE082C4253}"/>
              </a:ext>
            </a:extLst>
          </p:cNvPr>
          <p:cNvSpPr/>
          <p:nvPr/>
        </p:nvSpPr>
        <p:spPr>
          <a:xfrm>
            <a:off x="7426036" y="1825625"/>
            <a:ext cx="3574473" cy="23723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9AA67A-A94B-4C8A-ACAA-0199111FA56F}"/>
              </a:ext>
            </a:extLst>
          </p:cNvPr>
          <p:cNvSpPr txBox="1"/>
          <p:nvPr/>
        </p:nvSpPr>
        <p:spPr>
          <a:xfrm>
            <a:off x="6735430" y="1506022"/>
            <a:ext cx="134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Quantized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A8849-4D58-4439-9049-A3B54EE99335}"/>
              </a:ext>
            </a:extLst>
          </p:cNvPr>
          <p:cNvSpPr txBox="1"/>
          <p:nvPr/>
        </p:nvSpPr>
        <p:spPr>
          <a:xfrm>
            <a:off x="10309903" y="1506022"/>
            <a:ext cx="138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Unquantized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5A740-07DF-4588-9772-46C40EDC975F}"/>
              </a:ext>
            </a:extLst>
          </p:cNvPr>
          <p:cNvSpPr txBox="1"/>
          <p:nvPr/>
        </p:nvSpPr>
        <p:spPr>
          <a:xfrm>
            <a:off x="6903934" y="4197927"/>
            <a:ext cx="101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039A57-4F7A-48BB-983A-057617395EB4}"/>
              </a:ext>
            </a:extLst>
          </p:cNvPr>
          <p:cNvSpPr txBox="1"/>
          <p:nvPr/>
        </p:nvSpPr>
        <p:spPr>
          <a:xfrm>
            <a:off x="10309903" y="4199020"/>
            <a:ext cx="101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287488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92ED-796B-481F-B8A4-1836FE2E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quiz: Quantized or Unquantized?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61601-D11A-4E3E-A3B3-2D6426D90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</a:p>
          <a:p>
            <a:pPr marL="0" indent="0">
              <a:buNone/>
            </a:pPr>
            <a:r>
              <a:rPr lang="en-US" dirty="0"/>
              <a:t>2. </a:t>
            </a:r>
          </a:p>
          <a:p>
            <a:pPr marL="0" indent="0">
              <a:buNone/>
            </a:pPr>
            <a:r>
              <a:rPr lang="en-US" dirty="0"/>
              <a:t>3. </a:t>
            </a:r>
          </a:p>
          <a:p>
            <a:pPr marL="0" indent="0">
              <a:buNone/>
            </a:pPr>
            <a:r>
              <a:rPr lang="en-US" dirty="0"/>
              <a:t>4.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4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8F76-AD88-4243-8D38-42C889D7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Video synchronization via MIDI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2D5C1-9EEC-4102-8171-8E2BA776D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Score (track)</a:t>
            </a:r>
          </a:p>
          <a:p>
            <a:r>
              <a:rPr lang="en-US" dirty="0"/>
              <a:t>Moving images</a:t>
            </a:r>
          </a:p>
          <a:p>
            <a:r>
              <a:rPr lang="en-US" dirty="0"/>
              <a:t>Frame numbers</a:t>
            </a:r>
          </a:p>
          <a:p>
            <a:r>
              <a:rPr lang="en-US" dirty="0"/>
              <a:t>Bar numbers</a:t>
            </a:r>
          </a:p>
          <a:p>
            <a:r>
              <a:rPr lang="en-US" dirty="0"/>
              <a:t>Sound track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F02B5-363F-45AA-96EC-5CE0EF194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1404937"/>
            <a:ext cx="6343650" cy="516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946853C-6A4F-4469-A9B0-481203C8E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Shortcomings: Tuning, Temperament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CE73AB86-9763-48EF-AE21-9AEB31199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Pitch</a:t>
            </a:r>
          </a:p>
        </p:txBody>
      </p:sp>
      <p:sp>
        <p:nvSpPr>
          <p:cNvPr id="21508" name="Content Placeholder 3">
            <a:extLst>
              <a:ext uri="{FF2B5EF4-FFF2-40B4-BE49-F238E27FC236}">
                <a16:creationId xmlns:a16="http://schemas.microsoft.com/office/drawing/2014/main" id="{95DEC788-0720-4BBA-91A7-18EF5937F03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Non-Western</a:t>
            </a:r>
          </a:p>
          <a:p>
            <a:r>
              <a:rPr lang="en-US" altLang="en-US"/>
              <a:t>Non-equally tempered</a:t>
            </a:r>
          </a:p>
          <a:p>
            <a:r>
              <a:rPr lang="en-US" altLang="en-US"/>
              <a:t>Interpretation of accidentals (inflections)</a:t>
            </a:r>
          </a:p>
        </p:txBody>
      </p:sp>
      <p:sp>
        <p:nvSpPr>
          <p:cNvPr id="21509" name="Date Placeholder 6">
            <a:extLst>
              <a:ext uri="{FF2B5EF4-FFF2-40B4-BE49-F238E27FC236}">
                <a16:creationId xmlns:a16="http://schemas.microsoft.com/office/drawing/2014/main" id="{DB495BF3-3764-436F-8DB5-982251679B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21510" name="Footer Placeholder 7">
            <a:extLst>
              <a:ext uri="{FF2B5EF4-FFF2-40B4-BE49-F238E27FC236}">
                <a16:creationId xmlns:a16="http://schemas.microsoft.com/office/drawing/2014/main" id="{67601A50-06E9-4A22-AFF7-CE2A1175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2022 Eleanor Selfridge-Field</a:t>
            </a:r>
          </a:p>
        </p:txBody>
      </p:sp>
      <p:sp>
        <p:nvSpPr>
          <p:cNvPr id="21511" name="Slide Number Placeholder 8">
            <a:extLst>
              <a:ext uri="{FF2B5EF4-FFF2-40B4-BE49-F238E27FC236}">
                <a16:creationId xmlns:a16="http://schemas.microsoft.com/office/drawing/2014/main" id="{971A0500-60ED-4A45-98FB-08955119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30C5B35-6503-4DF4-B20F-AB406D7F876E}" type="slidenum">
              <a:rPr lang="en-US" altLang="en-US" sz="1000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1512" name="Picture 15" descr="http://upload.wikimedia.org/wikipedia/commons/c/ce/C_major_scale.png">
            <a:extLst>
              <a:ext uri="{FF2B5EF4-FFF2-40B4-BE49-F238E27FC236}">
                <a16:creationId xmlns:a16="http://schemas.microsoft.com/office/drawing/2014/main" id="{DD1F4AD6-097E-4F01-8016-634A53CE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3968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4">
            <a:extLst>
              <a:ext uri="{FF2B5EF4-FFF2-40B4-BE49-F238E27FC236}">
                <a16:creationId xmlns:a16="http://schemas.microsoft.com/office/drawing/2014/main" id="{F22A5539-3F4B-4DA6-9111-84B914B36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981200"/>
            <a:ext cx="1679575" cy="1295400"/>
          </a:xfrm>
          <a:prstGeom prst="rect">
            <a:avLst/>
          </a:prstGeom>
          <a:solidFill>
            <a:srgbClr val="FFC000">
              <a:alpha val="2196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4" name="Rectangle 16">
            <a:extLst>
              <a:ext uri="{FF2B5EF4-FFF2-40B4-BE49-F238E27FC236}">
                <a16:creationId xmlns:a16="http://schemas.microsoft.com/office/drawing/2014/main" id="{053F95BA-3648-4D5E-AA51-446039329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9475" y="1981200"/>
            <a:ext cx="1679575" cy="1295400"/>
          </a:xfrm>
          <a:prstGeom prst="rect">
            <a:avLst/>
          </a:prstGeom>
          <a:solidFill>
            <a:srgbClr val="FFC000">
              <a:alpha val="2196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1515" name="Picture 17" descr="File:Blues scale variation of major scale.png">
            <a:extLst>
              <a:ext uri="{FF2B5EF4-FFF2-40B4-BE49-F238E27FC236}">
                <a16:creationId xmlns:a16="http://schemas.microsoft.com/office/drawing/2014/main" id="{648C3AE7-8EBF-42A4-8D2C-2087F3C0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3775075"/>
            <a:ext cx="3836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Box 6">
            <a:extLst>
              <a:ext uri="{FF2B5EF4-FFF2-40B4-BE49-F238E27FC236}">
                <a16:creationId xmlns:a16="http://schemas.microsoft.com/office/drawing/2014/main" id="{5D0D8929-73AC-4615-B3AA-708CCEC8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3719513"/>
            <a:ext cx="122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Blues scale</a:t>
            </a:r>
          </a:p>
        </p:txBody>
      </p:sp>
      <p:pic>
        <p:nvPicPr>
          <p:cNvPr id="21517" name="Picture 20">
            <a:extLst>
              <a:ext uri="{FF2B5EF4-FFF2-40B4-BE49-F238E27FC236}">
                <a16:creationId xmlns:a16="http://schemas.microsoft.com/office/drawing/2014/main" id="{FE4998DF-C0ED-49DD-ADD8-08E1FB58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51400"/>
            <a:ext cx="77898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Box 7">
            <a:extLst>
              <a:ext uri="{FF2B5EF4-FFF2-40B4-BE49-F238E27FC236}">
                <a16:creationId xmlns:a16="http://schemas.microsoft.com/office/drawing/2014/main" id="{65133DEF-7F94-4C95-9E19-2C4E300C5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1636713"/>
            <a:ext cx="149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Diatonic scale</a:t>
            </a:r>
          </a:p>
        </p:txBody>
      </p:sp>
      <p:sp>
        <p:nvSpPr>
          <p:cNvPr id="21519" name="TextBox 8">
            <a:extLst>
              <a:ext uri="{FF2B5EF4-FFF2-40B4-BE49-F238E27FC236}">
                <a16:creationId xmlns:a16="http://schemas.microsoft.com/office/drawing/2014/main" id="{1A0297DC-1209-467D-81D6-A223AC9E5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21175"/>
            <a:ext cx="263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Modes vs. chromatic scale</a:t>
            </a:r>
          </a:p>
        </p:txBody>
      </p:sp>
      <p:sp>
        <p:nvSpPr>
          <p:cNvPr id="21520" name="Rectangle 10">
            <a:extLst>
              <a:ext uri="{FF2B5EF4-FFF2-40B4-BE49-F238E27FC236}">
                <a16:creationId xmlns:a16="http://schemas.microsoft.com/office/drawing/2014/main" id="{00EC3102-E76E-4C4F-9161-C0BF3CED3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4087813"/>
            <a:ext cx="379412" cy="603250"/>
          </a:xfrm>
          <a:prstGeom prst="rect">
            <a:avLst/>
          </a:prstGeom>
          <a:solidFill>
            <a:srgbClr val="FFC000">
              <a:alpha val="32941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21" name="Rectangle 25">
            <a:extLst>
              <a:ext uri="{FF2B5EF4-FFF2-40B4-BE49-F238E27FC236}">
                <a16:creationId xmlns:a16="http://schemas.microsoft.com/office/drawing/2014/main" id="{CC4C7280-BF38-484D-BFB3-F7D46A8DC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8763" y="3856038"/>
            <a:ext cx="381000" cy="754062"/>
          </a:xfrm>
          <a:prstGeom prst="rect">
            <a:avLst/>
          </a:prstGeom>
          <a:solidFill>
            <a:srgbClr val="FFC000">
              <a:alpha val="34117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9ECE-35C6-44C9-9ABB-F8A47306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Mapping (or not) to the chromatic scale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E5F3E9D5-A2FF-417C-BA82-733D6D12BB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Diatonic=8 tones</a:t>
            </a:r>
          </a:p>
          <a:p>
            <a:r>
              <a:rPr lang="en-US" altLang="en-US" sz="2400" b="1" dirty="0"/>
              <a:t>Chromatic=12 tones</a:t>
            </a:r>
          </a:p>
          <a:p>
            <a:r>
              <a:rPr lang="en-US" altLang="en-US" sz="2400" dirty="0"/>
              <a:t>Pentatonic=5 tones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F05D7D2C-B654-4B01-9155-8CEA5CBBCF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AD27B9C2-8CB8-4D5F-9BCC-ABD18BCD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2022 Eleanor Selfridge-Field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ADA40DF8-C3EE-40E3-A328-39B2F233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38F7E18-D50D-4C17-BB21-30054149832F}" type="slidenum">
              <a:rPr lang="en-US" altLang="en-US" sz="1000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3559" name="Picture 2" descr="File:Major scale in the chromatic circle.png">
            <a:extLst>
              <a:ext uri="{FF2B5EF4-FFF2-40B4-BE49-F238E27FC236}">
                <a16:creationId xmlns:a16="http://schemas.microsoft.com/office/drawing/2014/main" id="{24DC3772-662F-4A7E-9680-A683D139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7432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 descr="A Lady Playing the Tanpura, ca. 1735.jpg">
            <a:extLst>
              <a:ext uri="{FF2B5EF4-FFF2-40B4-BE49-F238E27FC236}">
                <a16:creationId xmlns:a16="http://schemas.microsoft.com/office/drawing/2014/main" id="{E0D4F3A7-BD0A-4D69-A2F5-DF56D7F4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1731963"/>
            <a:ext cx="2319338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6">
            <a:extLst>
              <a:ext uri="{FF2B5EF4-FFF2-40B4-BE49-F238E27FC236}">
                <a16:creationId xmlns:a16="http://schemas.microsoft.com/office/drawing/2014/main" id="{DB5B78AF-161E-466D-B757-687A81B3E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5540375"/>
            <a:ext cx="2338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anose="02020603050405020304" pitchFamily="18" charset="0"/>
              </a:rPr>
              <a:t>Lady playing tanpura, </a:t>
            </a:r>
            <a:r>
              <a:rPr lang="en-US" altLang="en-US" sz="1400" i="1" dirty="0">
                <a:latin typeface="Times New Roman" panose="02020603050405020304" pitchFamily="18" charset="0"/>
              </a:rPr>
              <a:t>c</a:t>
            </a:r>
            <a:r>
              <a:rPr lang="en-US" altLang="en-US" sz="1400" dirty="0">
                <a:latin typeface="Times New Roman" panose="02020603050405020304" pitchFamily="18" charset="0"/>
              </a:rPr>
              <a:t>1735</a:t>
            </a:r>
          </a:p>
        </p:txBody>
      </p:sp>
      <p:cxnSp>
        <p:nvCxnSpPr>
          <p:cNvPr id="23562" name="Straight Connector 3">
            <a:extLst>
              <a:ext uri="{FF2B5EF4-FFF2-40B4-BE49-F238E27FC236}">
                <a16:creationId xmlns:a16="http://schemas.microsoft.com/office/drawing/2014/main" id="{3B0BA40B-42E0-4B89-A04C-95248333FDD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00600" y="4114800"/>
            <a:ext cx="304800" cy="1295400"/>
          </a:xfrm>
          <a:prstGeom prst="line">
            <a:avLst/>
          </a:prstGeom>
          <a:noFill/>
          <a:ln w="12700" algn="ctr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Straight Connector 5">
            <a:extLst>
              <a:ext uri="{FF2B5EF4-FFF2-40B4-BE49-F238E27FC236}">
                <a16:creationId xmlns:a16="http://schemas.microsoft.com/office/drawing/2014/main" id="{EC7FC906-87ED-4757-81ED-C6C2CCACA04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52800" y="3657600"/>
            <a:ext cx="990600" cy="990600"/>
          </a:xfrm>
          <a:prstGeom prst="line">
            <a:avLst/>
          </a:prstGeom>
          <a:noFill/>
          <a:ln w="12700" algn="ctr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189F-C270-465F-B211-DFE78FE9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Non-equal temperament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102B6A08-B930-4DD2-A7F3-67E167C63F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4313"/>
            <a:ext cx="10515600" cy="4351337"/>
          </a:xfrm>
        </p:spPr>
        <p:txBody>
          <a:bodyPr/>
          <a:lstStyle/>
          <a:p>
            <a:r>
              <a:rPr lang="en-US" altLang="en-US"/>
              <a:t>Baroque tunings (18</a:t>
            </a:r>
            <a:r>
              <a:rPr lang="en-US" altLang="en-US" baseline="30000"/>
              <a:t>th</a:t>
            </a:r>
            <a:r>
              <a:rPr lang="en-US" altLang="en-US"/>
              <a:t> century)</a:t>
            </a:r>
          </a:p>
          <a:p>
            <a:pPr lvl="1"/>
            <a:r>
              <a:rPr lang="en-US" altLang="en-US"/>
              <a:t>“Just” intonation</a:t>
            </a:r>
          </a:p>
          <a:p>
            <a:pPr lvl="1"/>
            <a:r>
              <a:rPr lang="en-US" altLang="en-US"/>
              <a:t>Meantone</a:t>
            </a:r>
          </a:p>
          <a:p>
            <a:pPr lvl="1"/>
            <a:r>
              <a:rPr lang="en-US" altLang="en-US"/>
              <a:t>Werckmeister III</a:t>
            </a:r>
          </a:p>
          <a:p>
            <a:pPr lvl="1"/>
            <a:endParaRPr lang="en-US" altLang="en-US"/>
          </a:p>
        </p:txBody>
      </p:sp>
      <p:sp>
        <p:nvSpPr>
          <p:cNvPr id="24580" name="Date Placeholder 3">
            <a:extLst>
              <a:ext uri="{FF2B5EF4-FFF2-40B4-BE49-F238E27FC236}">
                <a16:creationId xmlns:a16="http://schemas.microsoft.com/office/drawing/2014/main" id="{5620EE2D-B5C4-4CC8-9687-2152345A37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24581" name="Footer Placeholder 4">
            <a:extLst>
              <a:ext uri="{FF2B5EF4-FFF2-40B4-BE49-F238E27FC236}">
                <a16:creationId xmlns:a16="http://schemas.microsoft.com/office/drawing/2014/main" id="{F2D078C1-698F-4736-9022-30352855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2022 Eleanor Selfridge-Field</a:t>
            </a:r>
          </a:p>
        </p:txBody>
      </p:sp>
      <p:sp>
        <p:nvSpPr>
          <p:cNvPr id="24582" name="Slide Number Placeholder 5">
            <a:extLst>
              <a:ext uri="{FF2B5EF4-FFF2-40B4-BE49-F238E27FC236}">
                <a16:creationId xmlns:a16="http://schemas.microsoft.com/office/drawing/2014/main" id="{C9B6A023-65E7-4D7A-ABF5-E1BE447B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6A29D25-EF56-4E7F-8A8D-78C9A12190A1}" type="slidenum">
              <a:rPr lang="en-US" altLang="en-US" sz="1000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633AF-D60B-47CB-A750-34966702BBD2}"/>
              </a:ext>
            </a:extLst>
          </p:cNvPr>
          <p:cNvSpPr txBox="1"/>
          <p:nvPr/>
        </p:nvSpPr>
        <p:spPr>
          <a:xfrm>
            <a:off x="6596063" y="1457325"/>
            <a:ext cx="31146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Arbitrary 8ve arrangements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(“short octaves”, split keys)</a:t>
            </a:r>
          </a:p>
        </p:txBody>
      </p:sp>
      <p:pic>
        <p:nvPicPr>
          <p:cNvPr id="24584" name="Picture 2" descr="Image result for short octave">
            <a:extLst>
              <a:ext uri="{FF2B5EF4-FFF2-40B4-BE49-F238E27FC236}">
                <a16:creationId xmlns:a16="http://schemas.microsoft.com/office/drawing/2014/main" id="{63D81285-B7D2-406C-B9A3-E209BDDE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6625"/>
            <a:ext cx="381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AutoShape 4" descr="Image result for short octave">
            <a:extLst>
              <a:ext uri="{FF2B5EF4-FFF2-40B4-BE49-F238E27FC236}">
                <a16:creationId xmlns:a16="http://schemas.microsoft.com/office/drawing/2014/main" id="{1C550768-312F-4CE8-B12E-AC796293C6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4586" name="Picture 6" descr="https://i.ytimg.com/vi/y80qgsLng9I/hqdefault.jpg">
            <a:extLst>
              <a:ext uri="{FF2B5EF4-FFF2-40B4-BE49-F238E27FC236}">
                <a16:creationId xmlns:a16="http://schemas.microsoft.com/office/drawing/2014/main" id="{B2357339-E4D0-47BF-93CE-9E45B726A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160713"/>
            <a:ext cx="284956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AutoShape 8" descr="Image result for short octave">
            <a:extLst>
              <a:ext uri="{FF2B5EF4-FFF2-40B4-BE49-F238E27FC236}">
                <a16:creationId xmlns:a16="http://schemas.microsoft.com/office/drawing/2014/main" id="{04A0674A-EBBA-4E54-A589-602A89FE02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8" name="AutoShape 10" descr="Image result for short octave">
            <a:extLst>
              <a:ext uri="{FF2B5EF4-FFF2-40B4-BE49-F238E27FC236}">
                <a16:creationId xmlns:a16="http://schemas.microsoft.com/office/drawing/2014/main" id="{7E6C8FA4-02BB-4C1E-BBF0-BF00CA8B03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4589" name="Picture 12" descr="http://upload.wikimedia.org/wikipedia/commons/thumb/f/f5/BrokenOctaveOnC.svg/206px-BrokenOctaveOnC.svg.png">
            <a:extLst>
              <a:ext uri="{FF2B5EF4-FFF2-40B4-BE49-F238E27FC236}">
                <a16:creationId xmlns:a16="http://schemas.microsoft.com/office/drawing/2014/main" id="{310897AA-AAB3-40D4-BEC2-EC8DA10A1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84538"/>
            <a:ext cx="19621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https://upload.wikimedia.org/wikipedia/commons/7/74/Just_intonation_diatonic_scale_derivation.png">
            <a:extLst>
              <a:ext uri="{FF2B5EF4-FFF2-40B4-BE49-F238E27FC236}">
                <a16:creationId xmlns:a16="http://schemas.microsoft.com/office/drawing/2014/main" id="{517B17B3-9945-42B5-8E49-1D83110F4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240088"/>
            <a:ext cx="25717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BE52-BE56-44DB-8D83-1E6F6E25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>
                <a:latin typeface="+mn-lt"/>
              </a:rPr>
              <a:t>Vicentino’s</a:t>
            </a:r>
            <a:r>
              <a:rPr lang="en-US" sz="4000" dirty="0">
                <a:latin typeface="+mn-lt"/>
              </a:rPr>
              <a:t> enharmonic harpsichord </a:t>
            </a:r>
            <a:br>
              <a:rPr lang="en-US" dirty="0"/>
            </a:br>
            <a:r>
              <a:rPr lang="en-US" sz="3200" dirty="0">
                <a:latin typeface="+mn-lt"/>
              </a:rPr>
              <a:t>(pitch equivalents in cents)</a:t>
            </a:r>
          </a:p>
        </p:txBody>
      </p:sp>
      <p:pic>
        <p:nvPicPr>
          <p:cNvPr id="25603" name="Content Placeholder 3">
            <a:extLst>
              <a:ext uri="{FF2B5EF4-FFF2-40B4-BE49-F238E27FC236}">
                <a16:creationId xmlns:a16="http://schemas.microsoft.com/office/drawing/2014/main" id="{92C77EBB-4BD8-450F-99AC-BCB9B721C4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5663" y="1909763"/>
            <a:ext cx="5418137" cy="4016375"/>
          </a:xfrm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5BAA8616-B9CD-4CA0-AB67-B8A0D9E05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690688"/>
            <a:ext cx="52292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>
            <a:extLst>
              <a:ext uri="{FF2B5EF4-FFF2-40B4-BE49-F238E27FC236}">
                <a16:creationId xmlns:a16="http://schemas.microsoft.com/office/drawing/2014/main" id="{319B9EBB-F941-44A5-BF0B-08C611BBA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915025"/>
            <a:ext cx="10466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Music for enharmonic harpsichord (from </a:t>
            </a:r>
            <a:r>
              <a:rPr lang="en-US" altLang="en-US" sz="2400" i="1" dirty="0"/>
              <a:t>c</a:t>
            </a:r>
            <a:r>
              <a:rPr lang="en-US" altLang="en-US" sz="2400" dirty="0"/>
              <a:t>1550) here by Martino </a:t>
            </a:r>
            <a:r>
              <a:rPr lang="en-US" altLang="en-US" sz="2400" dirty="0" err="1"/>
              <a:t>Pesenti</a:t>
            </a:r>
            <a:r>
              <a:rPr lang="en-US" altLang="en-US" sz="2400" dirty="0"/>
              <a:t> (</a:t>
            </a:r>
            <a:r>
              <a:rPr lang="en-US" altLang="en-US" sz="2400" i="1" dirty="0"/>
              <a:t>c</a:t>
            </a:r>
            <a:r>
              <a:rPr lang="en-US" altLang="en-US" sz="2400" dirty="0"/>
              <a:t>1650)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FE681-EC3E-40AA-B76A-F61D7206BC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275A/Music 253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4B287-17A0-44FE-BDFC-43A482D6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8263" y="6364288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FCB1D-FD22-4829-9461-823E0206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9A2C-D50E-42D4-BFC4-4525C58806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20042F-E33B-4DC0-8A9E-AAB4FA96E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44" y="1714351"/>
            <a:ext cx="8731956" cy="4926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21FB71-4EC3-4262-B645-21505FCBCEE8}"/>
              </a:ext>
            </a:extLst>
          </p:cNvPr>
          <p:cNvSpPr txBox="1"/>
          <p:nvPr/>
        </p:nvSpPr>
        <p:spPr>
          <a:xfrm>
            <a:off x="1333500" y="520700"/>
            <a:ext cx="1054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Electronic Replicas offering unequal temperament </a:t>
            </a:r>
          </a:p>
        </p:txBody>
      </p:sp>
    </p:spTree>
    <p:extLst>
      <p:ext uri="{BB962C8B-B14F-4D97-AF65-F5344CB8AC3E}">
        <p14:creationId xmlns:p14="http://schemas.microsoft.com/office/powerpoint/2010/main" val="422260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B669B6-3B94-4D30-B067-11716B1B7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621506"/>
            <a:ext cx="9982200" cy="561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3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487C6-8A5B-460E-9E12-CE4F8F24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Steinway </a:t>
            </a:r>
            <a:r>
              <a:rPr lang="en-US" dirty="0" err="1"/>
              <a:t>Spirio</a:t>
            </a:r>
            <a:r>
              <a:rPr lang="en-US" dirty="0"/>
              <a:t> (</a:t>
            </a:r>
            <a:r>
              <a:rPr lang="en-US"/>
              <a:t>electronic recording piano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C6DC2F-2D2B-49BE-91E2-5A8188692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5" y="2034381"/>
            <a:ext cx="8667750" cy="3933825"/>
          </a:xfrm>
        </p:spPr>
      </p:pic>
    </p:spTree>
    <p:extLst>
      <p:ext uri="{BB962C8B-B14F-4D97-AF65-F5344CB8AC3E}">
        <p14:creationId xmlns:p14="http://schemas.microsoft.com/office/powerpoint/2010/main" val="3718964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218</Words>
  <Application>Microsoft Office PowerPoint</Application>
  <PresentationFormat>Widescreen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Midi Shortcoming: Temperament, Expression</vt:lpstr>
      <vt:lpstr>Video synchronization via MIDI</vt:lpstr>
      <vt:lpstr>Shortcomings: Tuning, Temperament</vt:lpstr>
      <vt:lpstr>Mapping (or not) to the chromatic scale</vt:lpstr>
      <vt:lpstr>Non-equal temperament</vt:lpstr>
      <vt:lpstr>Vicentino’s enharmonic harpsichord  (pitch equivalents in cents)</vt:lpstr>
      <vt:lpstr>PowerPoint Presentation</vt:lpstr>
      <vt:lpstr>PowerPoint Presentation</vt:lpstr>
      <vt:lpstr>Steinway Spirio (electronic recording piano)</vt:lpstr>
      <vt:lpstr>Quantized vs unquantized MIDI files</vt:lpstr>
      <vt:lpstr>Listening quiz: Quantized or Unquantized?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Midi, Temperament, Expression</dc:title>
  <dc:creator>Eleanor Selfridge-Field</dc:creator>
  <cp:lastModifiedBy>Eleanor Selfridge-Field</cp:lastModifiedBy>
  <cp:revision>8</cp:revision>
  <dcterms:created xsi:type="dcterms:W3CDTF">2022-02-01T02:27:37Z</dcterms:created>
  <dcterms:modified xsi:type="dcterms:W3CDTF">2022-02-01T06:01:44Z</dcterms:modified>
</cp:coreProperties>
</file>