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7" r:id="rId4"/>
    <p:sldId id="263" r:id="rId5"/>
    <p:sldId id="257" r:id="rId6"/>
    <p:sldId id="258" r:id="rId7"/>
    <p:sldId id="274" r:id="rId8"/>
    <p:sldId id="261" r:id="rId9"/>
    <p:sldId id="262" r:id="rId10"/>
    <p:sldId id="264" r:id="rId11"/>
    <p:sldId id="269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57" d="100"/>
          <a:sy n="57" d="100"/>
        </p:scale>
        <p:origin x="4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63778-6556-4657-834A-50719F55FB6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A54F-5724-4FA0-AC05-E758E4736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Musical Information 1B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1FC41D-418D-4B85-8746-AD026106C754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44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Musical Information 1B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162D32-D5A4-49CE-93CC-547E57FB6962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9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Musical Information 1B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970127-BD9E-4319-AC15-4CE7DFE99968}" type="slidenum">
              <a:rPr lang="en-US" altLang="en-US" sz="1200" smtClean="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9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patents?id=6RclAAAAEBAJ&amp;pg=PA2&amp;source=gbs_selected_pages&amp;cad=4#v=onepage&amp;q&amp;f=fals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SlHVifRp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2gOI1p_0iM" TargetMode="External"/><Relationship Id="rId2" Type="http://schemas.openxmlformats.org/officeDocument/2006/relationships/hyperlink" Target="https://www.youtube.com/watch?v=aq9iwjyq6u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0OveRacKH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ZOzUVD4oL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ounds.com/manual/html/indexfram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kBIUrJoJ3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atents.google.com/patent/US5675100A/en?inventor=Hewlett+Walter+B.&amp;oq=Hewlett+Walter+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patents?id=6RclAAAAEBAJ&amp;pg=PA2&amp;source=gbs_selected_pages&amp;cad=4#v=onepage&amp;q&amp;f=fals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MIDI and extended pitches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Tuning and Temperament</a:t>
            </a:r>
          </a:p>
        </p:txBody>
      </p:sp>
    </p:spTree>
    <p:extLst>
      <p:ext uri="{BB962C8B-B14F-4D97-AF65-F5344CB8AC3E}">
        <p14:creationId xmlns:p14="http://schemas.microsoft.com/office/powerpoint/2010/main" val="394806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25000"/>
                  </a:schemeClr>
                </a:solidFill>
              </a:rPr>
              <a:t>MIDI Plus</a:t>
            </a:r>
            <a:br>
              <a:rPr lang="en-US" altLang="en-US" sz="3200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altLang="en-US" sz="2000" dirty="0"/>
              <a:t>(How to make MIDI enharmonically accurate)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828801"/>
            <a:ext cx="3810000" cy="4302125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4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chemeClr val="accent5">
                    <a:lumMod val="25000"/>
                  </a:schemeClr>
                </a:solidFill>
              </a:rPr>
              <a:t>Method</a:t>
            </a:r>
          </a:p>
          <a:p>
            <a:pPr marL="471487" lvl="1" indent="0">
              <a:buNone/>
              <a:defRPr/>
            </a:pPr>
            <a:r>
              <a:rPr lang="en-US" altLang="en-US" sz="1800" dirty="0"/>
              <a:t>Reassign two bits from velocity byte </a:t>
            </a:r>
          </a:p>
          <a:p>
            <a:pPr marL="0" indent="0"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1600" dirty="0"/>
              <a:t>US Patent #5675100 (1996)</a:t>
            </a:r>
          </a:p>
          <a:p>
            <a:pPr>
              <a:defRPr/>
            </a:pPr>
            <a:r>
              <a:rPr lang="en-US" altLang="en-US" sz="1200" dirty="0">
                <a:hlinkClick r:id="rId2"/>
              </a:rPr>
              <a:t>http://www.google.com/patents?id=6RclAAAAEBAJ&amp;pg=PA2&amp;source=gbs_selected_pages&amp;cad=4#v=onepage&amp;q&amp;f=false</a:t>
            </a:r>
            <a:endParaRPr lang="en-US" altLang="en-US" sz="1200" dirty="0"/>
          </a:p>
          <a:p>
            <a:pPr>
              <a:defRPr/>
            </a:pPr>
            <a:endParaRPr lang="en-US" altLang="en-US" sz="1200" dirty="0"/>
          </a:p>
        </p:txBody>
      </p:sp>
      <p:sp>
        <p:nvSpPr>
          <p:cNvPr id="1741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2021 Eleanor Selfridge-Field</a:t>
            </a:r>
          </a:p>
        </p:txBody>
      </p:sp>
      <p:pic>
        <p:nvPicPr>
          <p:cNvPr id="174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4" y="1758950"/>
            <a:ext cx="44100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70AC40-B250-4C95-B5E7-874BB1649FE8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Non-equal temperament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38200" y="1483784"/>
            <a:ext cx="10515600" cy="4351338"/>
          </a:xfrm>
        </p:spPr>
        <p:txBody>
          <a:bodyPr/>
          <a:lstStyle/>
          <a:p>
            <a:r>
              <a:rPr lang="en-US" altLang="en-US" dirty="0"/>
              <a:t>Baroque tunings</a:t>
            </a:r>
          </a:p>
          <a:p>
            <a:pPr lvl="1"/>
            <a:r>
              <a:rPr lang="en-US" altLang="en-US" dirty="0"/>
              <a:t>“Just” intonation</a:t>
            </a:r>
          </a:p>
          <a:p>
            <a:pPr lvl="1"/>
            <a:r>
              <a:rPr lang="en-US" altLang="en-US" dirty="0" err="1"/>
              <a:t>Meantone</a:t>
            </a:r>
            <a:endParaRPr lang="en-US" altLang="en-US" dirty="0"/>
          </a:p>
          <a:p>
            <a:pPr lvl="1"/>
            <a:r>
              <a:rPr lang="en-US" altLang="en-US" dirty="0" err="1"/>
              <a:t>Werckmeister</a:t>
            </a:r>
            <a:r>
              <a:rPr lang="en-US" altLang="en-US" dirty="0"/>
              <a:t> III</a:t>
            </a:r>
          </a:p>
          <a:p>
            <a:pPr lvl="1"/>
            <a:endParaRPr lang="en-US" altLang="en-US" dirty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2021 Eleanor Selfridge-Field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BAA7E3-D93A-4D34-BF46-C95B6DF2808F}" type="slidenum">
              <a:rPr lang="en-US" altLang="en-US" sz="1000">
                <a:latin typeface="Arial" panose="020B0604020202020204" pitchFamily="34" charset="0"/>
              </a:rPr>
              <a:pPr/>
              <a:t>11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6018" y="1458009"/>
            <a:ext cx="31147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Arbitrary 8ve arrangements</a:t>
            </a:r>
          </a:p>
          <a:p>
            <a:pPr>
              <a:defRPr/>
            </a:pPr>
            <a:r>
              <a:rPr lang="en-US" dirty="0"/>
              <a:t>(“short octaves”, split keys)</a:t>
            </a:r>
          </a:p>
        </p:txBody>
      </p:sp>
      <p:pic>
        <p:nvPicPr>
          <p:cNvPr id="21512" name="Picture 2" descr="Image result for short oct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206624"/>
            <a:ext cx="381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AutoShape 4" descr="Image result for short octave"/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1514" name="Picture 6" descr="https://i.ytimg.com/vi/y80qgsLng9I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7" y="3161086"/>
            <a:ext cx="284956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AutoShape 8" descr="Image result for short octave"/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6" name="AutoShape 10" descr="Image result for short octave"/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1517" name="Picture 12" descr="http://upload.wikimedia.org/wikipedia/commons/thumb/f/f5/BrokenOctaveOnC.svg/206px-BrokenOctaveOnC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85067"/>
            <a:ext cx="19621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https://upload.wikimedia.org/wikipedia/commons/7/74/Just_intonation_diatonic_scale_deriv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240617"/>
            <a:ext cx="25717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08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Vicentino’s</a:t>
            </a:r>
            <a:r>
              <a:rPr lang="en-US" dirty="0"/>
              <a:t> enharmonic harpsichord </a:t>
            </a:r>
            <a:br>
              <a:rPr lang="en-US" dirty="0"/>
            </a:br>
            <a:r>
              <a:rPr lang="en-US" dirty="0"/>
              <a:t>(pitch equivalents in cents)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5605" y="1910291"/>
            <a:ext cx="5418195" cy="4016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41" y="1690688"/>
            <a:ext cx="5229225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0391" y="6018239"/>
            <a:ext cx="749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Music for enharmonic harpsichord (from </a:t>
            </a:r>
            <a:r>
              <a:rPr lang="en-US" i="1" dirty="0"/>
              <a:t>c</a:t>
            </a:r>
            <a:r>
              <a:rPr lang="en-US" dirty="0"/>
              <a:t>. 1550) by Martino </a:t>
            </a:r>
            <a:r>
              <a:rPr lang="en-US" dirty="0" err="1"/>
              <a:t>Pesenti</a:t>
            </a:r>
            <a:r>
              <a:rPr lang="en-US" dirty="0"/>
              <a:t> (c. 1650)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CS 275A/Music 253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78205" y="6364622"/>
            <a:ext cx="4114800" cy="365125"/>
          </a:xfrm>
        </p:spPr>
        <p:txBody>
          <a:bodyPr/>
          <a:lstStyle/>
          <a:p>
            <a:r>
              <a:rPr lang="en-US" dirty="0"/>
              <a:t>2021 Eleanor Selfridge-Field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9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Roland digital harpsichord series</a:t>
            </a:r>
            <a:br>
              <a:rPr lang="en-US" dirty="0"/>
            </a:br>
            <a:r>
              <a:rPr lang="en-US" dirty="0"/>
              <a:t>(1988--)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7628" y="1324532"/>
            <a:ext cx="3309326" cy="43021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275A/Music 253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2021 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63690-CDA9-43FA-BD21-3CCDD299176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474848"/>
            <a:ext cx="272754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Three modes</a:t>
            </a:r>
          </a:p>
          <a:p>
            <a:r>
              <a:rPr lang="en-US" dirty="0"/>
              <a:t>	Equal-tempered</a:t>
            </a:r>
          </a:p>
          <a:p>
            <a:r>
              <a:rPr lang="en-US" dirty="0"/>
              <a:t>	</a:t>
            </a:r>
            <a:r>
              <a:rPr lang="en-US" dirty="0" err="1"/>
              <a:t>Meantone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Werckmeister</a:t>
            </a:r>
            <a:r>
              <a:rPr lang="en-US" dirty="0"/>
              <a:t> III</a:t>
            </a:r>
          </a:p>
          <a:p>
            <a:r>
              <a:rPr lang="en-US" dirty="0"/>
              <a:t>Two acoustic contexts</a:t>
            </a:r>
          </a:p>
          <a:p>
            <a:r>
              <a:rPr lang="en-US" dirty="0"/>
              <a:t>	Room</a:t>
            </a:r>
          </a:p>
          <a:p>
            <a:r>
              <a:rPr lang="en-US" dirty="0"/>
              <a:t>	Hall</a:t>
            </a:r>
          </a:p>
          <a:p>
            <a:r>
              <a:rPr lang="en-US" dirty="0"/>
              <a:t>Two “instruments”</a:t>
            </a:r>
          </a:p>
          <a:p>
            <a:r>
              <a:rPr lang="en-US" dirty="0"/>
              <a:t>	Organ</a:t>
            </a:r>
          </a:p>
          <a:p>
            <a:r>
              <a:rPr lang="en-US" dirty="0"/>
              <a:t>	Harpsichord	</a:t>
            </a:r>
          </a:p>
          <a:p>
            <a:r>
              <a:rPr lang="en-US" dirty="0"/>
              <a:t>Five “stops”</a:t>
            </a:r>
          </a:p>
          <a:p>
            <a:r>
              <a:rPr lang="en-US" dirty="0"/>
              <a:t>	Harpsichord 1-manual</a:t>
            </a:r>
          </a:p>
          <a:p>
            <a:r>
              <a:rPr lang="en-US" dirty="0"/>
              <a:t>	Harpsichord 2-manual</a:t>
            </a:r>
          </a:p>
          <a:p>
            <a:r>
              <a:rPr lang="en-US" dirty="0"/>
              <a:t>	Flemish</a:t>
            </a:r>
          </a:p>
          <a:p>
            <a:r>
              <a:rPr lang="en-US" dirty="0"/>
              <a:t>	Lute</a:t>
            </a:r>
          </a:p>
          <a:p>
            <a:r>
              <a:rPr lang="en-US" dirty="0"/>
              <a:t>	…</a:t>
            </a:r>
          </a:p>
          <a:p>
            <a:r>
              <a:rPr lang="en-US" dirty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5808425"/>
            <a:ext cx="4753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https://www.youtube.com/watch?v=zZSlHVifRps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4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MIDI in use: Historical vs digital harpsichords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16</a:t>
            </a:r>
            <a:r>
              <a:rPr lang="en-US" baseline="30000" dirty="0"/>
              <a:t>th</a:t>
            </a:r>
            <a:r>
              <a:rPr lang="en-US" dirty="0"/>
              <a:t>-century instrument: National Music Museum, Vermilion, SD</a:t>
            </a:r>
          </a:p>
          <a:p>
            <a:pPr lvl="1"/>
            <a:r>
              <a:rPr lang="en-US" dirty="0">
                <a:hlinkClick r:id="rId2"/>
              </a:rPr>
              <a:t>https://www.youtube.com/watch?v=aq9iwjyq6u0</a:t>
            </a:r>
            <a:endParaRPr lang="en-US" dirty="0"/>
          </a:p>
          <a:p>
            <a:r>
              <a:rPr lang="en-US" dirty="0"/>
              <a:t>Alteration of tuning, temperament</a:t>
            </a:r>
          </a:p>
          <a:p>
            <a:pPr lvl="1"/>
            <a:r>
              <a:rPr lang="en-US" sz="2000" dirty="0">
                <a:hlinkClick r:id="rId3"/>
              </a:rPr>
              <a:t>https://www.youtube.com/watch?v=W2gOI1p_0iM</a:t>
            </a:r>
            <a:r>
              <a:rPr lang="en-US" sz="2000" dirty="0"/>
              <a:t> [</a:t>
            </a:r>
            <a:r>
              <a:rPr lang="en-US" sz="2000" dirty="0" err="1"/>
              <a:t>Vallotti</a:t>
            </a:r>
            <a:r>
              <a:rPr lang="en-US" sz="2000" dirty="0"/>
              <a:t> tuning, English Renaissance music]</a:t>
            </a:r>
          </a:p>
          <a:p>
            <a:r>
              <a:rPr lang="en-US" dirty="0"/>
              <a:t>Split keys, Renaissance harpsichords:</a:t>
            </a:r>
          </a:p>
          <a:p>
            <a:pPr lvl="1"/>
            <a:r>
              <a:rPr lang="en-US" sz="2000" dirty="0">
                <a:hlinkClick r:id="rId4"/>
              </a:rPr>
              <a:t>https://www.youtube.com/watch?v=D0OveRacKH0</a:t>
            </a:r>
            <a:r>
              <a:rPr lang="en-US" dirty="0"/>
              <a:t>	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3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25000"/>
                  </a:schemeClr>
                </a:solidFill>
              </a:rPr>
              <a:t>“Pitch”: Notated pitch </a:t>
            </a:r>
            <a:r>
              <a:rPr lang="en-US" sz="2800" i="1" dirty="0"/>
              <a:t>relative </a:t>
            </a:r>
            <a:r>
              <a:rPr lang="en-US" sz="2800" dirty="0"/>
              <a:t>to 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</a:rPr>
              <a:t>key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2021 Eleanor Selfridge-Field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D00C1A-2508-4200-94F6-B828BA18BD41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7414" name="Picture 12" descr="key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676401"/>
            <a:ext cx="81565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2362200" y="3048001"/>
            <a:ext cx="44958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dirty="0"/>
              <a:t>Absolute key number</a:t>
            </a:r>
          </a:p>
          <a:p>
            <a:pPr lvl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36  etc.</a:t>
            </a:r>
          </a:p>
          <a:p>
            <a:pPr lvl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48  C 8ve below Middle C</a:t>
            </a:r>
          </a:p>
          <a:p>
            <a:pPr lvl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60  Middle C</a:t>
            </a:r>
          </a:p>
          <a:p>
            <a:pPr lvl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72  C 8ve above Middle C</a:t>
            </a:r>
          </a:p>
          <a:p>
            <a:pPr lvl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84  etc.</a:t>
            </a:r>
          </a:p>
          <a:p>
            <a:pPr>
              <a:defRPr/>
            </a:pPr>
            <a:r>
              <a:rPr lang="en-US" sz="2000" dirty="0"/>
              <a:t>Absolute pitch = “90”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75288" y="3076576"/>
            <a:ext cx="30083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/>
              <a:t>Pitch names are </a:t>
            </a: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contextual</a:t>
            </a:r>
          </a:p>
          <a:p>
            <a:pPr algn="ctr" eaLnBrk="1" hangingPunct="1">
              <a:defRPr/>
            </a:pPr>
            <a:r>
              <a:rPr lang="en-US" sz="2000" i="1" dirty="0">
                <a:solidFill>
                  <a:schemeClr val="accent1">
                    <a:lumMod val="25000"/>
                  </a:schemeClr>
                </a:solidFill>
              </a:rPr>
              <a:t>F#/Gb/E## </a:t>
            </a:r>
          </a:p>
        </p:txBody>
      </p:sp>
    </p:spTree>
    <p:extLst>
      <p:ext uri="{BB962C8B-B14F-4D97-AF65-F5344CB8AC3E}">
        <p14:creationId xmlns:p14="http://schemas.microsoft.com/office/powerpoint/2010/main" val="86111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62000"/>
          </a:xfrm>
        </p:spPr>
        <p:txBody>
          <a:bodyPr/>
          <a:lstStyle/>
          <a:p>
            <a:r>
              <a:rPr lang="en-US" altLang="en-US"/>
              <a:t>MIDI: </a:t>
            </a:r>
            <a:r>
              <a:rPr lang="en-US" altLang="en-US" sz="2800"/>
              <a:t>Tuning, temperament, expression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5029200"/>
          </a:xfrm>
        </p:spPr>
        <p:txBody>
          <a:bodyPr/>
          <a:lstStyle/>
          <a:p>
            <a:r>
              <a:rPr lang="en-US" altLang="en-US" dirty="0"/>
              <a:t>Max Mathews, CCRMA: Radio Baton (emphasized expression—tempo, dynamics)</a:t>
            </a:r>
          </a:p>
          <a:p>
            <a:pPr lvl="1"/>
            <a:r>
              <a:rPr lang="en-US" altLang="en-US" sz="2000" dirty="0">
                <a:hlinkClick r:id="rId2"/>
              </a:rPr>
              <a:t>https://www.youtube.com/watch?v=3ZOzUVD4oLg</a:t>
            </a:r>
            <a:endParaRPr lang="en-US" altLang="en-US" sz="2000" dirty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</a:rPr>
              <a:t>2021 Eleanor Selfridge-Field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93C733-B72B-4D86-AD0D-460131D74824}" type="slidenum">
              <a:rPr lang="en-US" altLang="en-US" sz="1000">
                <a:latin typeface="Arial" panose="020B0604020202020204" pitchFamily="34" charset="0"/>
              </a:rPr>
              <a:pPr/>
              <a:t>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8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25000"/>
                  </a:schemeClr>
                </a:solidFill>
              </a:rPr>
              <a:t>Pitch and timbre: Music V and </a:t>
            </a:r>
            <a:r>
              <a:rPr lang="en-US" altLang="en-US" sz="3200" dirty="0" err="1">
                <a:solidFill>
                  <a:schemeClr val="accent1">
                    <a:lumMod val="25000"/>
                  </a:schemeClr>
                </a:solidFill>
              </a:rPr>
              <a:t>CSound</a:t>
            </a:r>
            <a:endParaRPr lang="en-US" altLang="en-US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3" y="1504950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Approaches that define sounds</a:t>
            </a:r>
          </a:p>
          <a:p>
            <a:pPr lvl="1">
              <a:defRPr/>
            </a:pPr>
            <a:r>
              <a:rPr lang="en-US" dirty="0"/>
              <a:t>Music V: </a:t>
            </a:r>
            <a:r>
              <a:rPr lang="en-US" sz="2000" dirty="0"/>
              <a:t>Max Mathews (Bell Labs, 1960s, 1970s)</a:t>
            </a:r>
          </a:p>
          <a:p>
            <a:pPr lvl="1">
              <a:defRPr/>
            </a:pPr>
            <a:r>
              <a:rPr lang="en-US" dirty="0" err="1"/>
              <a:t>Csound</a:t>
            </a:r>
            <a:r>
              <a:rPr lang="en-US" dirty="0"/>
              <a:t>: </a:t>
            </a:r>
            <a:r>
              <a:rPr lang="en-US" sz="2000" dirty="0"/>
              <a:t>Barry </a:t>
            </a:r>
            <a:r>
              <a:rPr lang="en-US" sz="2000" dirty="0" err="1"/>
              <a:t>Vercoe</a:t>
            </a:r>
            <a:r>
              <a:rPr lang="en-US" sz="2000" dirty="0"/>
              <a:t> (MIT, 1980s, 1990s) </a:t>
            </a:r>
          </a:p>
          <a:p>
            <a:pPr lvl="2">
              <a:defRPr/>
            </a:pPr>
            <a:r>
              <a:rPr lang="en-US" sz="1600" dirty="0"/>
              <a:t>score</a:t>
            </a:r>
          </a:p>
          <a:p>
            <a:pPr lvl="2">
              <a:defRPr/>
            </a:pPr>
            <a:r>
              <a:rPr lang="en-US" sz="1600" dirty="0"/>
              <a:t>scot</a:t>
            </a:r>
          </a:p>
          <a:p>
            <a:pPr lvl="1">
              <a:defRPr/>
            </a:pPr>
            <a:r>
              <a:rPr lang="en-US" dirty="0"/>
              <a:t>Strengths: </a:t>
            </a:r>
          </a:p>
          <a:p>
            <a:pPr lvl="2">
              <a:defRPr/>
            </a:pP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decimal</a:t>
            </a:r>
            <a:r>
              <a:rPr lang="en-US" sz="1600" dirty="0"/>
              <a:t> system using 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cents</a:t>
            </a:r>
            <a:r>
              <a:rPr lang="en-US" sz="1600" dirty="0"/>
              <a:t> (</a:t>
            </a:r>
            <a:r>
              <a:rPr lang="en-US" sz="1600" b="1" dirty="0">
                <a:solidFill>
                  <a:srgbClr val="002060"/>
                </a:solidFill>
              </a:rPr>
              <a:t>frequency</a:t>
            </a:r>
            <a:r>
              <a:rPr lang="en-US" sz="1600" dirty="0"/>
              <a:t>) </a:t>
            </a:r>
          </a:p>
          <a:p>
            <a:pPr lvl="2">
              <a:defRPr/>
            </a:pPr>
            <a:r>
              <a:rPr lang="en-US" sz="1600" dirty="0"/>
              <a:t>Instruments can be arbitrary (scot) </a:t>
            </a:r>
          </a:p>
          <a:p>
            <a:pPr lvl="2">
              <a:defRPr/>
            </a:pPr>
            <a:r>
              <a:rPr lang="en-US" sz="1600" dirty="0"/>
              <a:t>Arbitrary objects can be encoded (</a:t>
            </a:r>
            <a:r>
              <a:rPr lang="en-US" sz="1600" i="1" dirty="0" err="1"/>
              <a:t>pling</a:t>
            </a:r>
            <a:r>
              <a:rPr lang="en-US" sz="1600" dirty="0"/>
              <a:t> command)</a:t>
            </a:r>
          </a:p>
          <a:p>
            <a:pPr lvl="2">
              <a:defRPr/>
            </a:pP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Canonical </a:t>
            </a:r>
            <a:r>
              <a:rPr lang="en-US" sz="1600" b="1" dirty="0" err="1">
                <a:solidFill>
                  <a:schemeClr val="accent1">
                    <a:lumMod val="25000"/>
                  </a:schemeClr>
                </a:solidFill>
              </a:rPr>
              <a:t>Csound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 Reference Manual: 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  <a:hlinkClick r:id="rId3"/>
              </a:rPr>
              <a:t>http://csounds.com/manual/html/indexframes.html</a:t>
            </a:r>
            <a:endParaRPr lang="en-US" sz="16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914400" lvl="2" indent="0">
              <a:buNone/>
              <a:defRPr/>
            </a:pPr>
            <a:endParaRPr lang="en-US" sz="1600" dirty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2021 Eleanor Selfridge-Field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CE758B-0E02-4D3C-A633-29C549A2416C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923925" y="5291667"/>
            <a:ext cx="622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/>
              <a:t>Tutorial: </a:t>
            </a:r>
            <a:r>
              <a:rPr lang="en-US" altLang="en-US" sz="2000" dirty="0">
                <a:hlinkClick r:id="rId4"/>
              </a:rPr>
              <a:t>https://www.youtube.com/watch?v=rkBIUrJoJ3Y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2430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1">
                    <a:lumMod val="25000"/>
                  </a:schemeClr>
                </a:solidFill>
              </a:rPr>
              <a:t>Shortcomings: tuning, Temperament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Pitch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Non-Western</a:t>
            </a:r>
          </a:p>
          <a:p>
            <a:r>
              <a:rPr lang="en-US" altLang="en-US"/>
              <a:t>Non-equally tempered</a:t>
            </a:r>
          </a:p>
          <a:p>
            <a:r>
              <a:rPr lang="en-US" altLang="en-US"/>
              <a:t>Interpretation of accidentals (inflections)</a:t>
            </a:r>
          </a:p>
        </p:txBody>
      </p:sp>
      <p:sp>
        <p:nvSpPr>
          <p:cNvPr id="7173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717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2021 Eleanor Selfridge-Field</a:t>
            </a: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BCF259-7675-4DF7-938B-7D272EDBDDAB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7176" name="Picture 15" descr="http://upload.wikimedia.org/wikipedia/commons/c/ce/C_major_sc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3968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6705601" y="1981200"/>
            <a:ext cx="1679575" cy="1295400"/>
          </a:xfrm>
          <a:prstGeom prst="rect">
            <a:avLst/>
          </a:prstGeom>
          <a:solidFill>
            <a:srgbClr val="FFC000">
              <a:alpha val="2196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8499476" y="1981200"/>
            <a:ext cx="1679575" cy="1295400"/>
          </a:xfrm>
          <a:prstGeom prst="rect">
            <a:avLst/>
          </a:prstGeom>
          <a:solidFill>
            <a:srgbClr val="FFC000">
              <a:alpha val="2196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7179" name="Picture 17" descr="File:Blues scale variation of major sca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4" y="3775075"/>
            <a:ext cx="3836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Box 6"/>
          <p:cNvSpPr txBox="1">
            <a:spLocks noChangeArrowheads="1"/>
          </p:cNvSpPr>
          <p:nvPr/>
        </p:nvSpPr>
        <p:spPr bwMode="auto">
          <a:xfrm>
            <a:off x="6892926" y="3719513"/>
            <a:ext cx="122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Blues scale</a:t>
            </a:r>
          </a:p>
        </p:txBody>
      </p:sp>
      <p:pic>
        <p:nvPicPr>
          <p:cNvPr id="718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851400"/>
            <a:ext cx="77898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Box 7"/>
          <p:cNvSpPr txBox="1">
            <a:spLocks noChangeArrowheads="1"/>
          </p:cNvSpPr>
          <p:nvPr/>
        </p:nvSpPr>
        <p:spPr bwMode="auto">
          <a:xfrm>
            <a:off x="6731000" y="1636714"/>
            <a:ext cx="149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Diatonic scale</a:t>
            </a:r>
          </a:p>
        </p:txBody>
      </p:sp>
      <p:sp>
        <p:nvSpPr>
          <p:cNvPr id="7183" name="TextBox 8"/>
          <p:cNvSpPr txBox="1">
            <a:spLocks noChangeArrowheads="1"/>
          </p:cNvSpPr>
          <p:nvPr/>
        </p:nvSpPr>
        <p:spPr bwMode="auto">
          <a:xfrm>
            <a:off x="2514601" y="4321175"/>
            <a:ext cx="263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Modes vs. chromatic scale</a:t>
            </a:r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7545388" y="4087813"/>
            <a:ext cx="379412" cy="603250"/>
          </a:xfrm>
          <a:prstGeom prst="rect">
            <a:avLst/>
          </a:prstGeom>
          <a:solidFill>
            <a:srgbClr val="FFC000">
              <a:alpha val="32941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5" name="Rectangle 25"/>
          <p:cNvSpPr>
            <a:spLocks noChangeArrowheads="1"/>
          </p:cNvSpPr>
          <p:nvPr/>
        </p:nvSpPr>
        <p:spPr bwMode="auto">
          <a:xfrm>
            <a:off x="9148763" y="3856038"/>
            <a:ext cx="381000" cy="754062"/>
          </a:xfrm>
          <a:prstGeom prst="rect">
            <a:avLst/>
          </a:prstGeom>
          <a:solidFill>
            <a:srgbClr val="FFC000">
              <a:alpha val="34117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1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</a:rPr>
              <a:t>Mapping (or not) to the chromatic scale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Diatonic=8 tones</a:t>
            </a:r>
          </a:p>
          <a:p>
            <a:r>
              <a:rPr lang="en-US" altLang="en-US" sz="2400" b="1"/>
              <a:t>Chromatic=12 tones</a:t>
            </a:r>
          </a:p>
          <a:p>
            <a:r>
              <a:rPr lang="en-US" altLang="en-US" sz="2400"/>
              <a:t>Pentatonic=5 tones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2021 Eleanor Selfridge-Field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F86BD9-F215-4752-A9A6-5262ADB4A926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9223" name="Picture 2" descr="File:Major scale in the chromatic 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7432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A Lady Playing the Tanpura, ca. 1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1731964"/>
            <a:ext cx="2319338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6"/>
          <p:cNvSpPr txBox="1">
            <a:spLocks noChangeArrowheads="1"/>
          </p:cNvSpPr>
          <p:nvPr/>
        </p:nvSpPr>
        <p:spPr bwMode="auto">
          <a:xfrm>
            <a:off x="7527925" y="5540376"/>
            <a:ext cx="2338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Lady playing tanpura, c. 1735</a:t>
            </a:r>
          </a:p>
        </p:txBody>
      </p:sp>
      <p:cxnSp>
        <p:nvCxnSpPr>
          <p:cNvPr id="9226" name="Straight Connector 3"/>
          <p:cNvCxnSpPr>
            <a:cxnSpLocks noChangeShapeType="1"/>
          </p:cNvCxnSpPr>
          <p:nvPr/>
        </p:nvCxnSpPr>
        <p:spPr bwMode="auto">
          <a:xfrm flipH="1">
            <a:off x="4800600" y="4114800"/>
            <a:ext cx="304800" cy="1295400"/>
          </a:xfrm>
          <a:prstGeom prst="line">
            <a:avLst/>
          </a:prstGeom>
          <a:noFill/>
          <a:ln w="12700" algn="ctr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Straight Connector 5"/>
          <p:cNvCxnSpPr>
            <a:cxnSpLocks noChangeShapeType="1"/>
          </p:cNvCxnSpPr>
          <p:nvPr/>
        </p:nvCxnSpPr>
        <p:spPr bwMode="auto">
          <a:xfrm flipH="1">
            <a:off x="3352800" y="3657600"/>
            <a:ext cx="990600" cy="990600"/>
          </a:xfrm>
          <a:prstGeom prst="line">
            <a:avLst/>
          </a:prstGeom>
          <a:noFill/>
          <a:ln w="12700" algn="ctr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0781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MIDI vis-à-vis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Enharmonic accuracy hard to guarantee when input is MIDI-based</a:t>
            </a:r>
          </a:p>
          <a:p>
            <a:r>
              <a:rPr lang="en-US" dirty="0"/>
              <a:t>Inherent non-alignment of key numbers vis-à-vis note names</a:t>
            </a:r>
          </a:p>
          <a:p>
            <a:r>
              <a:rPr lang="en-US" dirty="0"/>
              <a:t>One more bit-based MIDI extension: Hewlett’s </a:t>
            </a:r>
            <a:r>
              <a:rPr lang="en-US" dirty="0" err="1"/>
              <a:t>MIDIPlus</a:t>
            </a:r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https://patents.google.com/patent/US5675100A/en?inventor=Hewlett+Walter+B.&amp;oq=Hewlett+Walter+B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 275A/Music 253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0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25000"/>
                  </a:schemeClr>
                </a:solidFill>
              </a:rPr>
              <a:t>Hewlett’s MIDI Plus for accurate tonal notation</a:t>
            </a:r>
            <a:br>
              <a:rPr lang="en-US" altLang="en-US" sz="3200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altLang="en-US" sz="2000" dirty="0"/>
              <a:t>(How to make MIDI enharmonically accurate)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828801"/>
            <a:ext cx="38100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chemeClr val="accent5">
                    <a:lumMod val="25000"/>
                  </a:schemeClr>
                </a:solidFill>
              </a:rPr>
              <a:t>Method</a:t>
            </a:r>
          </a:p>
          <a:p>
            <a:pPr marL="471487" lvl="1" indent="0">
              <a:buNone/>
              <a:defRPr/>
            </a:pPr>
            <a:r>
              <a:rPr lang="en-US" altLang="en-US" sz="1800" dirty="0"/>
              <a:t>Reassign two bits from velocity byte </a:t>
            </a:r>
          </a:p>
          <a:p>
            <a:pPr marL="0" indent="0"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1600" dirty="0"/>
              <a:t>US Patent #5675100 (1996)</a:t>
            </a:r>
          </a:p>
          <a:p>
            <a:pPr>
              <a:defRPr/>
            </a:pPr>
            <a:r>
              <a:rPr lang="en-US" altLang="en-US" sz="1200" dirty="0">
                <a:hlinkClick r:id="rId2"/>
              </a:rPr>
              <a:t>http://www.google.com/patents?id=6RclAAAAEBAJ&amp;pg=PA2&amp;source=gbs_selected_pages&amp;cad=4#v=onepage&amp;q&amp;f=false</a:t>
            </a:r>
            <a:endParaRPr lang="en-US" altLang="en-US" sz="1200" dirty="0"/>
          </a:p>
          <a:p>
            <a:pPr>
              <a:defRPr/>
            </a:pPr>
            <a:endParaRPr lang="en-US" altLang="en-US" sz="1200" dirty="0"/>
          </a:p>
        </p:txBody>
      </p:sp>
      <p:sp>
        <p:nvSpPr>
          <p:cNvPr id="1741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2021 Eleanor Selfridge-Field</a:t>
            </a:r>
          </a:p>
        </p:txBody>
      </p:sp>
      <p:pic>
        <p:nvPicPr>
          <p:cNvPr id="174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4" y="1758950"/>
            <a:ext cx="44100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70AC40-B250-4C95-B5E7-874BB1649FE8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7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060"/>
                </a:solidFill>
              </a:rPr>
              <a:t>Method for enharmonic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828801"/>
            <a:ext cx="3429000" cy="43021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600" dirty="0"/>
              <a:t>Key number = 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90 </a:t>
            </a:r>
          </a:p>
          <a:p>
            <a:pPr marL="0" indent="0">
              <a:buNone/>
              <a:defRPr/>
            </a:pPr>
            <a:r>
              <a:rPr lang="en-US" sz="1600" dirty="0"/>
              <a:t>Note name depends on </a:t>
            </a:r>
            <a:r>
              <a:rPr lang="en-US" sz="1600" b="1" dirty="0">
                <a:solidFill>
                  <a:srgbClr val="990099"/>
                </a:solidFill>
              </a:rPr>
              <a:t>context</a:t>
            </a:r>
          </a:p>
          <a:p>
            <a:pPr marL="0" indent="0">
              <a:buNone/>
              <a:defRPr/>
            </a:pP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Captured bit specifies name:</a:t>
            </a:r>
          </a:p>
          <a:p>
            <a:pPr marL="0" indent="0">
              <a:buNone/>
              <a:defRPr/>
            </a:pP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00 not known</a:t>
            </a:r>
          </a:p>
          <a:p>
            <a:pPr marL="0" indent="0">
              <a:buNone/>
              <a:defRPr/>
            </a:pP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01 Gb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	10 F#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	11 Ex (E##)</a:t>
            </a:r>
            <a:endParaRPr lang="en-US" sz="1600" dirty="0"/>
          </a:p>
          <a:p>
            <a:pPr marL="0" indent="0">
              <a:buNone/>
              <a:defRPr/>
            </a:pPr>
            <a:endParaRPr lang="en-US" sz="1600" dirty="0"/>
          </a:p>
        </p:txBody>
      </p:sp>
      <p:sp>
        <p:nvSpPr>
          <p:cNvPr id="1843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CS 275A/Music 253</a:t>
            </a:r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2021 Eleanor Selfridge-Field</a:t>
            </a:r>
          </a:p>
        </p:txBody>
      </p:sp>
      <p:pic>
        <p:nvPicPr>
          <p:cNvPr id="184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8950"/>
            <a:ext cx="407828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9EC83F-64F8-41A6-8068-ABC6EDE6C5AA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8440" name="Rectangle 1"/>
          <p:cNvSpPr>
            <a:spLocks noChangeArrowheads="1"/>
          </p:cNvSpPr>
          <p:nvPr/>
        </p:nvSpPr>
        <p:spPr bwMode="auto">
          <a:xfrm>
            <a:off x="6705600" y="2667000"/>
            <a:ext cx="457200" cy="1676400"/>
          </a:xfrm>
          <a:prstGeom prst="rect">
            <a:avLst/>
          </a:prstGeom>
          <a:solidFill>
            <a:srgbClr val="FFC000">
              <a:alpha val="38039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8441" name="Picture 12" descr="key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6" y="4805364"/>
            <a:ext cx="740092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2800" y="4041776"/>
            <a:ext cx="2730500" cy="646113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Pitch names are 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contextual</a:t>
            </a:r>
          </a:p>
          <a:p>
            <a:pPr algn="ctr" eaLnBrk="1" hangingPunct="1">
              <a:defRPr/>
            </a:pPr>
            <a:r>
              <a:rPr lang="en-US" i="1" dirty="0">
                <a:solidFill>
                  <a:schemeClr val="accent1">
                    <a:lumMod val="25000"/>
                  </a:schemeClr>
                </a:solidFill>
              </a:rPr>
              <a:t>F#/Gb/E## </a:t>
            </a:r>
          </a:p>
        </p:txBody>
      </p:sp>
      <p:sp>
        <p:nvSpPr>
          <p:cNvPr id="4" name="Bent Arrow 3"/>
          <p:cNvSpPr/>
          <p:nvPr/>
        </p:nvSpPr>
        <p:spPr bwMode="auto">
          <a:xfrm>
            <a:off x="5334000" y="3048001"/>
            <a:ext cx="990600" cy="931863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91125" y="422275"/>
            <a:ext cx="4992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Complements Base-40 music arithmetic (8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week)  </a:t>
            </a:r>
          </a:p>
        </p:txBody>
      </p:sp>
    </p:spTree>
    <p:extLst>
      <p:ext uri="{BB962C8B-B14F-4D97-AF65-F5344CB8AC3E}">
        <p14:creationId xmlns:p14="http://schemas.microsoft.com/office/powerpoint/2010/main" val="84337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4572</TotalTime>
  <Words>805</Words>
  <Application>Microsoft Office PowerPoint</Application>
  <PresentationFormat>Widescreen</PresentationFormat>
  <Paragraphs>151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MIDI and extended pitches</vt:lpstr>
      <vt:lpstr>“Pitch”: Notated pitch relative to key</vt:lpstr>
      <vt:lpstr>MIDI: Tuning, temperament, expression </vt:lpstr>
      <vt:lpstr>Pitch and timbre: Music V and CSound</vt:lpstr>
      <vt:lpstr>Shortcomings: tuning, Temperament</vt:lpstr>
      <vt:lpstr>Mapping (or not) to the chromatic scale</vt:lpstr>
      <vt:lpstr>MIDI vis-à-vis Notation</vt:lpstr>
      <vt:lpstr>Hewlett’s MIDI Plus for accurate tonal notation (How to make MIDI enharmonically accurate)</vt:lpstr>
      <vt:lpstr>Method for enharmonic accuracy</vt:lpstr>
      <vt:lpstr>MIDI Plus (How to make MIDI enharmonically accurate)</vt:lpstr>
      <vt:lpstr>Non-equal temperament</vt:lpstr>
      <vt:lpstr>Vicentino’s enharmonic harpsichord  (pitch equivalents in cents)</vt:lpstr>
      <vt:lpstr>Roland digital harpsichord series (1988--) </vt:lpstr>
      <vt:lpstr>MIDI in use: Historical vs digital harpsichords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Selfridge-Field</dc:creator>
  <cp:lastModifiedBy>Eleanor Selfridge-Field</cp:lastModifiedBy>
  <cp:revision>26</cp:revision>
  <dcterms:created xsi:type="dcterms:W3CDTF">2019-01-26T00:47:48Z</dcterms:created>
  <dcterms:modified xsi:type="dcterms:W3CDTF">2021-01-26T02:55:41Z</dcterms:modified>
</cp:coreProperties>
</file>