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75" r:id="rId4"/>
    <p:sldId id="276" r:id="rId5"/>
    <p:sldId id="280" r:id="rId6"/>
    <p:sldId id="267" r:id="rId7"/>
    <p:sldId id="277" r:id="rId8"/>
    <p:sldId id="263" r:id="rId9"/>
    <p:sldId id="278" r:id="rId10"/>
    <p:sldId id="274" r:id="rId11"/>
    <p:sldId id="264" r:id="rId12"/>
    <p:sldId id="262" r:id="rId13"/>
    <p:sldId id="279" r:id="rId14"/>
    <p:sldId id="281" r:id="rId15"/>
    <p:sldId id="282" r:id="rId16"/>
    <p:sldId id="283" r:id="rId17"/>
    <p:sldId id="257" r:id="rId18"/>
    <p:sldId id="258" r:id="rId19"/>
    <p:sldId id="269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/>
  </p:normalViewPr>
  <p:slideViewPr>
    <p:cSldViewPr snapToGrid="0">
      <p:cViewPr varScale="1">
        <p:scale>
          <a:sx n="54" d="100"/>
          <a:sy n="54" d="100"/>
        </p:scale>
        <p:origin x="3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63778-6556-4657-834A-50719F55FB6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A54F-5724-4FA0-AC05-E758E4736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1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Musical Information 1B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1FC41D-418D-4B85-8746-AD026106C754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44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Musical Information 1B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970127-BD9E-4319-AC15-4CE7DFE99968}" type="slidenum">
              <a:rPr lang="en-US" altLang="en-US" sz="1200" smtClean="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9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Musical Information 1B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162D32-D5A4-49CE-93CC-547E57FB6962}" type="slidenum">
              <a:rPr lang="en-US" altLang="en-US" sz="1200" smtClean="0">
                <a:latin typeface="Arial" panose="020B0604020202020204" pitchFamily="34" charset="0"/>
              </a:rPr>
              <a:pPr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9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atents.google.com/patent/US5675100A/en?inventor=Hewlett+Walter+B.&amp;oq=Hewlett+Walter+B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/patents?id=6RclAAAAEBAJ&amp;pg=PA2&amp;source=gbs_selected_pages&amp;cad=4#v=onepage&amp;q&amp;f=false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ZSlHVifRp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2gOI1p_0iM" TargetMode="External"/><Relationship Id="rId2" Type="http://schemas.openxmlformats.org/officeDocument/2006/relationships/hyperlink" Target="https://www.youtube.com/watch?v=aq9iwjyq6u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0OveRacKH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3ZOzUVD4oL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kBIUrJoJ3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120years.net/wordpress/music-n-max-mathews-usa-1957/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MIDI and extended pitches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Tuning and Temperament</a:t>
            </a:r>
          </a:p>
        </p:txBody>
      </p:sp>
    </p:spTree>
    <p:extLst>
      <p:ext uri="{BB962C8B-B14F-4D97-AF65-F5344CB8AC3E}">
        <p14:creationId xmlns:p14="http://schemas.microsoft.com/office/powerpoint/2010/main" val="3948062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MIDI vis-à-vis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Enharmonic </a:t>
            </a:r>
            <a:r>
              <a:rPr lang="en-US" i="1" dirty="0">
                <a:solidFill>
                  <a:srgbClr val="002060"/>
                </a:solidFill>
              </a:rPr>
              <a:t>accuracy </a:t>
            </a:r>
            <a:r>
              <a:rPr lang="en-US" dirty="0"/>
              <a:t>hard to guarantee when input is MIDI-based</a:t>
            </a:r>
          </a:p>
          <a:p>
            <a:r>
              <a:rPr lang="en-US" dirty="0"/>
              <a:t>Inherent non-alignment of </a:t>
            </a:r>
            <a:r>
              <a:rPr lang="en-US" b="1" dirty="0">
                <a:solidFill>
                  <a:srgbClr val="C00000"/>
                </a:solidFill>
              </a:rPr>
              <a:t>key numbers </a:t>
            </a:r>
            <a:r>
              <a:rPr lang="en-US" dirty="0"/>
              <a:t>vis-à-vis </a:t>
            </a:r>
            <a:r>
              <a:rPr lang="en-US" b="1" dirty="0">
                <a:solidFill>
                  <a:srgbClr val="002060"/>
                </a:solidFill>
              </a:rPr>
              <a:t>note names</a:t>
            </a:r>
          </a:p>
          <a:p>
            <a:r>
              <a:rPr lang="en-US" dirty="0"/>
              <a:t>One more bit-based MIDI extension: Walter Hewlett’s </a:t>
            </a:r>
            <a:r>
              <a:rPr lang="en-US" dirty="0" err="1"/>
              <a:t>MIDIPlus</a:t>
            </a:r>
            <a:endParaRPr lang="en-US" dirty="0"/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https://patents.google.com/patent/US5675100A/en?inventor=Hewlett+Walter+B.&amp;oq=Hewlett+Walter+B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04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MIDI Plus (Walter Hewlett)</a:t>
            </a:r>
            <a:br>
              <a:rPr lang="en-US" altLang="en-US" sz="3200" dirty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altLang="en-US" sz="2800" dirty="0">
                <a:latin typeface="+mn-lt"/>
              </a:rPr>
              <a:t>(How to make MIDI enharmonically accurate)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1"/>
            <a:ext cx="4953000" cy="4302125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24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chemeClr val="accent5">
                    <a:lumMod val="25000"/>
                  </a:schemeClr>
                </a:solidFill>
              </a:rPr>
              <a:t>Method</a:t>
            </a:r>
          </a:p>
          <a:p>
            <a:pPr marL="471487" lvl="1" indent="0">
              <a:buNone/>
              <a:defRPr/>
            </a:pPr>
            <a:r>
              <a:rPr lang="en-US" altLang="en-US" sz="2800" dirty="0"/>
              <a:t>Reassign </a:t>
            </a:r>
            <a:r>
              <a:rPr lang="en-US" altLang="en-US" sz="2800" dirty="0">
                <a:solidFill>
                  <a:srgbClr val="00B0F0"/>
                </a:solidFill>
              </a:rPr>
              <a:t>two bits from velocity byte 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sz="2400" dirty="0"/>
              <a:t>US Patent #5675100 (1996)</a:t>
            </a:r>
          </a:p>
          <a:p>
            <a:pPr>
              <a:defRPr/>
            </a:pPr>
            <a:r>
              <a:rPr lang="en-US" alt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http://www.google.com/patents?id=6RclAAAAEBAJ&amp;pg=PA2&amp;source=gbs_selected_pages&amp;cad=4#v=onepage&amp;q&amp;f=false</a:t>
            </a:r>
            <a:endParaRPr lang="en-US" altLang="en-US" sz="2000" dirty="0"/>
          </a:p>
          <a:p>
            <a:pPr>
              <a:defRPr/>
            </a:pPr>
            <a:endParaRPr lang="en-US" altLang="en-US" sz="1200" dirty="0"/>
          </a:p>
        </p:txBody>
      </p:sp>
      <p:sp>
        <p:nvSpPr>
          <p:cNvPr id="1741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2022 Eleanor Selfridge-Field</a:t>
            </a:r>
          </a:p>
        </p:txBody>
      </p:sp>
      <p:pic>
        <p:nvPicPr>
          <p:cNvPr id="1741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4" y="1758950"/>
            <a:ext cx="44100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70AC40-B250-4C95-B5E7-874BB1649FE8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1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2060"/>
                </a:solidFill>
                <a:latin typeface="+mn-lt"/>
              </a:rPr>
              <a:t>Method for enharmonic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1"/>
            <a:ext cx="4572000" cy="43021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Key number = 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>90 </a:t>
            </a:r>
          </a:p>
          <a:p>
            <a:pPr marL="0" indent="0">
              <a:buNone/>
              <a:defRPr/>
            </a:pPr>
            <a:r>
              <a:rPr lang="en-US" sz="2400" dirty="0"/>
              <a:t>Note name depends on </a:t>
            </a:r>
            <a:r>
              <a:rPr lang="en-US" sz="2400" b="1" dirty="0">
                <a:solidFill>
                  <a:srgbClr val="990099"/>
                </a:solidFill>
              </a:rPr>
              <a:t>context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>Captured bit specifies name: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en-US" sz="2400" dirty="0">
                <a:solidFill>
                  <a:schemeClr val="accent1">
                    <a:lumMod val="25000"/>
                  </a:schemeClr>
                </a:solidFill>
              </a:rPr>
              <a:t>00 not known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en-US" sz="2400" dirty="0">
                <a:solidFill>
                  <a:schemeClr val="accent1">
                    <a:lumMod val="25000"/>
                  </a:schemeClr>
                </a:solidFill>
              </a:rPr>
              <a:t>01 Gb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accent1">
                    <a:lumMod val="25000"/>
                  </a:schemeClr>
                </a:solidFill>
              </a:rPr>
              <a:t>	10 F#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accent1">
                    <a:lumMod val="25000"/>
                  </a:schemeClr>
                </a:solidFill>
              </a:rPr>
              <a:t>	11 Ex (E##)</a:t>
            </a:r>
            <a:endParaRPr lang="en-US" sz="2400" dirty="0"/>
          </a:p>
          <a:p>
            <a:pPr marL="0" indent="0">
              <a:buNone/>
              <a:defRPr/>
            </a:pPr>
            <a:endParaRPr lang="en-US" sz="1600" dirty="0"/>
          </a:p>
        </p:txBody>
      </p:sp>
      <p:sp>
        <p:nvSpPr>
          <p:cNvPr id="1843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1843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2022 Eleanor Selfridge-Field</a:t>
            </a:r>
          </a:p>
        </p:txBody>
      </p:sp>
      <p:pic>
        <p:nvPicPr>
          <p:cNvPr id="184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8950"/>
            <a:ext cx="4078288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9EC83F-64F8-41A6-8068-ABC6EDE6C5AA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8440" name="Rectangle 1"/>
          <p:cNvSpPr>
            <a:spLocks noChangeArrowheads="1"/>
          </p:cNvSpPr>
          <p:nvPr/>
        </p:nvSpPr>
        <p:spPr bwMode="auto">
          <a:xfrm>
            <a:off x="6705600" y="2667000"/>
            <a:ext cx="457200" cy="1676400"/>
          </a:xfrm>
          <a:prstGeom prst="rect">
            <a:avLst/>
          </a:prstGeom>
          <a:solidFill>
            <a:srgbClr val="FFC000">
              <a:alpha val="38039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8441" name="Picture 12" descr="key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7" y="4974432"/>
            <a:ext cx="7400925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52800" y="4041776"/>
            <a:ext cx="2730500" cy="646113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/>
              <a:t>Pitch names are </a:t>
            </a:r>
            <a:r>
              <a:rPr lang="en-US" b="1" dirty="0">
                <a:solidFill>
                  <a:schemeClr val="accent1">
                    <a:lumMod val="25000"/>
                  </a:schemeClr>
                </a:solidFill>
              </a:rPr>
              <a:t>contextual</a:t>
            </a:r>
          </a:p>
          <a:p>
            <a:pPr algn="ctr" eaLnBrk="1" hangingPunct="1">
              <a:defRPr/>
            </a:pPr>
            <a:r>
              <a:rPr lang="en-US" i="1" dirty="0">
                <a:solidFill>
                  <a:schemeClr val="accent1">
                    <a:lumMod val="25000"/>
                  </a:schemeClr>
                </a:solidFill>
              </a:rPr>
              <a:t>F#/Gb/E## </a:t>
            </a:r>
          </a:p>
        </p:txBody>
      </p:sp>
      <p:sp>
        <p:nvSpPr>
          <p:cNvPr id="4" name="Bent Arrow 3"/>
          <p:cNvSpPr/>
          <p:nvPr/>
        </p:nvSpPr>
        <p:spPr bwMode="auto">
          <a:xfrm>
            <a:off x="5334000" y="3048001"/>
            <a:ext cx="990600" cy="931863"/>
          </a:xfrm>
          <a:prstGeom prst="ben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91125" y="422275"/>
            <a:ext cx="49926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Complements Base-40 music arithmetic (8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week)  </a:t>
            </a:r>
          </a:p>
        </p:txBody>
      </p:sp>
    </p:spTree>
    <p:extLst>
      <p:ext uri="{BB962C8B-B14F-4D97-AF65-F5344CB8AC3E}">
        <p14:creationId xmlns:p14="http://schemas.microsoft.com/office/powerpoint/2010/main" val="84337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B87E-C7A3-413A-A738-5EE7FBA4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Proposed extensions (never adopted)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19640C-A308-412A-B4C9-648A4E3D9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905" y="1552575"/>
            <a:ext cx="8106190" cy="438206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28FB7-6F09-49DC-970A-7EC0D774D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89B2A-7F52-410E-81DF-EEC63FEFD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6DADE-086B-4C7A-962C-82DDF42F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76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63476-E953-4A7D-90A5-CCA2B850A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12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Mathews’ influence via Music 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DDAA1-152D-4EB6-A6C0-B0AC5629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10902-DB0F-431D-8C46-8FECA105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C8AD4-6628-486C-B48B-12F34958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32548D8-4E25-464C-8FDF-757BDF034FDA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454927"/>
            <a:ext cx="986263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dirty="0"/>
              <a:t>[Mathews: Owed a debt to Pierre Boulez’s wish for similar control for tapes]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29B87-D2DD-4431-BEA8-223A6B2D3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83" y="2185405"/>
            <a:ext cx="8833870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81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29EB-F9D6-4195-A218-8D76A006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36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Controller legacies: Malinowski’s “</a:t>
            </a:r>
            <a:r>
              <a:rPr lang="en-US" sz="4000" dirty="0" err="1">
                <a:latin typeface="+mn-lt"/>
              </a:rPr>
              <a:t>cranker</a:t>
            </a:r>
            <a:r>
              <a:rPr lang="en-US" sz="4000" dirty="0">
                <a:latin typeface="+mn-lt"/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6FECE-E475-486D-AC5A-16C9BCE3F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494"/>
            <a:ext cx="10515600" cy="4351338"/>
          </a:xfrm>
        </p:spPr>
        <p:txBody>
          <a:bodyPr/>
          <a:lstStyle/>
          <a:p>
            <a:r>
              <a:rPr lang="en-US" dirty="0"/>
              <a:t>Radio Drum file: MIDI files with extra “conducting” track</a:t>
            </a:r>
          </a:p>
          <a:p>
            <a:r>
              <a:rPr lang="en-US" dirty="0"/>
              <a:t>Mathews, Beethoven’s Fifth, Malinowski (CCRMA, </a:t>
            </a:r>
            <a:r>
              <a:rPr lang="en-US" i="1" dirty="0"/>
              <a:t>c</a:t>
            </a:r>
            <a:r>
              <a:rPr lang="en-US" dirty="0"/>
              <a:t>1995)</a:t>
            </a:r>
          </a:p>
          <a:p>
            <a:r>
              <a:rPr lang="en-US" dirty="0"/>
              <a:t>Malinowski’s </a:t>
            </a:r>
            <a:r>
              <a:rPr lang="en-US" dirty="0" err="1"/>
              <a:t>cranker</a:t>
            </a:r>
            <a:r>
              <a:rPr lang="en-US" dirty="0"/>
              <a:t> for live performances (Hamburg, 2014 et al.)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B43E2-D114-4928-A5FE-0380303F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BE630-EA07-48F1-AF94-E90CE42A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B470C-C66F-49E4-B337-DC13E5F1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F726B8-5D76-47C9-A89C-1914D28D2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93" y="2980765"/>
            <a:ext cx="5953042" cy="3344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581528-9F53-4110-9BFA-FC580DAAE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114" y="2980765"/>
            <a:ext cx="2658086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49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4CBB-1F25-4D8A-890A-E45C6305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22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Don Knuth: </a:t>
            </a:r>
            <a:r>
              <a:rPr lang="en-US" sz="4000" i="1" dirty="0">
                <a:latin typeface="+mn-lt"/>
              </a:rPr>
              <a:t>Fantasia </a:t>
            </a:r>
            <a:r>
              <a:rPr lang="en-US" sz="4000" i="1" dirty="0" err="1">
                <a:latin typeface="+mn-lt"/>
              </a:rPr>
              <a:t>Apocalyptica</a:t>
            </a:r>
            <a:r>
              <a:rPr lang="en-US" sz="4000" i="1" dirty="0">
                <a:latin typeface="+mn-lt"/>
              </a:rPr>
              <a:t> </a:t>
            </a:r>
            <a:r>
              <a:rPr lang="en-US" sz="4000" dirty="0">
                <a:latin typeface="+mn-lt"/>
              </a:rPr>
              <a:t>(2018)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6E7E94-ADF4-4B10-8D2D-457B442F7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4354"/>
            <a:ext cx="4872445" cy="312648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429DE-CB25-4AC9-B06D-BBD1A81F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580A6-19F0-4230-A3F6-AD8E77FF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52DDB-6096-43A7-A2FE-4B9E19B7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EB39B1-9619-453F-B959-17829625A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681" y="1454853"/>
            <a:ext cx="3923697" cy="2579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113EEF-4F37-437D-8068-98DF170FC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974" y="4144264"/>
            <a:ext cx="2085013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1EF87F-4CD8-4027-B3AA-5736890C9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767" y="4908102"/>
            <a:ext cx="826079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86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40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Shortcomings: tuning, Temperament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Pitch</a:t>
            </a:r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Non-Western</a:t>
            </a:r>
          </a:p>
          <a:p>
            <a:r>
              <a:rPr lang="en-US" altLang="en-US"/>
              <a:t>Non-equally tempered</a:t>
            </a:r>
          </a:p>
          <a:p>
            <a:r>
              <a:rPr lang="en-US" altLang="en-US"/>
              <a:t>Interpretation of accidentals (inflections)</a:t>
            </a:r>
          </a:p>
        </p:txBody>
      </p:sp>
      <p:sp>
        <p:nvSpPr>
          <p:cNvPr id="7173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717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2022 Eleanor Selfridge-Field</a:t>
            </a: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BCF259-7675-4DF7-938B-7D272EDBDDAB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7176" name="Picture 15" descr="http://upload.wikimedia.org/wikipedia/commons/c/ce/C_major_sc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3968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4"/>
          <p:cNvSpPr>
            <a:spLocks noChangeArrowheads="1"/>
          </p:cNvSpPr>
          <p:nvPr/>
        </p:nvSpPr>
        <p:spPr bwMode="auto">
          <a:xfrm>
            <a:off x="6705601" y="1981200"/>
            <a:ext cx="1679575" cy="1295400"/>
          </a:xfrm>
          <a:prstGeom prst="rect">
            <a:avLst/>
          </a:prstGeom>
          <a:solidFill>
            <a:srgbClr val="FFC000">
              <a:alpha val="2196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78" name="Rectangle 16"/>
          <p:cNvSpPr>
            <a:spLocks noChangeArrowheads="1"/>
          </p:cNvSpPr>
          <p:nvPr/>
        </p:nvSpPr>
        <p:spPr bwMode="auto">
          <a:xfrm>
            <a:off x="8499476" y="1981200"/>
            <a:ext cx="1679575" cy="1295400"/>
          </a:xfrm>
          <a:prstGeom prst="rect">
            <a:avLst/>
          </a:prstGeom>
          <a:solidFill>
            <a:srgbClr val="FFC000">
              <a:alpha val="2196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7179" name="Picture 17" descr="File:Blues scale variation of major sca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4" y="3775075"/>
            <a:ext cx="38369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Box 6"/>
          <p:cNvSpPr txBox="1">
            <a:spLocks noChangeArrowheads="1"/>
          </p:cNvSpPr>
          <p:nvPr/>
        </p:nvSpPr>
        <p:spPr bwMode="auto">
          <a:xfrm>
            <a:off x="6892926" y="3719513"/>
            <a:ext cx="1228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Blues scale</a:t>
            </a:r>
          </a:p>
        </p:txBody>
      </p:sp>
      <p:pic>
        <p:nvPicPr>
          <p:cNvPr id="7181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851400"/>
            <a:ext cx="778986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Box 7"/>
          <p:cNvSpPr txBox="1">
            <a:spLocks noChangeArrowheads="1"/>
          </p:cNvSpPr>
          <p:nvPr/>
        </p:nvSpPr>
        <p:spPr bwMode="auto">
          <a:xfrm>
            <a:off x="6731000" y="1636714"/>
            <a:ext cx="149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Diatonic scale</a:t>
            </a:r>
          </a:p>
        </p:txBody>
      </p:sp>
      <p:sp>
        <p:nvSpPr>
          <p:cNvPr id="7183" name="TextBox 8"/>
          <p:cNvSpPr txBox="1">
            <a:spLocks noChangeArrowheads="1"/>
          </p:cNvSpPr>
          <p:nvPr/>
        </p:nvSpPr>
        <p:spPr bwMode="auto">
          <a:xfrm>
            <a:off x="2514601" y="4321175"/>
            <a:ext cx="2633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Modes vs. chromatic scale</a:t>
            </a:r>
          </a:p>
        </p:txBody>
      </p:sp>
      <p:sp>
        <p:nvSpPr>
          <p:cNvPr id="7184" name="Rectangle 10"/>
          <p:cNvSpPr>
            <a:spLocks noChangeArrowheads="1"/>
          </p:cNvSpPr>
          <p:nvPr/>
        </p:nvSpPr>
        <p:spPr bwMode="auto">
          <a:xfrm>
            <a:off x="7545388" y="4087813"/>
            <a:ext cx="379412" cy="603250"/>
          </a:xfrm>
          <a:prstGeom prst="rect">
            <a:avLst/>
          </a:prstGeom>
          <a:solidFill>
            <a:srgbClr val="FFC000">
              <a:alpha val="32941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85" name="Rectangle 25"/>
          <p:cNvSpPr>
            <a:spLocks noChangeArrowheads="1"/>
          </p:cNvSpPr>
          <p:nvPr/>
        </p:nvSpPr>
        <p:spPr bwMode="auto">
          <a:xfrm>
            <a:off x="9148763" y="3856038"/>
            <a:ext cx="381000" cy="754062"/>
          </a:xfrm>
          <a:prstGeom prst="rect">
            <a:avLst/>
          </a:prstGeom>
          <a:solidFill>
            <a:srgbClr val="FFC000">
              <a:alpha val="34117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1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Mapping (or not) to the chromatic scale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Diatonic=8 tones</a:t>
            </a:r>
          </a:p>
          <a:p>
            <a:r>
              <a:rPr lang="en-US" altLang="en-US" sz="2400" b="1"/>
              <a:t>Chromatic=12 tones</a:t>
            </a:r>
          </a:p>
          <a:p>
            <a:r>
              <a:rPr lang="en-US" altLang="en-US" sz="2400"/>
              <a:t>Pentatonic=5 tones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2022 Eleanor Selfridge-Field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F86BD9-F215-4752-A9A6-5262ADB4A926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9223" name="Picture 2" descr="File:Major scale in the chromatic cir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27432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 descr="A Lady Playing the Tanpura, ca. 17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1731964"/>
            <a:ext cx="2319338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6"/>
          <p:cNvSpPr txBox="1">
            <a:spLocks noChangeArrowheads="1"/>
          </p:cNvSpPr>
          <p:nvPr/>
        </p:nvSpPr>
        <p:spPr bwMode="auto">
          <a:xfrm>
            <a:off x="7527925" y="5540376"/>
            <a:ext cx="2338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Lady playing tanpura, c. 1735</a:t>
            </a:r>
          </a:p>
        </p:txBody>
      </p:sp>
      <p:cxnSp>
        <p:nvCxnSpPr>
          <p:cNvPr id="9226" name="Straight Connector 3"/>
          <p:cNvCxnSpPr>
            <a:cxnSpLocks noChangeShapeType="1"/>
          </p:cNvCxnSpPr>
          <p:nvPr/>
        </p:nvCxnSpPr>
        <p:spPr bwMode="auto">
          <a:xfrm flipH="1">
            <a:off x="4800600" y="4114800"/>
            <a:ext cx="304800" cy="1295400"/>
          </a:xfrm>
          <a:prstGeom prst="line">
            <a:avLst/>
          </a:prstGeom>
          <a:noFill/>
          <a:ln w="12700" algn="ctr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7" name="Straight Connector 5"/>
          <p:cNvCxnSpPr>
            <a:cxnSpLocks noChangeShapeType="1"/>
          </p:cNvCxnSpPr>
          <p:nvPr/>
        </p:nvCxnSpPr>
        <p:spPr bwMode="auto">
          <a:xfrm flipH="1">
            <a:off x="3352800" y="3657600"/>
            <a:ext cx="990600" cy="990600"/>
          </a:xfrm>
          <a:prstGeom prst="line">
            <a:avLst/>
          </a:prstGeom>
          <a:noFill/>
          <a:ln w="12700" algn="ctr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07818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Non-equal temperament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838200" y="1483784"/>
            <a:ext cx="10515600" cy="4351338"/>
          </a:xfrm>
        </p:spPr>
        <p:txBody>
          <a:bodyPr/>
          <a:lstStyle/>
          <a:p>
            <a:r>
              <a:rPr lang="en-US" altLang="en-US" dirty="0"/>
              <a:t>Baroque tunings (18</a:t>
            </a:r>
            <a:r>
              <a:rPr lang="en-US" altLang="en-US" baseline="30000" dirty="0"/>
              <a:t>th</a:t>
            </a:r>
            <a:r>
              <a:rPr lang="en-US" altLang="en-US" dirty="0"/>
              <a:t> century)</a:t>
            </a:r>
          </a:p>
          <a:p>
            <a:pPr lvl="1"/>
            <a:r>
              <a:rPr lang="en-US" altLang="en-US" dirty="0"/>
              <a:t>“Just” intonation</a:t>
            </a:r>
          </a:p>
          <a:p>
            <a:pPr lvl="1"/>
            <a:r>
              <a:rPr lang="en-US" altLang="en-US" dirty="0" err="1"/>
              <a:t>Meantone</a:t>
            </a:r>
            <a:endParaRPr lang="en-US" altLang="en-US" dirty="0"/>
          </a:p>
          <a:p>
            <a:pPr lvl="1"/>
            <a:r>
              <a:rPr lang="en-US" altLang="en-US" dirty="0" err="1"/>
              <a:t>Werckmeister</a:t>
            </a:r>
            <a:r>
              <a:rPr lang="en-US" altLang="en-US" dirty="0"/>
              <a:t> III</a:t>
            </a:r>
          </a:p>
          <a:p>
            <a:pPr lvl="1"/>
            <a:endParaRPr lang="en-US" altLang="en-US" dirty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latin typeface="Arial" panose="020B0604020202020204" pitchFamily="34" charset="0"/>
              </a:rPr>
              <a:t>2022 Eleanor Selfridge-Field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BAA7E3-D93A-4D34-BF46-C95B6DF2808F}" type="slidenum">
              <a:rPr lang="en-US" altLang="en-US" sz="1000">
                <a:latin typeface="Arial" panose="020B0604020202020204" pitchFamily="34" charset="0"/>
              </a:rPr>
              <a:pPr/>
              <a:t>19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6018" y="1458009"/>
            <a:ext cx="311476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Arbitrary 8ve arrangements</a:t>
            </a:r>
          </a:p>
          <a:p>
            <a:pPr>
              <a:defRPr/>
            </a:pPr>
            <a:r>
              <a:rPr lang="en-US" dirty="0"/>
              <a:t>(“short octaves”, split keys)</a:t>
            </a:r>
          </a:p>
        </p:txBody>
      </p:sp>
      <p:pic>
        <p:nvPicPr>
          <p:cNvPr id="21512" name="Picture 2" descr="Image result for short oct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2206624"/>
            <a:ext cx="381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AutoShape 4" descr="Image result for short octave"/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1514" name="Picture 6" descr="https://i.ytimg.com/vi/y80qgsLng9I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7" y="3161086"/>
            <a:ext cx="2849562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AutoShape 8" descr="Image result for short octave"/>
          <p:cNvSpPr>
            <a:spLocks noChangeAspect="1"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6" name="AutoShape 10" descr="Image result for short octave"/>
          <p:cNvSpPr>
            <a:spLocks noChangeAspect="1"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1517" name="Picture 12" descr="http://upload.wikimedia.org/wikipedia/commons/thumb/f/f5/BrokenOctaveOnC.svg/206px-BrokenOctaveOnC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85067"/>
            <a:ext cx="19621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https://upload.wikimedia.org/wikipedia/commons/7/74/Just_intonation_diatonic_scale_deriv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240617"/>
            <a:ext cx="25717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08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847" y="304800"/>
            <a:ext cx="8901953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“Pitch”: Notated pitch </a:t>
            </a:r>
            <a:r>
              <a:rPr lang="en-US" sz="4000" i="1" dirty="0">
                <a:latin typeface="+mn-lt"/>
              </a:rPr>
              <a:t>relative </a:t>
            </a:r>
            <a:r>
              <a:rPr lang="en-US" sz="4000" dirty="0">
                <a:latin typeface="+mn-lt"/>
              </a:rPr>
              <a:t>to </a:t>
            </a:r>
            <a:r>
              <a:rPr lang="en-US" sz="40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key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2022 Eleanor Selfridge-Field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D00C1A-2508-4200-94F6-B828BA18BD41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7414" name="Picture 12" descr="key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48" y="1394297"/>
            <a:ext cx="9937376" cy="176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2362200" y="3048001"/>
            <a:ext cx="44958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</a:rPr>
              <a:t>Absolute key </a:t>
            </a:r>
            <a:r>
              <a:rPr lang="en-US" sz="2000" dirty="0"/>
              <a:t>number</a:t>
            </a:r>
          </a:p>
          <a:p>
            <a:pPr lvl="1">
              <a:defRPr/>
            </a:pPr>
            <a:r>
              <a:rPr lang="en-US" sz="2000" dirty="0"/>
              <a:t>36  etc.</a:t>
            </a:r>
          </a:p>
          <a:p>
            <a:pPr lvl="1">
              <a:defRPr/>
            </a:pPr>
            <a:r>
              <a:rPr lang="en-US" sz="2000" dirty="0"/>
              <a:t>48  C 8ve below Middle C</a:t>
            </a:r>
          </a:p>
          <a:p>
            <a:pPr lvl="1">
              <a:defRPr/>
            </a:pPr>
            <a:r>
              <a:rPr lang="en-US" sz="2000" dirty="0"/>
              <a:t>60  Middle C</a:t>
            </a:r>
          </a:p>
          <a:p>
            <a:pPr lvl="1">
              <a:defRPr/>
            </a:pPr>
            <a:r>
              <a:rPr lang="en-US" sz="2000" dirty="0"/>
              <a:t>72  C 8ve above Middle C</a:t>
            </a:r>
          </a:p>
          <a:p>
            <a:pPr lvl="1">
              <a:defRPr/>
            </a:pPr>
            <a:r>
              <a:rPr lang="en-US" sz="2000" dirty="0"/>
              <a:t>84  etc.</a:t>
            </a:r>
          </a:p>
          <a:p>
            <a:pPr>
              <a:defRPr/>
            </a:pPr>
            <a:r>
              <a:rPr lang="en-US" sz="2000" dirty="0">
                <a:solidFill>
                  <a:srgbClr val="C00000"/>
                </a:solidFill>
              </a:rPr>
              <a:t>Absolute pitch </a:t>
            </a:r>
            <a:r>
              <a:rPr lang="en-US" sz="2000" dirty="0"/>
              <a:t>= “90”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7160" y="3162059"/>
            <a:ext cx="444961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dirty="0"/>
              <a:t>Pitch names (tonal music) are </a:t>
            </a:r>
            <a:r>
              <a:rPr lang="en-US" sz="2000" b="1" dirty="0">
                <a:solidFill>
                  <a:schemeClr val="accent1">
                    <a:lumMod val="25000"/>
                  </a:schemeClr>
                </a:solidFill>
              </a:rPr>
              <a:t>contextual</a:t>
            </a:r>
          </a:p>
          <a:p>
            <a:pPr algn="ctr" eaLnBrk="1" hangingPunct="1">
              <a:defRPr/>
            </a:pPr>
            <a:r>
              <a:rPr lang="en-US" sz="2000" i="1" dirty="0">
                <a:solidFill>
                  <a:schemeClr val="accent1">
                    <a:lumMod val="25000"/>
                  </a:schemeClr>
                </a:solidFill>
              </a:rPr>
              <a:t>F#/Gb/E## </a:t>
            </a:r>
          </a:p>
        </p:txBody>
      </p:sp>
    </p:spTree>
    <p:extLst>
      <p:ext uri="{BB962C8B-B14F-4D97-AF65-F5344CB8AC3E}">
        <p14:creationId xmlns:p14="http://schemas.microsoft.com/office/powerpoint/2010/main" val="861111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+mn-lt"/>
              </a:rPr>
              <a:t>Vicentino’s</a:t>
            </a:r>
            <a:r>
              <a:rPr lang="en-US" sz="4000" dirty="0">
                <a:latin typeface="+mn-lt"/>
              </a:rPr>
              <a:t> enharmonic harpsichord </a:t>
            </a:r>
            <a:br>
              <a:rPr lang="en-US" dirty="0"/>
            </a:br>
            <a:r>
              <a:rPr lang="en-US" sz="3200" dirty="0">
                <a:latin typeface="+mn-lt"/>
              </a:rPr>
              <a:t>(pitch equivalents in cents)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5605" y="1910291"/>
            <a:ext cx="5418195" cy="4016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41" y="1690688"/>
            <a:ext cx="5229225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915437"/>
            <a:ext cx="1046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Music for enharmonic harpsichord (from </a:t>
            </a:r>
            <a:r>
              <a:rPr lang="en-US" sz="2400" i="1" dirty="0"/>
              <a:t>c</a:t>
            </a:r>
            <a:r>
              <a:rPr lang="en-US" sz="2400" dirty="0"/>
              <a:t>. 1550) here by Martino </a:t>
            </a:r>
            <a:r>
              <a:rPr lang="en-US" sz="2400" dirty="0" err="1"/>
              <a:t>Pesenti</a:t>
            </a:r>
            <a:r>
              <a:rPr lang="en-US" sz="2400" dirty="0"/>
              <a:t> (c. 1650)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78205" y="6364622"/>
            <a:ext cx="4114800" cy="365125"/>
          </a:xfrm>
        </p:spPr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92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>
                <a:latin typeface="+mn-lt"/>
              </a:rPr>
              <a:t>Roland digital harpsichord series</a:t>
            </a:r>
            <a:br>
              <a:rPr lang="en-US" dirty="0"/>
            </a:br>
            <a:r>
              <a:rPr lang="en-US" dirty="0"/>
              <a:t>(1988--)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7628" y="1324532"/>
            <a:ext cx="3309326" cy="43021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275A/Music 253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2022 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63690-CDA9-43FA-BD21-3CCDD2991762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01287" y="527999"/>
            <a:ext cx="3417026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Three modes</a:t>
            </a:r>
          </a:p>
          <a:p>
            <a:r>
              <a:rPr lang="en-US" sz="2400" dirty="0"/>
              <a:t>	Equal-tempered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Meantone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err="1"/>
              <a:t>Werckmeister</a:t>
            </a:r>
            <a:r>
              <a:rPr lang="en-US" sz="2400" dirty="0"/>
              <a:t> III</a:t>
            </a:r>
          </a:p>
          <a:p>
            <a:r>
              <a:rPr lang="en-US" sz="2400" dirty="0"/>
              <a:t>Two acoustic contexts</a:t>
            </a:r>
          </a:p>
          <a:p>
            <a:r>
              <a:rPr lang="en-US" sz="2400" dirty="0"/>
              <a:t>	Room</a:t>
            </a:r>
          </a:p>
          <a:p>
            <a:r>
              <a:rPr lang="en-US" sz="2400" dirty="0"/>
              <a:t>	Hall</a:t>
            </a:r>
          </a:p>
          <a:p>
            <a:r>
              <a:rPr lang="en-US" sz="2400" dirty="0"/>
              <a:t>Two “instruments”</a:t>
            </a:r>
          </a:p>
          <a:p>
            <a:r>
              <a:rPr lang="en-US" sz="2400" dirty="0"/>
              <a:t>	Organ</a:t>
            </a:r>
          </a:p>
          <a:p>
            <a:r>
              <a:rPr lang="en-US" sz="2400" dirty="0"/>
              <a:t>	Harpsichord	</a:t>
            </a:r>
          </a:p>
          <a:p>
            <a:r>
              <a:rPr lang="en-US" sz="2400" dirty="0"/>
              <a:t>Five “stops”</a:t>
            </a:r>
          </a:p>
          <a:p>
            <a:r>
              <a:rPr lang="en-US" sz="2400" dirty="0"/>
              <a:t>	Harpsichord 1-manual</a:t>
            </a:r>
          </a:p>
          <a:p>
            <a:r>
              <a:rPr lang="en-US" sz="2400" dirty="0"/>
              <a:t>	Harpsichord 2-manual</a:t>
            </a:r>
          </a:p>
          <a:p>
            <a:r>
              <a:rPr lang="en-US" sz="2400" dirty="0"/>
              <a:t>	Flemish</a:t>
            </a:r>
          </a:p>
          <a:p>
            <a:r>
              <a:rPr lang="en-US" sz="2400" dirty="0"/>
              <a:t>	Lute</a:t>
            </a:r>
          </a:p>
          <a:p>
            <a:r>
              <a:rPr lang="en-US" sz="2400" dirty="0"/>
              <a:t>	…</a:t>
            </a:r>
          </a:p>
          <a:p>
            <a:r>
              <a:rPr lang="en-US" dirty="0"/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00" y="5808425"/>
            <a:ext cx="4753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https://www.youtube.com/watch?v=zZSlHVifRps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43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MIDI in use: Historical vs digital harpsichords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16</a:t>
            </a:r>
            <a:r>
              <a:rPr lang="en-US" baseline="30000" dirty="0"/>
              <a:t>th</a:t>
            </a:r>
            <a:r>
              <a:rPr lang="en-US" dirty="0"/>
              <a:t>-century instrument: National Music Museum, Vermilion, SD</a:t>
            </a:r>
          </a:p>
          <a:p>
            <a:pPr lvl="1"/>
            <a:r>
              <a:rPr lang="en-US" sz="2800" dirty="0">
                <a:hlinkClick r:id="rId2"/>
              </a:rPr>
              <a:t>https://www.youtube.com/watch?v=aq9iwjyq6u0</a:t>
            </a:r>
            <a:endParaRPr lang="en-US" sz="2800" dirty="0"/>
          </a:p>
          <a:p>
            <a:r>
              <a:rPr lang="en-US" dirty="0"/>
              <a:t>Alteration of tuning, temperament</a:t>
            </a:r>
          </a:p>
          <a:p>
            <a:pPr lvl="1"/>
            <a:r>
              <a:rPr lang="en-US" sz="2800" dirty="0">
                <a:hlinkClick r:id="rId3"/>
              </a:rPr>
              <a:t>https://www.youtube.com/watch?v=W2gOI1p_0iM</a:t>
            </a:r>
            <a:r>
              <a:rPr lang="en-US" sz="2800" dirty="0"/>
              <a:t> [</a:t>
            </a:r>
            <a:r>
              <a:rPr lang="en-US" sz="2800" dirty="0" err="1"/>
              <a:t>Vallotti</a:t>
            </a:r>
            <a:r>
              <a:rPr lang="en-US" sz="2800" dirty="0"/>
              <a:t> tuning, English Renaissance music]</a:t>
            </a:r>
          </a:p>
          <a:p>
            <a:r>
              <a:rPr lang="en-US" dirty="0"/>
              <a:t>Split keys, Renaissance harpsichords:</a:t>
            </a:r>
          </a:p>
          <a:p>
            <a:pPr lvl="1"/>
            <a:r>
              <a:rPr lang="en-US" sz="2800" dirty="0">
                <a:hlinkClick r:id="rId4"/>
              </a:rPr>
              <a:t>https://www.youtube.com/watch?v=D0OveRacKH0</a:t>
            </a:r>
            <a:r>
              <a:rPr lang="en-US" sz="2800" dirty="0"/>
              <a:t>	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3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7C4D4-F2F7-4D65-854F-9B87EC18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+mn-lt"/>
              </a:rPr>
              <a:t>NotaMIDI</a:t>
            </a:r>
            <a:r>
              <a:rPr lang="en-US" sz="4000" dirty="0">
                <a:latin typeface="+mn-lt"/>
              </a:rPr>
              <a:t> (</a:t>
            </a:r>
            <a:r>
              <a:rPr lang="en-US" sz="4000" dirty="0" err="1">
                <a:latin typeface="+mn-lt"/>
              </a:rPr>
              <a:t>Kjell</a:t>
            </a:r>
            <a:r>
              <a:rPr lang="en-US" sz="4000" dirty="0">
                <a:latin typeface="+mn-lt"/>
              </a:rPr>
              <a:t> Nordli; Oslo, </a:t>
            </a:r>
            <a:r>
              <a:rPr lang="en-US" sz="4000" i="1" dirty="0">
                <a:latin typeface="+mn-lt"/>
              </a:rPr>
              <a:t>c</a:t>
            </a:r>
            <a:r>
              <a:rPr lang="en-US" sz="4000" dirty="0">
                <a:latin typeface="+mn-lt"/>
              </a:rPr>
              <a:t>1987)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79A21-C05D-47F2-AEEC-07A884D78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Employed </a:t>
            </a:r>
            <a:r>
              <a:rPr lang="en-US" altLang="en-US" b="1" dirty="0">
                <a:solidFill>
                  <a:srgbClr val="00B0F0"/>
                </a:solidFill>
              </a:rPr>
              <a:t>meta-events</a:t>
            </a:r>
            <a:r>
              <a:rPr lang="en-US" altLang="en-US" dirty="0"/>
              <a:t> for extended info</a:t>
            </a:r>
          </a:p>
          <a:p>
            <a:r>
              <a:rPr lang="en-US" altLang="en-US" dirty="0"/>
              <a:t>Emphasized elements of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notation</a:t>
            </a:r>
          </a:p>
          <a:p>
            <a:pPr lvl="1"/>
            <a:r>
              <a:rPr lang="en-US" altLang="en-US" sz="2600" dirty="0"/>
              <a:t>   </a:t>
            </a:r>
            <a:r>
              <a:rPr lang="en-US" altLang="en-US" sz="2600" dirty="0">
                <a:solidFill>
                  <a:schemeClr val="accent1">
                    <a:lumMod val="75000"/>
                  </a:schemeClr>
                </a:solidFill>
              </a:rPr>
              <a:t>Time signature</a:t>
            </a:r>
          </a:p>
          <a:p>
            <a:pPr marL="908050" lvl="1" indent="-457200"/>
            <a:r>
              <a:rPr lang="en-US" altLang="en-US" sz="2600" dirty="0">
                <a:solidFill>
                  <a:schemeClr val="accent1">
                    <a:lumMod val="75000"/>
                  </a:schemeClr>
                </a:solidFill>
              </a:rPr>
              <a:t>	Key signature</a:t>
            </a:r>
          </a:p>
          <a:p>
            <a:pPr marL="908050" lvl="1" indent="-457200"/>
            <a:r>
              <a:rPr lang="en-US" altLang="en-US" sz="2600" dirty="0">
                <a:solidFill>
                  <a:schemeClr val="accent1">
                    <a:lumMod val="75000"/>
                  </a:schemeClr>
                </a:solidFill>
              </a:rPr>
              <a:t>Clef-sign</a:t>
            </a:r>
          </a:p>
          <a:p>
            <a:pPr marL="908050" lvl="1" indent="-457200"/>
            <a:r>
              <a:rPr lang="en-US" altLang="en-US" sz="2600" dirty="0">
                <a:solidFill>
                  <a:srgbClr val="FF0000"/>
                </a:solidFill>
              </a:rPr>
              <a:t>Crescendo, diminuendo</a:t>
            </a:r>
          </a:p>
          <a:p>
            <a:pPr marL="908050" lvl="1" indent="-457200"/>
            <a:r>
              <a:rPr lang="en-US" altLang="en-US" sz="2600" dirty="0">
                <a:solidFill>
                  <a:srgbClr val="FF0000"/>
                </a:solidFill>
              </a:rPr>
              <a:t>Accent</a:t>
            </a:r>
          </a:p>
          <a:p>
            <a:pPr marL="908050" lvl="1" indent="-457200"/>
            <a:r>
              <a:rPr lang="en-US" altLang="en-US" sz="2600" dirty="0">
                <a:solidFill>
                  <a:srgbClr val="FF0000"/>
                </a:solidFill>
              </a:rPr>
              <a:t>Slur</a:t>
            </a:r>
          </a:p>
          <a:p>
            <a:pPr marL="908050" lvl="1" indent="-457200"/>
            <a:r>
              <a:rPr lang="en-US" altLang="en-US" sz="2600" dirty="0">
                <a:solidFill>
                  <a:schemeClr val="accent3">
                    <a:lumMod val="50000"/>
                  </a:schemeClr>
                </a:solidFill>
              </a:rPr>
              <a:t>Enharmonic pitch</a:t>
            </a:r>
          </a:p>
          <a:p>
            <a:pPr marL="908050" lvl="1" indent="-457200"/>
            <a:r>
              <a:rPr lang="en-US" altLang="en-US" sz="2600" dirty="0">
                <a:solidFill>
                  <a:schemeClr val="accent3">
                    <a:lumMod val="50000"/>
                  </a:schemeClr>
                </a:solidFill>
              </a:rPr>
              <a:t>Tempo words (Allegro, Adagio, et al.)</a:t>
            </a:r>
            <a:br>
              <a:rPr lang="en-US" altLang="en-US" sz="2600" dirty="0">
                <a:solidFill>
                  <a:schemeClr val="accent3">
                    <a:lumMod val="50000"/>
                  </a:schemeClr>
                </a:solidFill>
              </a:rPr>
            </a:br>
            <a:endParaRPr lang="en-US" altLang="en-US" sz="26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47656-D1E6-4CFF-B214-BA4E39AA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7D5C4-35B5-4CF4-8729-348067DA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B3EA9-BEEC-4378-A499-6B0F72996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6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3A71-DED7-4570-92B6-E2266979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Expressive MIDI (NG, Boyle, et al., Leeds, 1988)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E43F4-738F-4BDC-B690-8B0B7674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948FD-49C8-499C-A7F6-8C6DE80E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122BE-5781-4FAA-841D-7B1921F4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CE5D1B0-E90D-4B70-A7C2-D520D8383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9465" y="2258954"/>
            <a:ext cx="4255377" cy="29202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F8653C-342E-42CC-8627-F5DC09C03438}"/>
              </a:ext>
            </a:extLst>
          </p:cNvPr>
          <p:cNvSpPr txBox="1"/>
          <p:nvPr/>
        </p:nvSpPr>
        <p:spPr>
          <a:xfrm>
            <a:off x="978793" y="1690688"/>
            <a:ext cx="69417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Based on </a:t>
            </a:r>
            <a:r>
              <a:rPr lang="en-US" sz="2800" b="1" dirty="0">
                <a:solidFill>
                  <a:srgbClr val="00B0F0"/>
                </a:solidFill>
              </a:rPr>
              <a:t>system-exclusive</a:t>
            </a:r>
            <a:r>
              <a:rPr lang="en-US" sz="2800" b="1" dirty="0"/>
              <a:t> </a:t>
            </a:r>
            <a:r>
              <a:rPr lang="en-US" sz="2800" dirty="0"/>
              <a:t>messages</a:t>
            </a:r>
          </a:p>
          <a:p>
            <a:pPr lvl="1"/>
            <a:r>
              <a:rPr lang="en-US" sz="2800" dirty="0"/>
              <a:t>e.g. Data byte 1			0XXY</a:t>
            </a:r>
            <a:r>
              <a:rPr lang="en-US" sz="2800" baseline="-25000" dirty="0"/>
              <a:t>1</a:t>
            </a:r>
            <a:r>
              <a:rPr lang="en-US" sz="2800" dirty="0"/>
              <a:t>Y</a:t>
            </a:r>
            <a:r>
              <a:rPr lang="en-US" sz="2800" baseline="-25000" dirty="0"/>
              <a:t>2</a:t>
            </a:r>
            <a:r>
              <a:rPr lang="en-US" sz="2800" dirty="0"/>
              <a:t>Y</a:t>
            </a:r>
            <a:r>
              <a:rPr lang="en-US" sz="2800" baseline="-25000" dirty="0"/>
              <a:t>3</a:t>
            </a:r>
            <a:r>
              <a:rPr lang="en-US" sz="2800" dirty="0"/>
              <a:t>Y</a:t>
            </a:r>
            <a:r>
              <a:rPr lang="en-US" sz="2800" baseline="-25000" dirty="0"/>
              <a:t>4</a:t>
            </a:r>
            <a:r>
              <a:rPr lang="en-US" sz="2800" dirty="0"/>
              <a:t>Y</a:t>
            </a:r>
            <a:r>
              <a:rPr lang="en-US" sz="2800" baseline="-25000" dirty="0"/>
              <a:t>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With look-up table (from early </a:t>
            </a:r>
            <a:r>
              <a:rPr lang="en-US" sz="2800" i="1" dirty="0"/>
              <a:t>Finale</a:t>
            </a:r>
            <a:r>
              <a:rPr lang="en-US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FBAE46-826D-43AD-9E32-00935B1C98B3}"/>
              </a:ext>
            </a:extLst>
          </p:cNvPr>
          <p:cNvCxnSpPr/>
          <p:nvPr/>
        </p:nvCxnSpPr>
        <p:spPr>
          <a:xfrm>
            <a:off x="5602310" y="3554569"/>
            <a:ext cx="1777284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5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CE9-0660-43D8-BDAD-EF4D3C8E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187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MIDI vis-à-vis duration, articulation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C5F3F2-B02C-4209-B985-EDFCD2898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690688"/>
            <a:ext cx="8340051" cy="420660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049A6-0A4A-410E-BA38-8D65480C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F5CE-0D7E-4FF3-8993-26F8BC7F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A0290-E441-438A-9F20-2003D961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F2825-27AC-4787-9DB2-1A19E714598D}"/>
              </a:ext>
            </a:extLst>
          </p:cNvPr>
          <p:cNvSpPr txBox="1"/>
          <p:nvPr/>
        </p:nvSpPr>
        <p:spPr>
          <a:xfrm>
            <a:off x="7135906" y="1396997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Durations</a:t>
            </a:r>
          </a:p>
        </p:txBody>
      </p:sp>
    </p:spTree>
    <p:extLst>
      <p:ext uri="{BB962C8B-B14F-4D97-AF65-F5344CB8AC3E}">
        <p14:creationId xmlns:p14="http://schemas.microsoft.com/office/powerpoint/2010/main" val="238490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365161" y="533400"/>
            <a:ext cx="8845639" cy="762000"/>
          </a:xfrm>
        </p:spPr>
        <p:txBody>
          <a:bodyPr>
            <a:noAutofit/>
          </a:bodyPr>
          <a:lstStyle/>
          <a:p>
            <a:r>
              <a:rPr lang="en-US" altLang="en-US" sz="4000" dirty="0">
                <a:latin typeface="+mn-lt"/>
              </a:rPr>
              <a:t>MIDI: Tuning, temperament, expression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5029200"/>
          </a:xfrm>
        </p:spPr>
        <p:txBody>
          <a:bodyPr/>
          <a:lstStyle/>
          <a:p>
            <a:r>
              <a:rPr lang="en-US" altLang="en-US" dirty="0"/>
              <a:t>Max Mathews, CCRMA: Radio Baton (emphasized expression—tempo, dynamics)</a:t>
            </a:r>
          </a:p>
          <a:p>
            <a:pPr lvl="1"/>
            <a:r>
              <a:rPr lang="en-US" altLang="en-US" sz="2000" dirty="0">
                <a:hlinkClick r:id="rId2"/>
              </a:rPr>
              <a:t>https://www.youtube.com/watch?v=3ZOzUVD4oLg</a:t>
            </a:r>
            <a:endParaRPr lang="en-US" altLang="en-US" sz="2000" dirty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latin typeface="Arial" panose="020B0604020202020204" pitchFamily="34" charset="0"/>
              </a:rPr>
              <a:t>2022 Eleanor Selfridge-Field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93C733-B72B-4D86-AD0D-460131D74824}" type="slidenum">
              <a:rPr lang="en-US" altLang="en-US" sz="1000">
                <a:latin typeface="Arial" panose="020B0604020202020204" pitchFamily="34" charset="0"/>
              </a:rPr>
              <a:pPr/>
              <a:t>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15471-4A38-457C-980A-4DD587CA0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293" y="3117850"/>
            <a:ext cx="61912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8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3C11-2974-4904-96BF-2B118174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Augmented MIDI (M. Mathews, W. Hewlett)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A1D63-1D01-4EAE-8353-54C21C6EC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Aim</a:t>
            </a:r>
            <a:r>
              <a:rPr lang="en-US" dirty="0"/>
              <a:t>: expressive control</a:t>
            </a:r>
          </a:p>
          <a:p>
            <a:pPr lvl="1"/>
            <a:r>
              <a:rPr lang="en-US" dirty="0"/>
              <a:t>For accents</a:t>
            </a:r>
          </a:p>
          <a:p>
            <a:pPr lvl="1"/>
            <a:r>
              <a:rPr lang="en-US" dirty="0"/>
              <a:t>For articulations</a:t>
            </a:r>
          </a:p>
          <a:p>
            <a:r>
              <a:rPr lang="en-US" i="1" dirty="0"/>
              <a:t>Method</a:t>
            </a:r>
            <a:r>
              <a:rPr lang="en-US" dirty="0"/>
              <a:t>: </a:t>
            </a:r>
            <a:r>
              <a:rPr lang="en-US" b="1" dirty="0">
                <a:solidFill>
                  <a:srgbClr val="00B0F0"/>
                </a:solidFill>
              </a:rPr>
              <a:t>bit-repurposing</a:t>
            </a:r>
          </a:p>
          <a:p>
            <a:pPr lvl="1"/>
            <a:r>
              <a:rPr lang="en-US" dirty="0"/>
              <a:t>Bits from </a:t>
            </a:r>
            <a:r>
              <a:rPr lang="en-US" i="1" dirty="0"/>
              <a:t>Note-On </a:t>
            </a:r>
            <a:r>
              <a:rPr lang="en-US" dirty="0"/>
              <a:t>command OR</a:t>
            </a:r>
          </a:p>
          <a:p>
            <a:pPr lvl="1"/>
            <a:r>
              <a:rPr lang="en-US" dirty="0"/>
              <a:t>Bits from </a:t>
            </a:r>
            <a:r>
              <a:rPr lang="en-US" i="1" dirty="0"/>
              <a:t>Velocity byte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1DDCF-6507-4579-A00C-3F159B927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53A7B-6700-4231-A184-3D3427EC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A1071-8752-47C5-9749-F9C31BF4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AE944B-2700-4A35-80F1-1C16A7D4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027" y="1825625"/>
            <a:ext cx="376155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5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40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Pitch and timbre: Music V and </a:t>
            </a:r>
            <a:r>
              <a:rPr lang="en-US" altLang="en-US" sz="4000" dirty="0" err="1">
                <a:solidFill>
                  <a:schemeClr val="accent1">
                    <a:lumMod val="25000"/>
                  </a:schemeClr>
                </a:solidFill>
                <a:latin typeface="+mn-lt"/>
              </a:rPr>
              <a:t>CSound</a:t>
            </a:r>
            <a:endParaRPr lang="en-US" altLang="en-US" sz="400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774" y="1443354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25000"/>
                  </a:schemeClr>
                </a:solidFill>
              </a:rPr>
              <a:t>Approaches that define sounds</a:t>
            </a:r>
          </a:p>
          <a:p>
            <a:pPr lvl="1">
              <a:defRPr/>
            </a:pPr>
            <a:r>
              <a:rPr lang="en-US" dirty="0"/>
              <a:t>Music V: </a:t>
            </a:r>
            <a:r>
              <a:rPr lang="en-US" sz="2000" dirty="0"/>
              <a:t>Max Mathews (Bell Labs, 1968)</a:t>
            </a:r>
          </a:p>
          <a:p>
            <a:pPr lvl="1">
              <a:defRPr/>
            </a:pPr>
            <a:r>
              <a:rPr lang="en-US" dirty="0" err="1"/>
              <a:t>Csound</a:t>
            </a:r>
            <a:r>
              <a:rPr lang="en-US" dirty="0"/>
              <a:t>: </a:t>
            </a:r>
            <a:r>
              <a:rPr lang="en-US" sz="2000" dirty="0"/>
              <a:t>Barry </a:t>
            </a:r>
            <a:r>
              <a:rPr lang="en-US" sz="2000" dirty="0" err="1"/>
              <a:t>Vercoe</a:t>
            </a:r>
            <a:r>
              <a:rPr lang="en-US" sz="2000" dirty="0"/>
              <a:t> (Princeton, 1969; MIT) </a:t>
            </a:r>
          </a:p>
          <a:p>
            <a:pPr lvl="2">
              <a:defRPr/>
            </a:pPr>
            <a:r>
              <a:rPr lang="en-US" sz="2400" dirty="0"/>
              <a:t>score</a:t>
            </a:r>
          </a:p>
          <a:p>
            <a:pPr lvl="2">
              <a:defRPr/>
            </a:pPr>
            <a:r>
              <a:rPr lang="en-US" sz="2400" dirty="0">
                <a:solidFill>
                  <a:srgbClr val="C00000"/>
                </a:solidFill>
              </a:rPr>
              <a:t>scot</a:t>
            </a:r>
          </a:p>
          <a:p>
            <a:pPr lvl="1">
              <a:defRPr/>
            </a:pPr>
            <a:r>
              <a:rPr lang="en-US" dirty="0"/>
              <a:t>Strengths: </a:t>
            </a:r>
          </a:p>
          <a:p>
            <a:pPr lvl="2">
              <a:defRPr/>
            </a:pPr>
            <a:r>
              <a:rPr lang="en-US" b="1" dirty="0">
                <a:solidFill>
                  <a:schemeClr val="accent1">
                    <a:lumMod val="25000"/>
                  </a:schemeClr>
                </a:solidFill>
              </a:rPr>
              <a:t>decimal</a:t>
            </a:r>
            <a:r>
              <a:rPr lang="en-US" dirty="0"/>
              <a:t> system using </a:t>
            </a:r>
            <a:r>
              <a:rPr lang="en-US" b="1" dirty="0">
                <a:solidFill>
                  <a:schemeClr val="accent1">
                    <a:lumMod val="25000"/>
                  </a:schemeClr>
                </a:solidFill>
              </a:rPr>
              <a:t>cents</a:t>
            </a:r>
            <a:r>
              <a:rPr lang="en-US" dirty="0"/>
              <a:t> (</a:t>
            </a:r>
            <a:r>
              <a:rPr lang="en-US" b="1" dirty="0">
                <a:solidFill>
                  <a:srgbClr val="002060"/>
                </a:solidFill>
              </a:rPr>
              <a:t>frequency</a:t>
            </a:r>
            <a:r>
              <a:rPr lang="en-US" dirty="0"/>
              <a:t>) </a:t>
            </a:r>
          </a:p>
          <a:p>
            <a:pPr lvl="2">
              <a:defRPr/>
            </a:pPr>
            <a:r>
              <a:rPr lang="en-US" dirty="0"/>
              <a:t>Instruments can be arbitrary (scot) </a:t>
            </a:r>
          </a:p>
          <a:p>
            <a:pPr lvl="2">
              <a:defRPr/>
            </a:pPr>
            <a:r>
              <a:rPr lang="en-US" dirty="0"/>
              <a:t>Arbitrary objects can be encoded (</a:t>
            </a:r>
            <a:r>
              <a:rPr lang="en-US" i="1" dirty="0" err="1"/>
              <a:t>pling</a:t>
            </a:r>
            <a:r>
              <a:rPr lang="en-US" dirty="0"/>
              <a:t> command)</a:t>
            </a:r>
          </a:p>
          <a:p>
            <a:pPr marL="914400" lvl="2" indent="0">
              <a:buNone/>
              <a:defRPr/>
            </a:pPr>
            <a:endParaRPr lang="en-US" sz="1600" dirty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10312"/>
            <a:ext cx="41148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2022 Eleanor Selfridge-Field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CE758B-0E02-4D3C-A633-29C549A2416C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1026206" y="5829458"/>
            <a:ext cx="74426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Tutorial: </a:t>
            </a:r>
            <a:r>
              <a:rPr lang="en-US" altLang="en-US" dirty="0">
                <a:hlinkClick r:id="rId3"/>
              </a:rPr>
              <a:t>https://www.youtube.com/watch?v=rkBIUrJoJ3Y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DCB01-E96E-421A-9342-E8D2326D6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275" y="1504950"/>
            <a:ext cx="4334504" cy="2877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73F3C2-8DA7-44B4-B943-54ADD409BE44}"/>
              </a:ext>
            </a:extLst>
          </p:cNvPr>
          <p:cNvSpPr txBox="1"/>
          <p:nvPr/>
        </p:nvSpPr>
        <p:spPr>
          <a:xfrm>
            <a:off x="1026206" y="5056285"/>
            <a:ext cx="105156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Music N history: </a:t>
            </a:r>
            <a:r>
              <a:rPr lang="en-US" sz="2400" dirty="0">
                <a:hlinkClick r:id="rId5"/>
              </a:rPr>
              <a:t>https://120years.net/wordpress/music-n-max-mathews-usa-1957/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430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3FCA1-FAE6-4AE4-B4D9-60C06C1DF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Radio-drum/baton file (</a:t>
            </a:r>
            <a:r>
              <a:rPr lang="en-US" sz="4000" i="1" dirty="0">
                <a:latin typeface="+mn-lt"/>
              </a:rPr>
              <a:t>c</a:t>
            </a:r>
            <a:r>
              <a:rPr lang="en-US" sz="4000" dirty="0">
                <a:latin typeface="+mn-lt"/>
              </a:rPr>
              <a:t>1988)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17ECA-9E35-47CA-A8A2-8CC7866A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2C69F-F240-41E5-AA77-0EEA1868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A1D16-8C16-4861-A8DD-7F5E4A70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9D9CA4-646C-48EB-A798-26FEE67CF1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05" y="1589120"/>
            <a:ext cx="4681217" cy="351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FFD860-DCC9-4A47-82F8-745C745A0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966" y="5084897"/>
            <a:ext cx="6876884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1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4796</TotalTime>
  <Words>1017</Words>
  <Application>Microsoft Office PowerPoint</Application>
  <PresentationFormat>Widescreen</PresentationFormat>
  <Paragraphs>203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Office Theme</vt:lpstr>
      <vt:lpstr>MIDI and extended pitches</vt:lpstr>
      <vt:lpstr>“Pitch”: Notated pitch relative to key</vt:lpstr>
      <vt:lpstr>NotaMIDI (Kjell Nordli; Oslo, c1987)</vt:lpstr>
      <vt:lpstr>Expressive MIDI (NG, Boyle, et al., Leeds, 1988)</vt:lpstr>
      <vt:lpstr>MIDI vis-à-vis duration, articulation</vt:lpstr>
      <vt:lpstr>MIDI: Tuning, temperament, expression </vt:lpstr>
      <vt:lpstr>Augmented MIDI (M. Mathews, W. Hewlett)</vt:lpstr>
      <vt:lpstr>Pitch and timbre: Music V and CSound</vt:lpstr>
      <vt:lpstr>Radio-drum/baton file (c1988)</vt:lpstr>
      <vt:lpstr>MIDI vis-à-vis Notation</vt:lpstr>
      <vt:lpstr>MIDI Plus (Walter Hewlett) (How to make MIDI enharmonically accurate)</vt:lpstr>
      <vt:lpstr>Method for enharmonic accuracy</vt:lpstr>
      <vt:lpstr>Proposed extensions (never adopted)</vt:lpstr>
      <vt:lpstr>Mathews’ influence via Music V</vt:lpstr>
      <vt:lpstr>Controller legacies: Malinowski’s “cranker”</vt:lpstr>
      <vt:lpstr>Don Knuth: Fantasia Apocalyptica (2018)</vt:lpstr>
      <vt:lpstr>Shortcomings: tuning, Temperament</vt:lpstr>
      <vt:lpstr>Mapping (or not) to the chromatic scale</vt:lpstr>
      <vt:lpstr>Non-equal temperament</vt:lpstr>
      <vt:lpstr>Vicentino’s enharmonic harpsichord  (pitch equivalents in cents)</vt:lpstr>
      <vt:lpstr>Roland digital harpsichord series (1988--)</vt:lpstr>
      <vt:lpstr>MIDI in use: Historical vs digital harpsichords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Selfridge-Field</dc:creator>
  <cp:lastModifiedBy>Eleanor Selfridge-Field</cp:lastModifiedBy>
  <cp:revision>42</cp:revision>
  <dcterms:created xsi:type="dcterms:W3CDTF">2019-01-26T00:47:48Z</dcterms:created>
  <dcterms:modified xsi:type="dcterms:W3CDTF">2022-01-27T06:10:41Z</dcterms:modified>
</cp:coreProperties>
</file>