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24"/>
  </p:notesMasterIdLst>
  <p:sldIdLst>
    <p:sldId id="256" r:id="rId2"/>
    <p:sldId id="277" r:id="rId3"/>
    <p:sldId id="257" r:id="rId4"/>
    <p:sldId id="264" r:id="rId5"/>
    <p:sldId id="272" r:id="rId6"/>
    <p:sldId id="273" r:id="rId7"/>
    <p:sldId id="274" r:id="rId8"/>
    <p:sldId id="269" r:id="rId9"/>
    <p:sldId id="270" r:id="rId10"/>
    <p:sldId id="265" r:id="rId11"/>
    <p:sldId id="266" r:id="rId12"/>
    <p:sldId id="267" r:id="rId13"/>
    <p:sldId id="268" r:id="rId14"/>
    <p:sldId id="258" r:id="rId15"/>
    <p:sldId id="260" r:id="rId16"/>
    <p:sldId id="259" r:id="rId17"/>
    <p:sldId id="278" r:id="rId18"/>
    <p:sldId id="262" r:id="rId19"/>
    <p:sldId id="261" r:id="rId20"/>
    <p:sldId id="263" r:id="rId21"/>
    <p:sldId id="271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99"/>
    <a:srgbClr val="962A5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11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48C6141-394F-4582-8520-1FFF33E552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375EA77-5263-43A5-B54A-DDDADD0316C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1DCE5C2-3D6C-4330-B8D6-9D12DE488E6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6CC47EA3-4505-4D9F-8B35-645C00D47C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6490729-65BB-4993-9653-AF608EB10B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27DCF8-BB04-4180-B4CD-F127949873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8D5709C-B4E3-44DD-94FE-F885532F3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79651D33-CEC2-40D2-A9A7-42633A16F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602664-B0E0-47F1-A08E-ED5A2950C1A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B3F3564-1223-4CA8-995D-C4C1710B7D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42BF753-3171-4726-BA8B-5EC123B12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5F3F643-6402-4E10-9C84-C15C6906C1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B2BB52-2EB4-472F-86AB-2564EAE7B53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57467FB-555C-4075-B63E-5D7EECCC7F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09D71C2-9BA0-41A3-84FF-32F053EF3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2A11462-DD23-4E0B-BF19-D40FB476A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5196C9-6426-4A7A-9354-2067C11DF038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388BED5-9724-46F1-9489-65E5090C91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B15B234-7766-472A-8CF9-E3E36B1BD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A603C354-49A9-4FDD-B92B-FE1402BA54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15636-8E25-4A64-8EB7-3740F8A5E325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77E7571-4AEB-4097-BF79-D09BC4FF6E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419E8EC-F6F0-4FCD-81D7-709F7658B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D5B8137-315E-4F90-91BA-32902BEBCD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5E3781-6215-4645-968D-A49745B87E3C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CA42B7B-6764-4723-8DA1-DE3CBE154A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DF5B8C9-6960-4FDA-8D9A-C57563039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14CF61A-910A-4FAE-91A4-986FF815F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81BDD5-50A8-4720-B7E7-2A261BACB51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9EF1ACD-7867-43F4-9A42-1D6A6D8A79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03771E0-B07C-46CC-8363-4CC9499A6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9176CB4-C5BB-4A88-BFBE-73049D4255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A4B572-1641-4FBF-9DDD-87AA7AB9A0C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0B964F0-CDF9-46FD-983A-33BDFBE24D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7F6E1A8-6F3B-4ADA-AF5B-48B976281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AD7AD0C-9802-4132-84CE-2CFBE6CC2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0D9D9B-4E6A-47C9-9D28-200A73C9A984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51E8CFE-ACB1-409C-9420-FF57332553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8FD662A-828A-4DD2-B763-247AEB35A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C3DEF21-D561-4BB2-BB33-B71264BD4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1DE4D5-32FE-483C-A8B3-33F445ABC5ED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804522A-142D-484C-8B4F-8DB4DAB83B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84B0254-B233-4A7A-A894-1EED3A1EF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B01F58B-5C89-4953-91C7-D0B14738CD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344503-D05E-4940-B779-7DFADDB408A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4CAA357-BCFC-4529-9322-CDF258DD7B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21556CE-9ADD-4B00-9FC4-5D59BE8D2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AE9C667-3796-445A-9C71-F0364A048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2CB1E0-0629-4EBA-A47C-0B93B916293C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A37AE9C-BFDE-4045-940B-0DAA05ED16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6294F62-597D-4CBD-B6CB-54ED06DBA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CCDE94E-5E75-426C-B3CF-C9C8F12DB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0B3E57-481F-44D3-8562-0AC442CBFF5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B503311-01A3-4992-AD5E-D287E5DACA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31C38DC-0FF9-4DD8-A27D-79E7C6314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B62BD5C5-74EC-49EB-9FB5-3FC31695C2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46EAFCEA-A3BB-44E3-AA98-8205C7611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39254D8E-E25D-4661-B8A3-67176AB5D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BEFD99-282C-4D99-B1BD-52733B9BF5CB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F1A0B34-7494-4F51-B8DD-E9C284BFE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F24400-414F-40AE-8423-BD6FB0FD0E8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7E23600-25DB-4E0D-A712-AE003ECE88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8FE831E-81D4-4E95-9072-7CB5E1131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52E7C5F-FEC5-418C-8A6F-B76E2072AA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305F1E-5C28-49D3-A701-A603AB2BE988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7043BAD-A053-4474-8094-94FB04D7AA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66A4276-A64A-4DF2-8BCA-E0441EBB8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2F404D4-128B-40DE-A502-C16E52B4F6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AC468F-09FE-4BCE-B34C-3D4E9C849FC3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29772F5-3C8F-4CD9-9630-F79F150CE4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DB688F5-029C-42AA-B20F-1417BDDA3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BD5C65F-EA34-462E-A69D-ED64CD7CF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46D5A-7351-4E27-88C9-9329F1895A9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053943F-BEEF-4149-99DB-A4F3DE0C1F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FC28AF5-1BCD-44FF-AEB7-EAC6C9E56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D4FD3A8-99C6-4627-9A42-830F93E848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8D0556-3810-44B8-ACB5-29FE7D1FCB39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F8E9DCE-0471-4F1B-80F2-BD93C49F1E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BF2DD34-B384-4239-8CD3-F9616D15F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7104AA4-4148-42EE-80EB-70DBB78814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C50D82-A27D-468E-8DAC-83F1904C3414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8F6CAEB-8B13-4B25-9D28-71AECE3993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8ECB36A-24D1-4A06-958E-B97DF3FFE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57D4EBA-3AAD-41C5-8325-BB0280D9F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EAF93-ABF6-4F15-BEDB-155F305FB69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4CCBD5E-A4C6-47AC-8AD2-45BAD0076B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49F262D-134A-4AE9-BC45-6A8309DC0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F56121A3-6DAA-44E6-B0CD-22936AE86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99336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9C741E15-2F52-4C78-BCC2-4C16204AC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Tx/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C422406-2F46-420F-882D-AAEE61DFF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E3F7BA-B618-4BA6-B344-2BF62CB1D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4D52855-6399-4ACB-8F9E-B4DB6E655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C52F29-213F-444F-875C-50AA41349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49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5F8CCB-371A-4616-A874-8CAA78AA34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7765A-7ED1-405E-BE8A-BE4343A14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4D50F4-960D-42CA-ABB9-46C766E23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CEA1-3874-4949-AD03-64DF620E2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32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D7553E-4D12-4899-A985-164A8BED42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B96B07-AA8F-42B2-B427-37CA2D9F3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605B49-09EC-4D97-AE0E-BE2B8A982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5C25-0099-4E1C-B7A4-1CECE2170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75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3F7089-2CD9-403D-8893-C0D482D1A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18D98D-1D51-4528-B4F9-DEA74E9B0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F32C14-D07B-4EED-9D36-788037F02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193BD-80F3-4635-837D-B73F9FCEA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02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F054E9-C0B0-4221-BC91-2FB9A76E8E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28E3EA-020C-439D-86ED-B64DBE84A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FCEB91-01EB-47A2-AD5A-E2B24D252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CC78-B9F8-41DA-9646-2EAE09A56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28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B525F-0AFA-470F-AC0E-CC42EEF1DE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30B9E1-8088-444A-9AC3-FA2C260B0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AEDCDE-9FFE-46CF-91D6-974C770BE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682F2-73FD-4704-BE59-BC6F10816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3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01DBB7-7E8F-4BC7-88FE-99AC4BDBB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55579B-5E88-4355-A5FF-18B3ACDE6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D26EAE-94A8-4FA7-B4FD-C4DC51075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61DA-9C28-4816-982B-A6222FD06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11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591448-963C-4ABC-AE1A-CD804A5BA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D84AE7-F896-479D-B9C9-80B368750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E106B9-9BA9-436C-8C60-ABA695E0F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E9C17-6403-4A71-9D67-18F54E016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51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C5BF5B-BD28-4096-A7E6-1F2736A83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B14F8C-AC79-4933-B816-375F0BEB6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3213EF-9191-4D0B-BDB3-45E82CB33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4B6-E9EC-4D93-8214-5B228C9DF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96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A6B75C-1357-4EAD-B18A-A51CE7EE1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52FB6-3F39-42BC-A1E9-996DE0E4C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8C150-FF0B-4C0C-8F59-FB0039CAD0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B4AF-56FF-494D-9933-AC3CE0637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91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04CDC3-E08D-42EC-936E-09FD2C8FF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91622A-CC98-4E4C-92AB-B710C3976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7FE66-BDE3-4227-80D9-24F72EE44C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A1D1-0E30-4BFB-8584-3C230E974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02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6FF1E29-9DD6-486E-9B96-EEE00EB3C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C96B5C-CAEF-41F3-82D2-C54E66439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E009B09-4282-4602-9FCD-7FACB63FC5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52D4DF9-2652-42A0-81B8-92C27ED169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65421858-D1AC-4D51-9799-C961F924C0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1F58454-47BE-4362-B79B-8DDABF5EB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994C89E0-0D64-4337-8AA3-7E524EE11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99336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909782C8-760A-49E5-9822-26B42A34D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009999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rgbClr val="009999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rgbClr val="009999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009999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009999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009999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009999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009999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sitek.com/" TargetMode="External"/><Relationship Id="rId5" Type="http://schemas.openxmlformats.org/officeDocument/2006/relationships/hyperlink" Target="http://www.neuratron.com/photoscore.htm" TargetMode="External"/><Relationship Id="rId4" Type="http://schemas.openxmlformats.org/officeDocument/2006/relationships/hyperlink" Target="http://www.capella.de/us/index.cfm/products/capella-scan/info-capella-scan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A50B16B-05D5-4B65-938E-68FDB0AC2C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Optical Music Recognition</a:t>
            </a:r>
            <a:br>
              <a:rPr lang="en-US" alt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and Data Import/Export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20287F3-370C-4108-95A2-E2D05E8A47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Music 253/ CS 275A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Eleanor Selfridge-Field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E3A232F-4194-4945-981F-EBBBE6F1E2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21507" name="Slide Number Placeholder 6">
            <a:extLst>
              <a:ext uri="{FF2B5EF4-FFF2-40B4-BE49-F238E27FC236}">
                <a16:creationId xmlns:a16="http://schemas.microsoft.com/office/drawing/2014/main" id="{BDB5D25A-D979-4C7E-B007-B31FF7C8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B6DF47-A366-4259-98F0-DB59B2BD6DCD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D1A54831-6F8B-4F15-A96E-A3DFC08B1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Close-up views of conventionally typeset music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DF47D0F3-BD03-4E7F-8675-AF2136F9A67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 Surface imperfections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9C42BADC-73B8-4227-AF0A-66C80C9D17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Surface imperfections</a:t>
            </a:r>
          </a:p>
        </p:txBody>
      </p:sp>
      <p:pic>
        <p:nvPicPr>
          <p:cNvPr id="21511" name="Picture 7" descr="ocr1">
            <a:extLst>
              <a:ext uri="{FF2B5EF4-FFF2-40B4-BE49-F238E27FC236}">
                <a16:creationId xmlns:a16="http://schemas.microsoft.com/office/drawing/2014/main" id="{9FA0994F-1641-49BB-9A67-90FAC6E1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2794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ocr2">
            <a:extLst>
              <a:ext uri="{FF2B5EF4-FFF2-40B4-BE49-F238E27FC236}">
                <a16:creationId xmlns:a16="http://schemas.microsoft.com/office/drawing/2014/main" id="{E537BACB-B056-4D01-8F52-BCE7BA6D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29130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B4BB82-C802-46AB-97BD-0FD439EC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21514" name="Rectangle 2">
            <a:extLst>
              <a:ext uri="{FF2B5EF4-FFF2-40B4-BE49-F238E27FC236}">
                <a16:creationId xmlns:a16="http://schemas.microsoft.com/office/drawing/2014/main" id="{53597A2E-C48A-4FEC-803E-FFC7FEBB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14600"/>
            <a:ext cx="381000" cy="381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1515" name="Rectangle 3">
            <a:extLst>
              <a:ext uri="{FF2B5EF4-FFF2-40B4-BE49-F238E27FC236}">
                <a16:creationId xmlns:a16="http://schemas.microsoft.com/office/drawing/2014/main" id="{01582BEE-37C4-43C3-9238-5BD97A5D4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514600"/>
            <a:ext cx="1295400" cy="4572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1516" name="Rectangle 4">
            <a:extLst>
              <a:ext uri="{FF2B5EF4-FFF2-40B4-BE49-F238E27FC236}">
                <a16:creationId xmlns:a16="http://schemas.microsoft.com/office/drawing/2014/main" id="{CF9E28A3-F8A2-43EB-AAFE-C15276099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76600"/>
            <a:ext cx="152400" cy="5334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1517" name="Rectangle 5">
            <a:extLst>
              <a:ext uri="{FF2B5EF4-FFF2-40B4-BE49-F238E27FC236}">
                <a16:creationId xmlns:a16="http://schemas.microsoft.com/office/drawing/2014/main" id="{DAA646AA-F512-4681-99F2-11198F144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419600"/>
            <a:ext cx="1295400" cy="212725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9BAED23-3CC4-4D5B-BBF1-338AC0599E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EEBED126-1C25-44F5-AD54-31D742CE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EE50F4-61CD-46FB-946D-CA0B62063B8E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55C0287-D707-406E-95CD-62227FBA3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Close-up views (2)</a:t>
            </a:r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AB676546-664F-4A71-BDA3-971C795AAB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3713" y="1192213"/>
            <a:ext cx="4038600" cy="4911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Missing contextual information</a:t>
            </a:r>
          </a:p>
        </p:txBody>
      </p:sp>
      <p:sp>
        <p:nvSpPr>
          <p:cNvPr id="23558" name="Rectangle 5">
            <a:extLst>
              <a:ext uri="{FF2B5EF4-FFF2-40B4-BE49-F238E27FC236}">
                <a16:creationId xmlns:a16="http://schemas.microsoft.com/office/drawing/2014/main" id="{82487CEC-5D26-4999-B03C-CC74252A58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Graphic imperfections</a:t>
            </a:r>
          </a:p>
        </p:txBody>
      </p:sp>
      <p:pic>
        <p:nvPicPr>
          <p:cNvPr id="23559" name="Picture 6" descr="ocr3">
            <a:extLst>
              <a:ext uri="{FF2B5EF4-FFF2-40B4-BE49-F238E27FC236}">
                <a16:creationId xmlns:a16="http://schemas.microsoft.com/office/drawing/2014/main" id="{7084643E-B247-423D-893D-DD4D70E9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350202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ocr4">
            <a:extLst>
              <a:ext uri="{FF2B5EF4-FFF2-40B4-BE49-F238E27FC236}">
                <a16:creationId xmlns:a16="http://schemas.microsoft.com/office/drawing/2014/main" id="{D23677AC-86AD-4B37-8CD1-F0CB94CF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9210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5E95B8-8E7C-4651-B86E-D02D4F97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23562" name="Rectangle 2">
            <a:extLst>
              <a:ext uri="{FF2B5EF4-FFF2-40B4-BE49-F238E27FC236}">
                <a16:creationId xmlns:a16="http://schemas.microsoft.com/office/drawing/2014/main" id="{68EEFC2A-9760-4887-B941-5AEC04218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743200"/>
            <a:ext cx="304800" cy="4572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63" name="Rectangle 3">
            <a:extLst>
              <a:ext uri="{FF2B5EF4-FFF2-40B4-BE49-F238E27FC236}">
                <a16:creationId xmlns:a16="http://schemas.microsoft.com/office/drawing/2014/main" id="{E894A5BE-FFF3-41D1-8D6C-DD2AD9AC8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971800"/>
            <a:ext cx="228600" cy="677863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64" name="Rectangle 4">
            <a:extLst>
              <a:ext uri="{FF2B5EF4-FFF2-40B4-BE49-F238E27FC236}">
                <a16:creationId xmlns:a16="http://schemas.microsoft.com/office/drawing/2014/main" id="{B2603E16-477D-44BA-84D7-23D9CD325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200400"/>
            <a:ext cx="228600" cy="228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65" name="Rectangle 5">
            <a:extLst>
              <a:ext uri="{FF2B5EF4-FFF2-40B4-BE49-F238E27FC236}">
                <a16:creationId xmlns:a16="http://schemas.microsoft.com/office/drawing/2014/main" id="{33310DDF-A912-4397-8920-15BADFBE5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590800"/>
            <a:ext cx="228600" cy="3048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66" name="Rectangle 9">
            <a:extLst>
              <a:ext uri="{FF2B5EF4-FFF2-40B4-BE49-F238E27FC236}">
                <a16:creationId xmlns:a16="http://schemas.microsoft.com/office/drawing/2014/main" id="{30CAD7B5-816F-4996-970F-2480FE9FA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24200"/>
            <a:ext cx="304800" cy="3048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67" name="Rectangle 10">
            <a:extLst>
              <a:ext uri="{FF2B5EF4-FFF2-40B4-BE49-F238E27FC236}">
                <a16:creationId xmlns:a16="http://schemas.microsoft.com/office/drawing/2014/main" id="{FCB802C6-9020-47B0-ADF2-ED729731E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059238"/>
            <a:ext cx="381000" cy="360362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68" name="Rectangle 11">
            <a:extLst>
              <a:ext uri="{FF2B5EF4-FFF2-40B4-BE49-F238E27FC236}">
                <a16:creationId xmlns:a16="http://schemas.microsoft.com/office/drawing/2014/main" id="{EA5C065E-DE3B-46B3-A7C7-4FC39A1DD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648200"/>
            <a:ext cx="152400" cy="228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69" name="Rectangle 12">
            <a:extLst>
              <a:ext uri="{FF2B5EF4-FFF2-40B4-BE49-F238E27FC236}">
                <a16:creationId xmlns:a16="http://schemas.microsoft.com/office/drawing/2014/main" id="{BF80070B-71F4-47F4-BFCB-D1801E469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314700"/>
            <a:ext cx="304800" cy="1905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FE692C8-D6A6-430F-BC00-6F3B42FB61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891550E5-8660-4BA0-999D-3197C647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73FD2F-E973-4B44-BD3C-820C3773FF49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92F4CBD-1D45-4D1E-A22F-35FAF70B7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Close-up views (3)</a:t>
            </a: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E92C19F1-7B4B-4FD5-A7EF-FD49E3F9A7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2743200" cy="4911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Dirt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BE3789CA-0CE3-4B73-9F3A-3494DBBA97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965200"/>
            <a:ext cx="4953000" cy="4911725"/>
          </a:xfrm>
        </p:spPr>
        <p:txBody>
          <a:bodyPr/>
          <a:lstStyle/>
          <a:p>
            <a:pPr eaLnBrk="1" hangingPunct="1">
              <a:defRPr/>
            </a:pPr>
            <a:endParaRPr lang="en-US" altLang="en-US" sz="1800" b="1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1800" b="1" dirty="0">
                <a:solidFill>
                  <a:schemeClr val="bg2"/>
                </a:solidFill>
              </a:rPr>
              <a:t>Variable appearance of equivalent objects</a:t>
            </a:r>
          </a:p>
        </p:txBody>
      </p:sp>
      <p:pic>
        <p:nvPicPr>
          <p:cNvPr id="25607" name="Picture 6" descr="ocr5">
            <a:extLst>
              <a:ext uri="{FF2B5EF4-FFF2-40B4-BE49-F238E27FC236}">
                <a16:creationId xmlns:a16="http://schemas.microsoft.com/office/drawing/2014/main" id="{E0654437-392C-4DBF-8BFB-D68EAD82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19431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 descr="ocr6a">
            <a:extLst>
              <a:ext uri="{FF2B5EF4-FFF2-40B4-BE49-F238E27FC236}">
                <a16:creationId xmlns:a16="http://schemas.microsoft.com/office/drawing/2014/main" id="{62D34FF8-B4AD-46DD-87B6-C9134D7A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23225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8" descr="ocr6b">
            <a:extLst>
              <a:ext uri="{FF2B5EF4-FFF2-40B4-BE49-F238E27FC236}">
                <a16:creationId xmlns:a16="http://schemas.microsoft.com/office/drawing/2014/main" id="{404D7546-82CD-4117-AEE7-B4B6052A5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25368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14C31E-393C-4222-A2BC-F013A9BF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25611" name="Rectangle 2">
            <a:extLst>
              <a:ext uri="{FF2B5EF4-FFF2-40B4-BE49-F238E27FC236}">
                <a16:creationId xmlns:a16="http://schemas.microsoft.com/office/drawing/2014/main" id="{B3ED1437-9963-4496-A7E7-9CAC717F1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767013"/>
            <a:ext cx="247650" cy="280987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5612" name="Rectangle 3">
            <a:extLst>
              <a:ext uri="{FF2B5EF4-FFF2-40B4-BE49-F238E27FC236}">
                <a16:creationId xmlns:a16="http://schemas.microsoft.com/office/drawing/2014/main" id="{579B59EA-5E24-48C5-97F6-3649F21DB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95800"/>
            <a:ext cx="304800" cy="8382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5613" name="Rectangle 4">
            <a:extLst>
              <a:ext uri="{FF2B5EF4-FFF2-40B4-BE49-F238E27FC236}">
                <a16:creationId xmlns:a16="http://schemas.microsoft.com/office/drawing/2014/main" id="{6C2D06B6-D901-4444-8A8F-5192CE9AA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767013"/>
            <a:ext cx="228600" cy="357187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63D52F1-0B50-4E54-83EC-6B4B2B8BDD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1EA244A4-41EA-4549-96F8-E1219EBF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1EE421-3095-44FB-893E-E528912DFF57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C80D120-3C61-4642-A382-11CA08147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Close-up views (4)</a:t>
            </a: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51C94196-1C51-49FA-84E7-40D75F54B3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Touching objects</a:t>
            </a:r>
          </a:p>
        </p:txBody>
      </p:sp>
      <p:sp>
        <p:nvSpPr>
          <p:cNvPr id="27654" name="Rectangle 5">
            <a:extLst>
              <a:ext uri="{FF2B5EF4-FFF2-40B4-BE49-F238E27FC236}">
                <a16:creationId xmlns:a16="http://schemas.microsoft.com/office/drawing/2014/main" id="{084DF401-73A8-436E-BA9A-042702FD460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Unconventional presentations</a:t>
            </a:r>
          </a:p>
        </p:txBody>
      </p:sp>
      <p:pic>
        <p:nvPicPr>
          <p:cNvPr id="27655" name="Picture 6" descr="ocr7">
            <a:extLst>
              <a:ext uri="{FF2B5EF4-FFF2-40B4-BE49-F238E27FC236}">
                <a16:creationId xmlns:a16="http://schemas.microsoft.com/office/drawing/2014/main" id="{F03D4114-0347-41F8-89D9-737EC472F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7338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" descr="ocr8">
            <a:extLst>
              <a:ext uri="{FF2B5EF4-FFF2-40B4-BE49-F238E27FC236}">
                <a16:creationId xmlns:a16="http://schemas.microsoft.com/office/drawing/2014/main" id="{E043B2B9-6CAF-4A2A-9E98-5E2938AC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40042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CF81AF-F8FC-4E0F-9975-1D22F05B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</a:p>
        </p:txBody>
      </p:sp>
      <p:sp>
        <p:nvSpPr>
          <p:cNvPr id="27658" name="Rectangle 2">
            <a:extLst>
              <a:ext uri="{FF2B5EF4-FFF2-40B4-BE49-F238E27FC236}">
                <a16:creationId xmlns:a16="http://schemas.microsoft.com/office/drawing/2014/main" id="{3FB88323-A956-44BE-9F49-2EF55468D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09800"/>
            <a:ext cx="3810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7659" name="Rectangle 3">
            <a:extLst>
              <a:ext uri="{FF2B5EF4-FFF2-40B4-BE49-F238E27FC236}">
                <a16:creationId xmlns:a16="http://schemas.microsoft.com/office/drawing/2014/main" id="{06CDCB0D-69BF-4CD4-B16B-1034236AA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438400"/>
            <a:ext cx="381000" cy="830263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7660" name="Rectangle 4">
            <a:extLst>
              <a:ext uri="{FF2B5EF4-FFF2-40B4-BE49-F238E27FC236}">
                <a16:creationId xmlns:a16="http://schemas.microsoft.com/office/drawing/2014/main" id="{0F2A27E3-F93B-4955-B1E4-5428B7F01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438400"/>
            <a:ext cx="533400" cy="1150938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7661" name="Rectangle 5">
            <a:extLst>
              <a:ext uri="{FF2B5EF4-FFF2-40B4-BE49-F238E27FC236}">
                <a16:creationId xmlns:a16="http://schemas.microsoft.com/office/drawing/2014/main" id="{B0FB7118-0F43-4DCB-8D06-B6FE55A4F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590800"/>
            <a:ext cx="457200" cy="11430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BBF843-DA2E-4FBC-83B0-3B3ED25929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FC33B93C-D328-4E8C-8B80-21E613E3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9E667A-4E0A-42D9-A140-ED3422B818CB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458527C-EED1-4AF8-9ADF-D21D75297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SharpEye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altLang="en-US" b="0" dirty="0">
                <a:solidFill>
                  <a:schemeClr val="bg1">
                    <a:lumMod val="50000"/>
                  </a:schemeClr>
                </a:solidFill>
              </a:rPr>
              <a:t>File operations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FEEA982-C850-4EF0-AAD9-0965596B1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57800" y="914400"/>
            <a:ext cx="3429000" cy="52165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bg2"/>
                </a:solidFill>
              </a:rPr>
              <a:t>Comes from Shetland Islands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Source code available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Exports to </a:t>
            </a:r>
            <a:r>
              <a:rPr lang="en-US" altLang="en-US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MusicXML</a:t>
            </a:r>
            <a:endParaRPr lang="en-US" alt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dirty="0">
              <a:solidFill>
                <a:schemeClr val="bg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bg2"/>
                </a:solidFill>
              </a:rPr>
              <a:t>Four-step process</a:t>
            </a:r>
          </a:p>
          <a:p>
            <a:pPr lvl="1" eaLnBrk="1" hangingPunct="1">
              <a:defRPr/>
            </a:pPr>
            <a:r>
              <a:rPr lang="en-US" altLang="en-US" sz="16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Capture</a:t>
            </a:r>
            <a:r>
              <a:rPr lang="en-US" altLang="en-US" sz="1600" dirty="0">
                <a:solidFill>
                  <a:schemeClr val="bg2"/>
                </a:solidFill>
              </a:rPr>
              <a:t> a page image</a:t>
            </a:r>
          </a:p>
          <a:p>
            <a:pPr lvl="1" eaLnBrk="1" hangingPunct="1">
              <a:defRPr/>
            </a:pPr>
            <a:r>
              <a:rPr lang="en-US" altLang="en-US" sz="16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View</a:t>
            </a:r>
            <a:r>
              <a:rPr lang="en-US" altLang="en-US" sz="1600" dirty="0">
                <a:solidFill>
                  <a:schemeClr val="bg2"/>
                </a:solidFill>
              </a:rPr>
              <a:t> the auto-image</a:t>
            </a:r>
          </a:p>
          <a:p>
            <a:pPr lvl="1" eaLnBrk="1" hangingPunct="1">
              <a:defRPr/>
            </a:pPr>
            <a:r>
              <a:rPr lang="en-US" altLang="en-US" sz="16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Correc</a:t>
            </a:r>
            <a:r>
              <a:rPr lang="en-US" altLang="en-US" sz="1600" dirty="0">
                <a:solidFill>
                  <a:schemeClr val="bg2"/>
                </a:solidFill>
              </a:rPr>
              <a:t>t the image</a:t>
            </a:r>
          </a:p>
          <a:p>
            <a:pPr lvl="1" eaLnBrk="1" hangingPunct="1">
              <a:defRPr/>
            </a:pPr>
            <a:r>
              <a:rPr lang="en-US" altLang="en-US" sz="16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Save/export</a:t>
            </a:r>
            <a:r>
              <a:rPr lang="en-US" altLang="en-US" sz="1600" dirty="0">
                <a:solidFill>
                  <a:schemeClr val="bg2"/>
                </a:solidFill>
              </a:rPr>
              <a:t> the result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>
              <a:solidFill>
                <a:schemeClr val="bg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bg2"/>
                </a:solidFill>
              </a:rPr>
              <a:t>Vis-à-vis </a:t>
            </a:r>
            <a:r>
              <a:rPr lang="en-US" altLang="en-US" dirty="0" err="1">
                <a:solidFill>
                  <a:schemeClr val="bg2"/>
                </a:solidFill>
              </a:rPr>
              <a:t>MuseData</a:t>
            </a:r>
            <a:r>
              <a:rPr lang="en-US" altLang="en-US" dirty="0">
                <a:solidFill>
                  <a:schemeClr val="bg2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2"/>
                </a:solidFill>
              </a:rPr>
              <a:t>SE: score-based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2"/>
                </a:solidFill>
              </a:rPr>
              <a:t>MD: part-based</a:t>
            </a:r>
          </a:p>
          <a:p>
            <a:pPr lvl="1" eaLnBrk="1" hangingPunct="1">
              <a:buFontTx/>
              <a:buNone/>
              <a:defRPr/>
            </a:pPr>
            <a:endParaRPr lang="en-US" altLang="en-US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29702" name="Picture 4" descr="SharpEye_FileOptions">
            <a:extLst>
              <a:ext uri="{FF2B5EF4-FFF2-40B4-BE49-F238E27FC236}">
                <a16:creationId xmlns:a16="http://schemas.microsoft.com/office/drawing/2014/main" id="{06361119-9E89-4BFE-A888-91F877B4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370263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9F5F18-3DC9-40DF-BB87-62658902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F80C96-6D17-4918-ABB8-92912F821A69}"/>
              </a:ext>
            </a:extLst>
          </p:cNvPr>
          <p:cNvCxnSpPr/>
          <p:nvPr/>
        </p:nvCxnSpPr>
        <p:spPr bwMode="auto">
          <a:xfrm flipH="1">
            <a:off x="3803650" y="3506788"/>
            <a:ext cx="1887538" cy="0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705" name="Straight Arrow Connector 12">
            <a:extLst>
              <a:ext uri="{FF2B5EF4-FFF2-40B4-BE49-F238E27FC236}">
                <a16:creationId xmlns:a16="http://schemas.microsoft.com/office/drawing/2014/main" id="{B030A706-D8DF-4A92-9256-77DFEA0F3EF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03650" y="3814763"/>
            <a:ext cx="1887538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706" name="Straight Arrow Connector 16">
            <a:extLst>
              <a:ext uri="{FF2B5EF4-FFF2-40B4-BE49-F238E27FC236}">
                <a16:creationId xmlns:a16="http://schemas.microsoft.com/office/drawing/2014/main" id="{6114C278-EE1C-4F69-BC49-6D89C727EC1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03650" y="4114800"/>
            <a:ext cx="1887538" cy="0"/>
          </a:xfrm>
          <a:prstGeom prst="straightConnector1">
            <a:avLst/>
          </a:prstGeom>
          <a:noFill/>
          <a:ln w="25400" algn="ctr">
            <a:solidFill>
              <a:srgbClr val="CC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EB6EB-649C-4867-871D-55E6105FA5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DD1EB8F0-78A5-456A-A6E8-C85586BB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E5ED48-AF47-49ED-8E2E-A47F6A324C5B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5F6C1CC-F6F4-4F3E-B8F2-55CEC5A65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SharpEye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: Raw Capture</a:t>
            </a:r>
          </a:p>
        </p:txBody>
      </p:sp>
      <p:pic>
        <p:nvPicPr>
          <p:cNvPr id="31749" name="Picture 4" descr="SharpEye_Read">
            <a:extLst>
              <a:ext uri="{FF2B5EF4-FFF2-40B4-BE49-F238E27FC236}">
                <a16:creationId xmlns:a16="http://schemas.microsoft.com/office/drawing/2014/main" id="{34C116A4-FE41-4236-86AB-7B972EEF1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465763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1EF6F2-4A16-4CFD-B972-CCCEC8CF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FC943F-EBC5-4C4E-8D43-1A9DA190FB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E622D562-4BD3-41B3-BA5B-1E2AED4D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85A993-5DBD-4BEE-ABF0-5B9D4B873168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B944CF9-0AC0-42B2-8A17-EC8D1F453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SharpEye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: Correcting the interpretation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3C19624C-F63C-471B-9DB9-B99C17ECA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0200" y="1184275"/>
            <a:ext cx="3581400" cy="1927225"/>
          </a:xfrm>
        </p:spPr>
        <p:txBody>
          <a:bodyPr/>
          <a:lstStyle/>
          <a:p>
            <a:pPr eaLnBrk="1" hangingPunct="1"/>
            <a:r>
              <a:rPr lang="en-US" altLang="en-US"/>
              <a:t>Edit mode:</a:t>
            </a:r>
          </a:p>
          <a:p>
            <a:pPr lvl="1" eaLnBrk="1" hangingPunct="1"/>
            <a:r>
              <a:rPr lang="en-US" altLang="en-US"/>
              <a:t>Captured image below</a:t>
            </a:r>
          </a:p>
          <a:p>
            <a:pPr lvl="1" eaLnBrk="1" hangingPunct="1"/>
            <a:r>
              <a:rPr lang="en-US" altLang="en-US"/>
              <a:t>Interpreted image above</a:t>
            </a:r>
          </a:p>
          <a:p>
            <a:pPr lvl="1" eaLnBrk="1" hangingPunct="1"/>
            <a:r>
              <a:rPr lang="en-US" altLang="en-US"/>
              <a:t>Live object in red</a:t>
            </a:r>
          </a:p>
          <a:p>
            <a:pPr lvl="1" eaLnBrk="1" hangingPunct="1"/>
            <a:r>
              <a:rPr lang="en-US" altLang="en-US"/>
              <a:t>Available symbols in red</a:t>
            </a:r>
          </a:p>
        </p:txBody>
      </p:sp>
      <p:pic>
        <p:nvPicPr>
          <p:cNvPr id="33798" name="Picture 4" descr="SharpEye_Correc tion">
            <a:extLst>
              <a:ext uri="{FF2B5EF4-FFF2-40B4-BE49-F238E27FC236}">
                <a16:creationId xmlns:a16="http://schemas.microsoft.com/office/drawing/2014/main" id="{4C9256CA-C6F1-49CC-AA95-FC6C955E4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42179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5">
            <a:extLst>
              <a:ext uri="{FF2B5EF4-FFF2-40B4-BE49-F238E27FC236}">
                <a16:creationId xmlns:a16="http://schemas.microsoft.com/office/drawing/2014/main" id="{3E59F001-3CAC-4208-B053-71E99A4C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9530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Step 1: Selection a portion the score to edit</a:t>
            </a: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DADF6367-150E-4B62-9B84-0891ABBD6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0292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Step 1: Selection a portion the score to edit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A65EA5-03F1-4E6B-AABA-D31DA2E8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33802" name="TextBox 2">
            <a:extLst>
              <a:ext uri="{FF2B5EF4-FFF2-40B4-BE49-F238E27FC236}">
                <a16:creationId xmlns:a16="http://schemas.microsoft.com/office/drawing/2014/main" id="{1A64A307-2694-4FB6-8E27-09F5D545D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83200"/>
            <a:ext cx="2736850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What SharpEye scanned</a:t>
            </a:r>
          </a:p>
        </p:txBody>
      </p:sp>
      <p:sp>
        <p:nvSpPr>
          <p:cNvPr id="33803" name="TextBox 3">
            <a:extLst>
              <a:ext uri="{FF2B5EF4-FFF2-40B4-BE49-F238E27FC236}">
                <a16:creationId xmlns:a16="http://schemas.microsoft.com/office/drawing/2014/main" id="{635E2806-2678-455E-B679-2728A400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044825"/>
            <a:ext cx="3287713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What SharpEye thought it saw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3827CBDD-B074-4392-B515-B775A0A80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OTR benefits from side-by-side comparison</a:t>
            </a:r>
          </a:p>
        </p:txBody>
      </p:sp>
      <p:pic>
        <p:nvPicPr>
          <p:cNvPr id="35843" name="Content Placeholder 7">
            <a:extLst>
              <a:ext uri="{FF2B5EF4-FFF2-40B4-BE49-F238E27FC236}">
                <a16:creationId xmlns:a16="http://schemas.microsoft.com/office/drawing/2014/main" id="{8CEE9130-D495-420C-8A53-B35653B0A2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66800"/>
            <a:ext cx="8229600" cy="37385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6A386-6372-4DD1-AF74-6EBD621185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67148-1C33-4193-8894-BB956F94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35846" name="Slide Number Placeholder 5">
            <a:extLst>
              <a:ext uri="{FF2B5EF4-FFF2-40B4-BE49-F238E27FC236}">
                <a16:creationId xmlns:a16="http://schemas.microsoft.com/office/drawing/2014/main" id="{0C06B60A-F3D6-4BA8-89E8-B296B44A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4FA8F0-220E-4937-976C-5DDAC6512BED}" type="slidenum">
              <a:rPr lang="en-US" altLang="en-US">
                <a:latin typeface="Garamond" panose="02020404030301010803" pitchFamily="18" charset="0"/>
              </a:rPr>
              <a:pPr/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5847" name="TextBox 8">
            <a:extLst>
              <a:ext uri="{FF2B5EF4-FFF2-40B4-BE49-F238E27FC236}">
                <a16:creationId xmlns:a16="http://schemas.microsoft.com/office/drawing/2014/main" id="{9018E935-EB5A-4A9A-9798-0BAB02399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5562600"/>
            <a:ext cx="755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Deutsche Textarchiv: Max Planck, </a:t>
            </a:r>
            <a:r>
              <a:rPr lang="en-US" altLang="en-US" i="1">
                <a:solidFill>
                  <a:schemeClr val="bg2"/>
                </a:solidFill>
              </a:rPr>
              <a:t>Readings on Thermodynamics </a:t>
            </a:r>
            <a:r>
              <a:rPr lang="en-US" altLang="en-US">
                <a:solidFill>
                  <a:schemeClr val="bg2"/>
                </a:solidFill>
              </a:rPr>
              <a:t>(1897)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3543-BCF4-44A8-A944-ED508DE5DC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/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0C992423-5A56-46E3-B7CF-F7EA7467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6C82CE-EE2D-4556-8DEC-AE4CC056A0BF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1403A413-86A2-4972-9144-09268F424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SharpEye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: Scroll view</a:t>
            </a:r>
          </a:p>
        </p:txBody>
      </p:sp>
      <p:pic>
        <p:nvPicPr>
          <p:cNvPr id="36869" name="Picture 4" descr="SharpEye_ScorllView">
            <a:extLst>
              <a:ext uri="{FF2B5EF4-FFF2-40B4-BE49-F238E27FC236}">
                <a16:creationId xmlns:a16="http://schemas.microsoft.com/office/drawing/2014/main" id="{5954A0D7-E41E-4D33-81E7-8D423138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705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9633FB-276A-44CB-BCB0-D6BE5D3A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27CD89-5360-4909-B447-CA1B917CF6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/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B8889213-E9B2-4815-BDFF-9D725A92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6A0325-34BC-4049-88B0-A4E30A5651F5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64AF213-FE8C-41F9-A784-82A632E09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SharpEye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: System edits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B0AEC38D-E4AE-47E8-A668-22455E673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00600" y="1219200"/>
            <a:ext cx="3886200" cy="49117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8" name="Picture 4" descr="SharpEye_EditMusic">
            <a:extLst>
              <a:ext uri="{FF2B5EF4-FFF2-40B4-BE49-F238E27FC236}">
                <a16:creationId xmlns:a16="http://schemas.microsoft.com/office/drawing/2014/main" id="{82AB9088-77AB-4789-81F1-8AD05410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240213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3C5C8C-9A82-45CB-90EF-FFBDB3BE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4BF2839-2ACF-48ED-B3DF-77AE5873D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Optical recognition for text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46D1C9A-D362-4992-95C1-46703615AC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chemeClr val="bg2"/>
                </a:solidFill>
              </a:rPr>
              <a:t>Reliable to roughly 96-99% for Roman alphabet</a:t>
            </a:r>
          </a:p>
          <a:p>
            <a:pPr lvl="1"/>
            <a:r>
              <a:rPr lang="en-US" altLang="en-US" sz="2400" b="1"/>
              <a:t>Good</a:t>
            </a:r>
            <a:r>
              <a:rPr lang="en-US" altLang="en-US" sz="2400">
                <a:solidFill>
                  <a:schemeClr val="bg2"/>
                </a:solidFill>
              </a:rPr>
              <a:t> when </a:t>
            </a:r>
          </a:p>
          <a:p>
            <a:pPr lvl="2"/>
            <a:r>
              <a:rPr lang="en-US" altLang="en-US" sz="2400">
                <a:solidFill>
                  <a:schemeClr val="bg2"/>
                </a:solidFill>
              </a:rPr>
              <a:t>Content is even and regular</a:t>
            </a:r>
          </a:p>
          <a:p>
            <a:pPr lvl="2"/>
            <a:r>
              <a:rPr lang="en-US" altLang="en-US" sz="2400">
                <a:solidFill>
                  <a:schemeClr val="bg2"/>
                </a:solidFill>
              </a:rPr>
              <a:t>Scanning is carefully fed</a:t>
            </a:r>
          </a:p>
          <a:p>
            <a:pPr lvl="1"/>
            <a:r>
              <a:rPr lang="en-US" altLang="en-US" sz="2400" b="1"/>
              <a:t>Less good </a:t>
            </a:r>
            <a:r>
              <a:rPr lang="en-US" altLang="en-US" sz="2400">
                <a:solidFill>
                  <a:schemeClr val="bg2"/>
                </a:solidFill>
              </a:rPr>
              <a:t>when</a:t>
            </a:r>
          </a:p>
          <a:p>
            <a:pPr lvl="2"/>
            <a:r>
              <a:rPr lang="en-US" altLang="en-US" sz="2400">
                <a:solidFill>
                  <a:schemeClr val="bg2"/>
                </a:solidFill>
              </a:rPr>
              <a:t>Text is uneven or irregular</a:t>
            </a:r>
          </a:p>
          <a:p>
            <a:pPr lvl="2"/>
            <a:r>
              <a:rPr lang="en-US" altLang="en-US" sz="2400">
                <a:solidFill>
                  <a:schemeClr val="bg2"/>
                </a:solidFill>
              </a:rPr>
              <a:t>Scanning is sloppy</a:t>
            </a:r>
          </a:p>
          <a:p>
            <a:pPr lvl="1"/>
            <a:r>
              <a:rPr lang="en-US" altLang="en-US" sz="2400" b="1"/>
              <a:t>Rarely useful </a:t>
            </a:r>
            <a:r>
              <a:rPr lang="en-US" altLang="en-US" sz="2400">
                <a:solidFill>
                  <a:schemeClr val="bg2"/>
                </a:solidFill>
              </a:rPr>
              <a:t>for </a:t>
            </a:r>
          </a:p>
          <a:p>
            <a:pPr lvl="2"/>
            <a:r>
              <a:rPr lang="en-US" altLang="en-US" sz="2400">
                <a:solidFill>
                  <a:schemeClr val="bg2"/>
                </a:solidFill>
              </a:rPr>
              <a:t>Non-Roman texts (Cyrillic, Hindi, Mandarin, et al.)</a:t>
            </a:r>
          </a:p>
          <a:p>
            <a:pPr lvl="2"/>
            <a:r>
              <a:rPr lang="en-US" altLang="en-US" sz="2400">
                <a:solidFill>
                  <a:schemeClr val="bg2"/>
                </a:solidFill>
              </a:rPr>
              <a:t>Handwriting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5A044-7153-4A59-9648-41E9BE904A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8F872-37E4-4708-A326-D0CCA7E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6150" name="Slide Number Placeholder 5">
            <a:extLst>
              <a:ext uri="{FF2B5EF4-FFF2-40B4-BE49-F238E27FC236}">
                <a16:creationId xmlns:a16="http://schemas.microsoft.com/office/drawing/2014/main" id="{48D5DB05-A274-4989-8E7B-DF6F0D19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8619A-2B48-4A3A-BF13-E2FA9329C60E}" type="slidenum">
              <a:rPr lang="en-US" altLang="en-US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DC71A-540C-4406-9A60-49158C0340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BA37E68D-D546-4CE6-96C3-75C1D41D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D830EF-C797-4CED-A0EB-AC507C923BAE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C8A550A-C053-4047-A6DF-D495FFE0C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SharpEye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: Data-interchange options</a:t>
            </a:r>
          </a:p>
        </p:txBody>
      </p:sp>
      <p:pic>
        <p:nvPicPr>
          <p:cNvPr id="40965" name="Picture 4" descr="SharpEye_Options">
            <a:extLst>
              <a:ext uri="{FF2B5EF4-FFF2-40B4-BE49-F238E27FC236}">
                <a16:creationId xmlns:a16="http://schemas.microsoft.com/office/drawing/2014/main" id="{466D7C0A-16C7-417F-9A2F-FA8B7DE5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52006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917168-401C-42F7-9B29-3AAC5BC0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>
            <a:extLst>
              <a:ext uri="{FF2B5EF4-FFF2-40B4-BE49-F238E27FC236}">
                <a16:creationId xmlns:a16="http://schemas.microsoft.com/office/drawing/2014/main" id="{F940AD95-0E30-413C-A032-666F2E7D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443288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FD2EF-27EE-40B8-9A1A-A0D44A672F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/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81DA9A73-24E4-44BC-9BCF-C53E1F63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73AE23-8F71-404B-8E3A-78594982A94C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431829E-9372-4A27-9411-6E53A25DF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Other OMR Software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8CC36D1-3947-4A2C-A52B-29EA3FD85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2"/>
                </a:solidFill>
              </a:rPr>
              <a:t>Capella-scan: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hlinkClick r:id="rId4"/>
              </a:rPr>
              <a:t>http://www.capella.de/us/index.cfm/products/capella-scan/info-capella-scan/ </a:t>
            </a:r>
            <a:r>
              <a:rPr lang="en-US" altLang="en-US" dirty="0">
                <a:solidFill>
                  <a:schemeClr val="bg2"/>
                </a:solidFill>
              </a:rPr>
              <a:t>[</a:t>
            </a:r>
            <a:r>
              <a:rPr lang="en-US" altLang="en-US" dirty="0" err="1">
                <a:solidFill>
                  <a:schemeClr val="bg2"/>
                </a:solidFill>
              </a:rPr>
              <a:t>capella</a:t>
            </a:r>
            <a:r>
              <a:rPr lang="en-US" altLang="en-US" dirty="0">
                <a:solidFill>
                  <a:schemeClr val="bg2"/>
                </a:solidFill>
              </a:rPr>
              <a:t>]</a:t>
            </a:r>
          </a:p>
          <a:p>
            <a:pPr eaLnBrk="1" hangingPunct="1">
              <a:defRPr/>
            </a:pPr>
            <a:r>
              <a:rPr lang="en-US" altLang="en-US" dirty="0" err="1">
                <a:solidFill>
                  <a:schemeClr val="bg2"/>
                </a:solidFill>
              </a:rPr>
              <a:t>Neuratron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 err="1">
                <a:solidFill>
                  <a:schemeClr val="bg2"/>
                </a:solidFill>
              </a:rPr>
              <a:t>PhotoScore</a:t>
            </a:r>
            <a:r>
              <a:rPr lang="en-US" altLang="en-US" dirty="0">
                <a:solidFill>
                  <a:schemeClr val="bg2"/>
                </a:solidFill>
              </a:rPr>
              <a:t>: </a:t>
            </a:r>
            <a:r>
              <a:rPr lang="en-US" altLang="en-US" dirty="0">
                <a:solidFill>
                  <a:schemeClr val="bg2"/>
                </a:solidFill>
                <a:hlinkClick r:id="rId5"/>
              </a:rPr>
              <a:t>http://www.neuratron.com/photoscore.htm</a:t>
            </a:r>
            <a:r>
              <a:rPr lang="en-US" altLang="en-US" dirty="0">
                <a:solidFill>
                  <a:schemeClr val="bg2"/>
                </a:solidFill>
              </a:rPr>
              <a:t> [Sibelius]</a:t>
            </a:r>
          </a:p>
          <a:p>
            <a:pPr eaLnBrk="1" hangingPunct="1">
              <a:defRPr/>
            </a:pPr>
            <a:r>
              <a:rPr lang="en-US" altLang="en-US" dirty="0" err="1">
                <a:solidFill>
                  <a:schemeClr val="bg2"/>
                </a:solidFill>
              </a:rPr>
              <a:t>SmartScore</a:t>
            </a:r>
            <a:r>
              <a:rPr lang="en-US" altLang="en-US" dirty="0">
                <a:solidFill>
                  <a:schemeClr val="bg2"/>
                </a:solidFill>
              </a:rPr>
              <a:t>: </a:t>
            </a:r>
            <a:r>
              <a:rPr lang="en-US" altLang="en-US" dirty="0">
                <a:solidFill>
                  <a:schemeClr val="bg2"/>
                </a:solidFill>
                <a:hlinkClick r:id="rId6"/>
              </a:rPr>
              <a:t>http://www.musitek.com/</a:t>
            </a:r>
            <a:endParaRPr lang="en-US" altLang="en-US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3CBE4D-0872-4B39-A7C2-88644B8D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  <p:pic>
        <p:nvPicPr>
          <p:cNvPr id="43016" name="Picture 2">
            <a:extLst>
              <a:ext uri="{FF2B5EF4-FFF2-40B4-BE49-F238E27FC236}">
                <a16:creationId xmlns:a16="http://schemas.microsoft.com/office/drawing/2014/main" id="{91D3CFD8-D81E-421D-9AD8-623E25587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21145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6">
            <a:extLst>
              <a:ext uri="{FF2B5EF4-FFF2-40B4-BE49-F238E27FC236}">
                <a16:creationId xmlns:a16="http://schemas.microsoft.com/office/drawing/2014/main" id="{B445E3A9-31AC-42AB-B808-F0BCF4CE3F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95700"/>
            <a:ext cx="23812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Box 8">
            <a:extLst>
              <a:ext uri="{FF2B5EF4-FFF2-40B4-BE49-F238E27FC236}">
                <a16:creationId xmlns:a16="http://schemas.microsoft.com/office/drawing/2014/main" id="{655CE974-32A8-4E08-8F44-4560DF5A8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5359400"/>
            <a:ext cx="1343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CapellaScan</a:t>
            </a:r>
          </a:p>
        </p:txBody>
      </p:sp>
      <p:sp>
        <p:nvSpPr>
          <p:cNvPr id="43019" name="TextBox 9">
            <a:extLst>
              <a:ext uri="{FF2B5EF4-FFF2-40B4-BE49-F238E27FC236}">
                <a16:creationId xmlns:a16="http://schemas.microsoft.com/office/drawing/2014/main" id="{5B310E58-4A44-44C7-BFA9-E51CD6B93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5694363"/>
            <a:ext cx="1254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PhotoScore</a:t>
            </a:r>
          </a:p>
        </p:txBody>
      </p:sp>
      <p:sp>
        <p:nvSpPr>
          <p:cNvPr id="43020" name="TextBox 10">
            <a:extLst>
              <a:ext uri="{FF2B5EF4-FFF2-40B4-BE49-F238E27FC236}">
                <a16:creationId xmlns:a16="http://schemas.microsoft.com/office/drawing/2014/main" id="{F5C55053-D67B-44E2-B981-974567979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183313"/>
            <a:ext cx="1268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SmartScore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B8C8C1E5-F258-4B0D-8410-78062C756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2060"/>
                </a:solidFill>
              </a:rPr>
              <a:t>Important questions about OMR software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B766026C-CCFE-400A-A0D5-148286E32AB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chemeClr val="bg2"/>
                </a:solidFill>
              </a:rPr>
              <a:t>http://www.wikicfp.com/cfp/servlet/event.showcfp?eventid=11836http://www.wikicfp.com/cfp/servlet/event.showcfp?eventid=1183633</a:t>
            </a:r>
            <a:endParaRPr lang="en-US" altLang="en-US" sz="2000">
              <a:solidFill>
                <a:schemeClr val="bg2"/>
              </a:solidFill>
            </a:endParaRPr>
          </a:p>
        </p:txBody>
      </p:sp>
      <p:sp>
        <p:nvSpPr>
          <p:cNvPr id="45060" name="Content Placeholder 3">
            <a:extLst>
              <a:ext uri="{FF2B5EF4-FFF2-40B4-BE49-F238E27FC236}">
                <a16:creationId xmlns:a16="http://schemas.microsoft.com/office/drawing/2014/main" id="{B3F7AF07-E3C1-41A4-BB3E-D1184C4D9A2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400">
                <a:solidFill>
                  <a:schemeClr val="bg2"/>
                </a:solidFill>
              </a:rPr>
              <a:t>What </a:t>
            </a:r>
            <a:r>
              <a:rPr lang="en-US" altLang="en-US" sz="2400" b="1"/>
              <a:t>output formats </a:t>
            </a:r>
            <a:r>
              <a:rPr lang="en-US" altLang="en-US" sz="2400">
                <a:solidFill>
                  <a:schemeClr val="bg2"/>
                </a:solidFill>
              </a:rPr>
              <a:t>are available?</a:t>
            </a:r>
          </a:p>
          <a:p>
            <a:pPr lvl="1"/>
            <a:r>
              <a:rPr lang="en-US" altLang="en-US" sz="2000">
                <a:solidFill>
                  <a:schemeClr val="bg2"/>
                </a:solidFill>
              </a:rPr>
              <a:t>MIDI-level features only?</a:t>
            </a:r>
          </a:p>
          <a:p>
            <a:pPr lvl="1"/>
            <a:r>
              <a:rPr lang="en-US" altLang="en-US" sz="2000">
                <a:solidFill>
                  <a:schemeClr val="bg2"/>
                </a:solidFill>
              </a:rPr>
              <a:t>Graphical position?</a:t>
            </a:r>
          </a:p>
          <a:p>
            <a:pPr lvl="1"/>
            <a:r>
              <a:rPr lang="en-US" altLang="en-US" sz="2000">
                <a:solidFill>
                  <a:schemeClr val="bg2"/>
                </a:solidFill>
              </a:rPr>
              <a:t>Markup?</a:t>
            </a:r>
          </a:p>
          <a:p>
            <a:pPr lvl="1"/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4F9A3-6DFB-4CE5-8189-29B4BA527F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Mus 253/CS 275A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FE096-B83E-4A23-A64F-B24101A1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2021 Eleanor Selfridge-Field</a:t>
            </a:r>
          </a:p>
        </p:txBody>
      </p:sp>
      <p:sp>
        <p:nvSpPr>
          <p:cNvPr id="45063" name="Slide Number Placeholder 6">
            <a:extLst>
              <a:ext uri="{FF2B5EF4-FFF2-40B4-BE49-F238E27FC236}">
                <a16:creationId xmlns:a16="http://schemas.microsoft.com/office/drawing/2014/main" id="{9A85A0B1-4BC5-4826-89BD-1ACF552D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DE495E-7FBA-494C-83D5-2F9188316E7D}" type="slidenum">
              <a:rPr lang="en-US" altLang="en-US">
                <a:latin typeface="Garamond" panose="02020404030301010803" pitchFamily="18" charset="0"/>
              </a:rPr>
              <a:pPr/>
              <a:t>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5064" name="Date Placeholder 3">
            <a:extLst>
              <a:ext uri="{FF2B5EF4-FFF2-40B4-BE49-F238E27FC236}">
                <a16:creationId xmlns:a16="http://schemas.microsoft.com/office/drawing/2014/main" id="{643773D7-176A-46C7-B45F-9FAF3141DEDA}"/>
              </a:ext>
            </a:extLst>
          </p:cNvPr>
          <p:cNvSpPr txBox="1">
            <a:spLocks/>
          </p:cNvSpPr>
          <p:nvPr/>
        </p:nvSpPr>
        <p:spPr bwMode="auto">
          <a:xfrm>
            <a:off x="457200" y="615632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t>Mus 253/CS 275A</a:t>
            </a:r>
            <a:endParaRPr lang="en-US" altLang="en-US" sz="120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5065" name="Footer Placeholder 1">
            <a:extLst>
              <a:ext uri="{FF2B5EF4-FFF2-40B4-BE49-F238E27FC236}">
                <a16:creationId xmlns:a16="http://schemas.microsoft.com/office/drawing/2014/main" id="{635094A7-B45A-440A-9BBC-B567C98DACC6}"/>
              </a:ext>
            </a:extLst>
          </p:cNvPr>
          <p:cNvSpPr txBox="1">
            <a:spLocks/>
          </p:cNvSpPr>
          <p:nvPr/>
        </p:nvSpPr>
        <p:spPr bwMode="auto">
          <a:xfrm>
            <a:off x="3200400" y="61817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t>2016 Eleanor Selfridge-Field</a:t>
            </a:r>
          </a:p>
        </p:txBody>
      </p:sp>
      <p:sp>
        <p:nvSpPr>
          <p:cNvPr id="45066" name="Rectangle 9">
            <a:extLst>
              <a:ext uri="{FF2B5EF4-FFF2-40B4-BE49-F238E27FC236}">
                <a16:creationId xmlns:a16="http://schemas.microsoft.com/office/drawing/2014/main" id="{D065B470-EB1C-4AD8-9723-4409656C1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88" y="630078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45067" name="TextBox 1">
            <a:extLst>
              <a:ext uri="{FF2B5EF4-FFF2-40B4-BE49-F238E27FC236}">
                <a16:creationId xmlns:a16="http://schemas.microsoft.com/office/drawing/2014/main" id="{EB3F7A99-2BB9-4258-8504-54D4DB516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733800"/>
            <a:ext cx="8305800" cy="1754188"/>
          </a:xfrm>
          <a:prstGeom prst="rect">
            <a:avLst/>
          </a:prstGeom>
          <a:solidFill>
            <a:srgbClr val="FFC000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New forum: WoRMShttp://www.wikicfp.com/cfp/servlet/event.showcfp?eventid=118363—http://www.wikicfp.com/cfp/servlet/event.showcfp?eventid=118363</a:t>
            </a:r>
          </a:p>
          <a:p>
            <a:endParaRPr lang="en-US" altLang="en-US">
              <a:solidFill>
                <a:schemeClr val="bg2"/>
              </a:solidFill>
            </a:endParaRPr>
          </a:p>
          <a:p>
            <a:r>
              <a:rPr lang="en-US" altLang="en-US">
                <a:solidFill>
                  <a:schemeClr val="bg2"/>
                </a:solidFill>
              </a:rPr>
              <a:t>Music Reading Systems, incl. OMR</a:t>
            </a:r>
          </a:p>
          <a:p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418D33C-BCDB-4337-BE43-B231450D03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0746E0DF-48C1-480F-88B5-DD085A31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760F17-BE3F-4467-9687-BEC34AB959DA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78300EE-EAC5-49C5-884B-778A87DB9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Optical </a:t>
            </a:r>
            <a:r>
              <a:rPr lang="en-US" altLang="en-US" dirty="0">
                <a:solidFill>
                  <a:srgbClr val="009999"/>
                </a:solidFill>
              </a:rPr>
              <a:t>Music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Recognition (OMR)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E89BD28-6F36-4C20-A316-378FD5C53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bg2"/>
                </a:solidFill>
              </a:rPr>
              <a:t>History of efforts from c. 1968</a:t>
            </a:r>
          </a:p>
          <a:p>
            <a:pPr lvl="1" eaLnBrk="1" hangingPunct="1">
              <a:defRPr/>
            </a:pPr>
            <a:r>
              <a:rPr lang="en-US" altLang="en-US" sz="1600" dirty="0">
                <a:solidFill>
                  <a:schemeClr val="bg2"/>
                </a:solidFill>
              </a:rPr>
              <a:t>CCARH survey in 1993-4: 37 projects, 7 responses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bg2"/>
                </a:solidFill>
              </a:rPr>
              <a:t>Why is optical recognition </a:t>
            </a:r>
            <a:r>
              <a:rPr lang="en-US" alt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difficult</a:t>
            </a:r>
            <a:r>
              <a:rPr lang="en-US" altLang="en-US" dirty="0">
                <a:solidFill>
                  <a:schemeClr val="bg2"/>
                </a:solidFill>
              </a:rPr>
              <a:t>?</a:t>
            </a:r>
          </a:p>
          <a:p>
            <a:pPr lvl="1" eaLnBrk="1" hangingPunct="1">
              <a:defRPr/>
            </a:pPr>
            <a:r>
              <a:rPr lang="en-US" alt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Semantic meaning </a:t>
            </a:r>
            <a:r>
              <a:rPr lang="en-US" altLang="en-US" dirty="0">
                <a:solidFill>
                  <a:schemeClr val="bg2"/>
                </a:solidFill>
              </a:rPr>
              <a:t>of many objects depends on graphical context more than shape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bg2"/>
                </a:solidFill>
              </a:rPr>
              <a:t>Sources and their </a:t>
            </a:r>
            <a:r>
              <a:rPr lang="en-US" alt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legibility</a:t>
            </a:r>
            <a:r>
              <a:rPr lang="en-US" altLang="en-US" dirty="0">
                <a:solidFill>
                  <a:schemeClr val="bg2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n-US" altLang="en-US" i="1" dirty="0">
                <a:solidFill>
                  <a:schemeClr val="bg2"/>
                </a:solidFill>
              </a:rPr>
              <a:t>Manuscripts</a:t>
            </a:r>
            <a:r>
              <a:rPr lang="en-US" altLang="en-US" dirty="0">
                <a:solidFill>
                  <a:schemeClr val="bg2"/>
                </a:solidFill>
              </a:rPr>
              <a:t>: very irregular </a:t>
            </a:r>
          </a:p>
          <a:p>
            <a:pPr lvl="1" eaLnBrk="1" hangingPunct="1">
              <a:defRPr/>
            </a:pPr>
            <a:r>
              <a:rPr lang="en-US" altLang="en-US" i="1" dirty="0">
                <a:solidFill>
                  <a:schemeClr val="bg2"/>
                </a:solidFill>
                <a:highlight>
                  <a:srgbClr val="FFFF00"/>
                </a:highlight>
              </a:rPr>
              <a:t>Out-of-copyright prints</a:t>
            </a:r>
            <a:r>
              <a:rPr lang="en-US" altLang="en-US" dirty="0">
                <a:solidFill>
                  <a:schemeClr val="bg2"/>
                </a:solidFill>
                <a:highlight>
                  <a:srgbClr val="FFFF00"/>
                </a:highlight>
              </a:rPr>
              <a:t>: images often deteriorated</a:t>
            </a:r>
          </a:p>
          <a:p>
            <a:pPr lvl="1" eaLnBrk="1" hangingPunct="1">
              <a:defRPr/>
            </a:pPr>
            <a:r>
              <a:rPr lang="en-US" altLang="en-US" b="1" i="1" dirty="0">
                <a:solidFill>
                  <a:schemeClr val="bg1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In-copyright</a:t>
            </a:r>
            <a:r>
              <a:rPr lang="en-US" altLang="en-US" i="1" dirty="0">
                <a:solidFill>
                  <a:schemeClr val="bg2"/>
                </a:solidFill>
                <a:highlight>
                  <a:srgbClr val="FFFF00"/>
                </a:highlight>
              </a:rPr>
              <a:t> prints</a:t>
            </a:r>
            <a:r>
              <a:rPr lang="en-US" altLang="en-US" dirty="0">
                <a:solidFill>
                  <a:schemeClr val="bg2"/>
                </a:solidFill>
                <a:highlight>
                  <a:srgbClr val="FFFF00"/>
                </a:highlight>
              </a:rPr>
              <a:t>: not legal to copy</a:t>
            </a:r>
          </a:p>
          <a:p>
            <a:pPr lvl="1" eaLnBrk="1" hangingPunct="1">
              <a:defRPr/>
            </a:pPr>
            <a:r>
              <a:rPr lang="en-US" alt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Errors</a:t>
            </a:r>
            <a:r>
              <a:rPr lang="en-US" altLang="en-US" dirty="0">
                <a:solidFill>
                  <a:schemeClr val="bg2"/>
                </a:solidFill>
              </a:rPr>
              <a:t> in source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bg2"/>
                </a:solidFill>
              </a:rPr>
              <a:t>Biggest problems for OMR developers</a:t>
            </a:r>
          </a:p>
          <a:p>
            <a:pPr lvl="1" eaLnBrk="1" hangingPunct="1">
              <a:defRPr/>
            </a:pPr>
            <a:r>
              <a:rPr lang="en-US" alt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Superimposition </a:t>
            </a:r>
            <a:r>
              <a:rPr lang="en-US" altLang="en-US" dirty="0">
                <a:solidFill>
                  <a:schemeClr val="bg2"/>
                </a:solidFill>
              </a:rPr>
              <a:t>of objects in 2D image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2"/>
                </a:solidFill>
              </a:rPr>
              <a:t>Constraints imposed by </a:t>
            </a:r>
            <a:r>
              <a:rPr lang="en-US" alt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output formats</a:t>
            </a:r>
          </a:p>
        </p:txBody>
      </p:sp>
      <p:pic>
        <p:nvPicPr>
          <p:cNvPr id="7174" name="Picture 4" descr="ocr_rhythm">
            <a:extLst>
              <a:ext uri="{FF2B5EF4-FFF2-40B4-BE49-F238E27FC236}">
                <a16:creationId xmlns:a16="http://schemas.microsoft.com/office/drawing/2014/main" id="{343D8E34-62FF-4AEC-AE3D-4E7BC7B2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21272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omr_note">
            <a:extLst>
              <a:ext uri="{FF2B5EF4-FFF2-40B4-BE49-F238E27FC236}">
                <a16:creationId xmlns:a16="http://schemas.microsoft.com/office/drawing/2014/main" id="{667CDCEC-FB50-4B30-8871-A551DBF4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3962400"/>
            <a:ext cx="12938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DCACEC-F6A3-45CA-99FF-1F7362B9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  <p:cxnSp>
        <p:nvCxnSpPr>
          <p:cNvPr id="7177" name="Straight Connector 3">
            <a:extLst>
              <a:ext uri="{FF2B5EF4-FFF2-40B4-BE49-F238E27FC236}">
                <a16:creationId xmlns:a16="http://schemas.microsoft.com/office/drawing/2014/main" id="{ACCBD9A0-9216-43B4-A076-E487A5264A6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38800" y="3200400"/>
            <a:ext cx="1524000" cy="91440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78" name="Straight Connector 8">
            <a:extLst>
              <a:ext uri="{FF2B5EF4-FFF2-40B4-BE49-F238E27FC236}">
                <a16:creationId xmlns:a16="http://schemas.microsoft.com/office/drawing/2014/main" id="{BD6F3F90-F8FF-4282-A099-94BBD14C54A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53200" y="3200400"/>
            <a:ext cx="838200" cy="91440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87349CA-D056-422C-89BB-6690CB8B9C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/>
          </a:p>
        </p:txBody>
      </p:sp>
      <p:sp>
        <p:nvSpPr>
          <p:cNvPr id="9219" name="Slide Number Placeholder 6">
            <a:extLst>
              <a:ext uri="{FF2B5EF4-FFF2-40B4-BE49-F238E27FC236}">
                <a16:creationId xmlns:a16="http://schemas.microsoft.com/office/drawing/2014/main" id="{27FFC931-29D1-46B7-B35B-E691F91F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336AC8-2EFE-4D78-BE15-AEC5C9E97C89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E274FF9-73F4-4648-AB0F-6B3A799DE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Basic problems in optical data acquisition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AA2325B-C534-435B-AB39-E74C53A2B8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1800" dirty="0">
                <a:solidFill>
                  <a:schemeClr val="bg2"/>
                </a:solidFill>
              </a:rPr>
              <a:t>Image is </a:t>
            </a:r>
            <a:r>
              <a:rPr lang="en-US" altLang="en-US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crooked</a:t>
            </a:r>
          </a:p>
          <a:p>
            <a:pPr eaLnBrk="1" hangingPunct="1">
              <a:buFontTx/>
              <a:buNone/>
              <a:defRPr/>
            </a:pPr>
            <a:endParaRPr lang="en-US" altLang="en-US" sz="1800" b="1" dirty="0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BBE2F6A4-76A7-4288-9D13-A74F4DECC57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19200"/>
            <a:ext cx="4343400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800" dirty="0">
                <a:solidFill>
                  <a:schemeClr val="bg2"/>
                </a:solidFill>
              </a:rPr>
              <a:t>Elements of </a:t>
            </a:r>
            <a:r>
              <a:rPr lang="en-US" altLang="en-US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layout unconventional</a:t>
            </a:r>
          </a:p>
        </p:txBody>
      </p:sp>
      <p:pic>
        <p:nvPicPr>
          <p:cNvPr id="9223" name="Picture 9" descr="OldKentucky3">
            <a:extLst>
              <a:ext uri="{FF2B5EF4-FFF2-40B4-BE49-F238E27FC236}">
                <a16:creationId xmlns:a16="http://schemas.microsoft.com/office/drawing/2014/main" id="{05475A86-8CC8-4589-A6B1-E12D5DF2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7188"/>
            <a:ext cx="35814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OldKentuckyHome1853">
            <a:extLst>
              <a:ext uri="{FF2B5EF4-FFF2-40B4-BE49-F238E27FC236}">
                <a16:creationId xmlns:a16="http://schemas.microsoft.com/office/drawing/2014/main" id="{495C380C-E977-47DA-8190-9EDB32B36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0050"/>
            <a:ext cx="3240088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A7E540-1B3D-4868-B282-8786A3C4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BEDAB4-CADE-4ECC-9C8C-4F57A79201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9FA3E274-8EDF-468F-A615-C7BC8E66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6DD03F-14F8-4BD5-9AA4-D6FF3262AA5F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D342DAC8-4000-430A-A26D-91470468E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How does OMR work?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1ECE25E-69F9-4510-AB4D-2A518CB2A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114800" cy="4683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Separation</a:t>
            </a:r>
            <a:r>
              <a:rPr lang="en-US" altLang="en-US" dirty="0">
                <a:solidFill>
                  <a:schemeClr val="bg2"/>
                </a:solidFill>
              </a:rPr>
              <a:t> of lines and other matter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Isolation</a:t>
            </a:r>
            <a:r>
              <a:rPr lang="en-US" altLang="en-US" dirty="0">
                <a:solidFill>
                  <a:schemeClr val="bg2"/>
                </a:solidFill>
              </a:rPr>
              <a:t> of objects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Recognition</a:t>
            </a:r>
            <a:r>
              <a:rPr lang="en-US" altLang="en-US" dirty="0">
                <a:solidFill>
                  <a:schemeClr val="bg2"/>
                </a:solidFill>
              </a:rPr>
              <a:t> of objects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Export to a format </a:t>
            </a:r>
            <a:r>
              <a:rPr lang="en-US" altLang="en-US" sz="1800" dirty="0">
                <a:solidFill>
                  <a:schemeClr val="bg2"/>
                </a:solidFill>
              </a:rPr>
              <a:t>for </a:t>
            </a:r>
          </a:p>
          <a:p>
            <a:pPr lvl="1" eaLnBrk="1" hangingPunct="1">
              <a:defRPr/>
            </a:pPr>
            <a:r>
              <a:rPr lang="en-US" altLang="en-US" sz="1600" dirty="0">
                <a:solidFill>
                  <a:schemeClr val="bg2"/>
                </a:solidFill>
              </a:rPr>
              <a:t>storage </a:t>
            </a:r>
          </a:p>
          <a:p>
            <a:pPr lvl="1" eaLnBrk="1" hangingPunct="1">
              <a:defRPr/>
            </a:pPr>
            <a:r>
              <a:rPr lang="en-US" altLang="en-US" sz="1600" dirty="0">
                <a:solidFill>
                  <a:schemeClr val="bg2"/>
                </a:solidFill>
              </a:rPr>
              <a:t>printing </a:t>
            </a:r>
          </a:p>
          <a:p>
            <a:pPr lvl="1" eaLnBrk="1" hangingPunct="1">
              <a:defRPr/>
            </a:pPr>
            <a:r>
              <a:rPr lang="en-US" altLang="en-US" sz="1600" dirty="0">
                <a:solidFill>
                  <a:schemeClr val="bg2"/>
                </a:solidFill>
              </a:rPr>
              <a:t>sound </a:t>
            </a:r>
          </a:p>
          <a:p>
            <a:pPr lvl="1" eaLnBrk="1" hangingPunct="1">
              <a:defRPr/>
            </a:pPr>
            <a:r>
              <a:rPr lang="en-US" altLang="en-US" sz="1600" dirty="0">
                <a:solidFill>
                  <a:schemeClr val="bg2"/>
                </a:solidFill>
              </a:rPr>
              <a:t>data interchange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bg2"/>
              </a:solidFill>
            </a:endParaRPr>
          </a:p>
        </p:txBody>
      </p:sp>
      <p:pic>
        <p:nvPicPr>
          <p:cNvPr id="11270" name="Picture 5" descr="EXCHOPIN">
            <a:extLst>
              <a:ext uri="{FF2B5EF4-FFF2-40B4-BE49-F238E27FC236}">
                <a16:creationId xmlns:a16="http://schemas.microsoft.com/office/drawing/2014/main" id="{6A8AFB8A-E991-4E03-8A07-A91F0EE4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7369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Text Box 6">
            <a:extLst>
              <a:ext uri="{FF2B5EF4-FFF2-40B4-BE49-F238E27FC236}">
                <a16:creationId xmlns:a16="http://schemas.microsoft.com/office/drawing/2014/main" id="{BBB9A0B0-1F73-4004-8F5B-2FDE5DC83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Captured: notes, rests</a:t>
            </a:r>
          </a:p>
        </p:txBody>
      </p:sp>
      <p:sp>
        <p:nvSpPr>
          <p:cNvPr id="11272" name="Text Box 7">
            <a:extLst>
              <a:ext uri="{FF2B5EF4-FFF2-40B4-BE49-F238E27FC236}">
                <a16:creationId xmlns:a16="http://schemas.microsoft.com/office/drawing/2014/main" id="{B8CA3D15-2056-407B-BD65-62F74A92C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6764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Missed: slurs, pedal marks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B34991-244C-455D-81B9-7AEB447B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01860-E0FD-4751-A71A-EB3D22FD7B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13315" name="Slide Number Placeholder 6">
            <a:extLst>
              <a:ext uri="{FF2B5EF4-FFF2-40B4-BE49-F238E27FC236}">
                <a16:creationId xmlns:a16="http://schemas.microsoft.com/office/drawing/2014/main" id="{FF3EC810-D9EC-4A05-A003-334619A2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904C50-0215-4CC8-8F3E-040BD10A7CDE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DA4CC2F-18C9-4331-BBF6-AD83221D2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Why is OMR difficult?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D72C4272-F1E6-4C1B-96BD-F5E82926B4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1800" b="1" dirty="0">
                <a:solidFill>
                  <a:schemeClr val="bg2"/>
                </a:solidFill>
              </a:rPr>
              <a:t>Problems of </a:t>
            </a:r>
            <a:r>
              <a:rPr lang="en-US" altLang="en-US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image quality</a:t>
            </a:r>
            <a:r>
              <a:rPr lang="en-US" altLang="en-US" sz="1800" b="1" dirty="0">
                <a:solidFill>
                  <a:schemeClr val="bg2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n-US" altLang="en-US" sz="2000" dirty="0"/>
              <a:t>Ideally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2"/>
                </a:solidFill>
              </a:rPr>
              <a:t>Staff lines are straight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2"/>
                </a:solidFill>
              </a:rPr>
              <a:t>Spacing is uniform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2"/>
                </a:solidFill>
              </a:rPr>
              <a:t>The scanned material is clean (unspotted)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2"/>
                </a:solidFill>
              </a:rPr>
              <a:t>Slurs are symmetrical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2"/>
                </a:solidFill>
              </a:rPr>
              <a:t>Beams are parallel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2"/>
                </a:solidFill>
              </a:rPr>
              <a:t>All lines are unbroken</a:t>
            </a:r>
          </a:p>
          <a:p>
            <a:pPr lvl="1" eaLnBrk="1" hangingPunct="1">
              <a:defRPr/>
            </a:pPr>
            <a:r>
              <a:rPr lang="en-US" altLang="en-US" sz="2000" dirty="0"/>
              <a:t>Reality</a:t>
            </a:r>
            <a:r>
              <a:rPr lang="en-US" altLang="en-US" sz="2000" dirty="0">
                <a:solidFill>
                  <a:schemeClr val="bg2"/>
                </a:solidFill>
              </a:rPr>
              <a:t> is different!</a:t>
            </a:r>
          </a:p>
          <a:p>
            <a:pPr eaLnBrk="1" hangingPunct="1">
              <a:defRPr/>
            </a:pPr>
            <a:endParaRPr lang="en-US" altLang="en-US" sz="1800" dirty="0">
              <a:solidFill>
                <a:schemeClr val="bg2"/>
              </a:solidFill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4716A579-A670-4D94-A478-A4124024D4E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1800" b="1" dirty="0">
                <a:solidFill>
                  <a:schemeClr val="bg2"/>
                </a:solidFill>
              </a:rPr>
              <a:t>Problems of </a:t>
            </a:r>
            <a:r>
              <a:rPr lang="en-US" altLang="en-US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graphical context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2"/>
                </a:solidFill>
              </a:rPr>
              <a:t>Unread symbols affect interpretation of </a:t>
            </a:r>
            <a:r>
              <a:rPr lang="en-US" altLang="en-US" sz="1600" b="1" dirty="0"/>
              <a:t>pitch</a:t>
            </a:r>
          </a:p>
          <a:p>
            <a:pPr lvl="2" eaLnBrk="1" hangingPunct="1">
              <a:defRPr/>
            </a:pPr>
            <a:r>
              <a:rPr lang="en-US" altLang="en-US" sz="1400" dirty="0">
                <a:solidFill>
                  <a:schemeClr val="bg2"/>
                </a:solidFill>
              </a:rPr>
              <a:t>Key signatures</a:t>
            </a:r>
          </a:p>
          <a:p>
            <a:pPr lvl="2" eaLnBrk="1" hangingPunct="1">
              <a:defRPr/>
            </a:pPr>
            <a:r>
              <a:rPr lang="en-US" altLang="en-US" sz="1400" dirty="0">
                <a:solidFill>
                  <a:schemeClr val="bg2"/>
                </a:solidFill>
                <a:sym typeface="Petrucci" pitchFamily="2" charset="2"/>
              </a:rPr>
              <a:t>Octave alterations    </a:t>
            </a:r>
            <a:endParaRPr lang="en-US" altLang="en-US" sz="1400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2"/>
                </a:solidFill>
              </a:rPr>
              <a:t>Symbols affect interpretation of </a:t>
            </a:r>
            <a:r>
              <a:rPr lang="en-US" altLang="en-US" sz="1600" b="1" dirty="0"/>
              <a:t>duration</a:t>
            </a:r>
          </a:p>
          <a:p>
            <a:pPr lvl="2" eaLnBrk="1" hangingPunct="1">
              <a:defRPr/>
            </a:pPr>
            <a:r>
              <a:rPr lang="en-US" altLang="en-US" sz="1400" dirty="0">
                <a:solidFill>
                  <a:schemeClr val="bg2"/>
                </a:solidFill>
              </a:rPr>
              <a:t>Meter signatures</a:t>
            </a:r>
          </a:p>
          <a:p>
            <a:pPr lvl="2" eaLnBrk="1" hangingPunct="1">
              <a:defRPr/>
            </a:pPr>
            <a:r>
              <a:rPr lang="en-US" altLang="en-US" sz="1400" dirty="0">
                <a:solidFill>
                  <a:schemeClr val="bg2"/>
                </a:solidFill>
              </a:rPr>
              <a:t>Tempo indicators</a:t>
            </a:r>
          </a:p>
          <a:p>
            <a:pPr lvl="2" eaLnBrk="1" hangingPunct="1">
              <a:defRPr/>
            </a:pPr>
            <a:r>
              <a:rPr lang="en-US" altLang="en-US" sz="1400" dirty="0">
                <a:solidFill>
                  <a:schemeClr val="bg2"/>
                </a:solidFill>
              </a:rPr>
              <a:t>Fermatas  </a:t>
            </a:r>
            <a:r>
              <a:rPr lang="en-US" altLang="en-US" sz="1400" dirty="0">
                <a:solidFill>
                  <a:schemeClr val="bg2"/>
                </a:solidFill>
                <a:sym typeface="Petrucci" pitchFamily="2" charset="2"/>
              </a:rPr>
              <a:t></a:t>
            </a:r>
            <a:endParaRPr lang="en-US" altLang="en-US" sz="1400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2"/>
                </a:solidFill>
              </a:rPr>
              <a:t>Symbols relating to dynamics or </a:t>
            </a:r>
            <a:r>
              <a:rPr lang="en-US" altLang="en-US" sz="1600" b="1" dirty="0"/>
              <a:t>technique</a:t>
            </a:r>
          </a:p>
          <a:p>
            <a:pPr lvl="2" eaLnBrk="1" hangingPunct="1">
              <a:defRPr/>
            </a:pPr>
            <a:r>
              <a:rPr lang="en-US" altLang="en-US" sz="1400" dirty="0">
                <a:solidFill>
                  <a:schemeClr val="bg2"/>
                </a:solidFill>
                <a:sym typeface="Petrucci" pitchFamily="2" charset="2"/>
              </a:rPr>
              <a:t>Dynamics marks        </a:t>
            </a:r>
          </a:p>
          <a:p>
            <a:pPr lvl="2" eaLnBrk="1" hangingPunct="1">
              <a:defRPr/>
            </a:pPr>
            <a:r>
              <a:rPr lang="en-US" altLang="en-US" sz="1400" dirty="0">
                <a:solidFill>
                  <a:schemeClr val="bg2"/>
                </a:solidFill>
                <a:sym typeface="Petrucci" pitchFamily="2" charset="2"/>
              </a:rPr>
              <a:t>Repetition of note-groups , of sections    </a:t>
            </a:r>
          </a:p>
          <a:p>
            <a:pPr lvl="2" eaLnBrk="1" hangingPunct="1">
              <a:defRPr/>
            </a:pPr>
            <a:r>
              <a:rPr lang="en-US" altLang="en-US" sz="1400" dirty="0">
                <a:solidFill>
                  <a:schemeClr val="bg2"/>
                </a:solidFill>
                <a:sym typeface="Petrucci" pitchFamily="2" charset="2"/>
              </a:rPr>
              <a:t>Instrumental technique          </a:t>
            </a:r>
            <a:endParaRPr lang="en-US" altLang="en-US" sz="1400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altLang="en-US" sz="1600" dirty="0"/>
          </a:p>
          <a:p>
            <a:pPr lvl="1" eaLnBrk="1" hangingPunct="1">
              <a:defRPr/>
            </a:pPr>
            <a:endParaRPr lang="en-US" altLang="en-US" sz="16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DDDA18-370B-4AA0-9667-084465B0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48D65564-FDB9-43B8-8E04-76DF99B2A4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15363" name="Slide Number Placeholder 6">
            <a:extLst>
              <a:ext uri="{FF2B5EF4-FFF2-40B4-BE49-F238E27FC236}">
                <a16:creationId xmlns:a16="http://schemas.microsoft.com/office/drawing/2014/main" id="{382DD008-A4F7-4250-834D-6974272F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190C59-EEEF-4CB2-94EC-DB92E37C28DA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C73DFCBB-1381-441F-91D2-E1DFDA5A7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Other difficulties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81E43B35-036C-4695-A56E-5988CFBEB1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1800" b="1" dirty="0">
                <a:solidFill>
                  <a:schemeClr val="bg2"/>
                </a:solidFill>
              </a:rPr>
              <a:t>Multiple configurations for same objects</a:t>
            </a:r>
          </a:p>
          <a:p>
            <a:pPr eaLnBrk="1" hangingPunct="1">
              <a:defRPr/>
            </a:pPr>
            <a:endParaRPr lang="en-US" altLang="en-US" sz="1800" b="1" dirty="0">
              <a:solidFill>
                <a:schemeClr val="bg2"/>
              </a:solidFill>
            </a:endParaRP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C325DA0B-67A6-4F47-AEB1-18D5F11E315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400" b="1" dirty="0"/>
              <a:t>Methods of evaluation and control</a:t>
            </a:r>
          </a:p>
          <a:p>
            <a:pPr eaLnBrk="1" hangingPunct="1">
              <a:defRPr/>
            </a:pPr>
            <a:r>
              <a:rPr lang="en-US" altLang="en-US" sz="1800" dirty="0">
                <a:solidFill>
                  <a:schemeClr val="bg2"/>
                </a:solidFill>
              </a:rPr>
              <a:t>Musical </a:t>
            </a:r>
            <a:r>
              <a:rPr lang="en-US" altLang="en-US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accuracy</a:t>
            </a:r>
            <a:r>
              <a:rPr lang="en-US" altLang="en-US" sz="1800" dirty="0">
                <a:solidFill>
                  <a:schemeClr val="bg2"/>
                </a:solidFill>
              </a:rPr>
              <a:t>?</a:t>
            </a:r>
          </a:p>
          <a:p>
            <a:pPr eaLnBrk="1" hangingPunct="1">
              <a:defRPr/>
            </a:pPr>
            <a:r>
              <a:rPr lang="en-US" altLang="en-US" sz="1800" dirty="0">
                <a:solidFill>
                  <a:schemeClr val="bg2"/>
                </a:solidFill>
              </a:rPr>
              <a:t>Handicaps for </a:t>
            </a:r>
            <a:r>
              <a:rPr lang="en-US" altLang="en-US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post-processing</a:t>
            </a:r>
          </a:p>
          <a:p>
            <a:pPr eaLnBrk="1" hangingPunct="1">
              <a:defRPr/>
            </a:pPr>
            <a:r>
              <a:rPr lang="en-US" altLang="en-US" sz="1800" dirty="0">
                <a:solidFill>
                  <a:schemeClr val="bg2"/>
                </a:solidFill>
              </a:rPr>
              <a:t>Controls for </a:t>
            </a:r>
            <a:r>
              <a:rPr lang="en-US" altLang="en-US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input quality</a:t>
            </a:r>
          </a:p>
          <a:p>
            <a:pPr eaLnBrk="1" hangingPunct="1">
              <a:defRPr/>
            </a:pPr>
            <a:r>
              <a:rPr lang="en-US" altLang="en-US" sz="1800" dirty="0">
                <a:solidFill>
                  <a:schemeClr val="bg2"/>
                </a:solidFill>
              </a:rPr>
              <a:t>Comparison of </a:t>
            </a:r>
            <a:r>
              <a:rPr lang="en-US" altLang="en-US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output formats</a:t>
            </a:r>
          </a:p>
          <a:p>
            <a:pPr eaLnBrk="1" hangingPunct="1">
              <a:defRPr/>
            </a:pPr>
            <a:r>
              <a:rPr lang="en-US" altLang="en-US" sz="18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Weighing speed </a:t>
            </a:r>
            <a:r>
              <a:rPr lang="en-US" altLang="en-US" sz="1800" dirty="0">
                <a:solidFill>
                  <a:schemeClr val="bg2"/>
                </a:solidFill>
              </a:rPr>
              <a:t>against </a:t>
            </a:r>
            <a:r>
              <a:rPr lang="en-US" altLang="en-US" sz="1800" dirty="0"/>
              <a:t>accuracy and usability</a:t>
            </a:r>
          </a:p>
          <a:p>
            <a:pPr eaLnBrk="1" hangingPunct="1">
              <a:defRPr/>
            </a:pPr>
            <a:endParaRPr lang="en-US" altLang="en-US" sz="2000" dirty="0">
              <a:solidFill>
                <a:schemeClr val="bg2"/>
              </a:solidFill>
            </a:endParaRPr>
          </a:p>
          <a:p>
            <a:pPr lvl="1" eaLnBrk="1" hangingPunct="1">
              <a:defRPr/>
            </a:pPr>
            <a:endParaRPr lang="en-US" altLang="en-US" sz="1600" b="1" dirty="0">
              <a:solidFill>
                <a:schemeClr val="bg2"/>
              </a:solidFill>
            </a:endParaRPr>
          </a:p>
        </p:txBody>
      </p:sp>
      <p:pic>
        <p:nvPicPr>
          <p:cNvPr id="15367" name="Picture 6" descr="ich_classifier">
            <a:extLst>
              <a:ext uri="{FF2B5EF4-FFF2-40B4-BE49-F238E27FC236}">
                <a16:creationId xmlns:a16="http://schemas.microsoft.com/office/drawing/2014/main" id="{E3009AE1-069F-4F25-B209-3045EA1B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213360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8" name="Picture 7" descr="classifier2">
            <a:extLst>
              <a:ext uri="{FF2B5EF4-FFF2-40B4-BE49-F238E27FC236}">
                <a16:creationId xmlns:a16="http://schemas.microsoft.com/office/drawing/2014/main" id="{0B998A2B-5A58-4CA1-931C-D4EF404F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2973388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8477" name="Group 109">
            <a:extLst>
              <a:ext uri="{FF2B5EF4-FFF2-40B4-BE49-F238E27FC236}">
                <a16:creationId xmlns:a16="http://schemas.microsoft.com/office/drawing/2014/main" id="{2B01571C-73A4-4AED-9D89-5F69572A8D6E}"/>
              </a:ext>
            </a:extLst>
          </p:cNvPr>
          <p:cNvGraphicFramePr>
            <a:graphicFrameLocks noGrp="1"/>
          </p:cNvGraphicFramePr>
          <p:nvPr/>
        </p:nvGraphicFramePr>
        <p:xfrm>
          <a:off x="4876800" y="4038600"/>
          <a:ext cx="3886200" cy="1509713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6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rgbClr val="009999"/>
                          </a:solidFill>
                          <a:latin typeface="Arial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009999"/>
                          </a:solidFill>
                          <a:latin typeface="Arial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rgbClr val="009999"/>
                          </a:solidFill>
                          <a:latin typeface="Arial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009999"/>
                          </a:solidFill>
                          <a:latin typeface="Arial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62A51"/>
                          </a:solidFill>
                          <a:effectLst/>
                          <a:latin typeface="Arial" charset="0"/>
                        </a:rPr>
                        <a:t>Input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rgbClr val="009999"/>
                          </a:solidFill>
                          <a:latin typeface="Arial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009999"/>
                          </a:solidFill>
                          <a:latin typeface="Arial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62A51"/>
                          </a:solidFill>
                          <a:effectLst/>
                          <a:latin typeface="Arial" charset="0"/>
                        </a:rPr>
                        <a:t>Capture format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rgbClr val="009999"/>
                          </a:solidFill>
                          <a:latin typeface="Arial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009999"/>
                          </a:solidFill>
                          <a:latin typeface="Arial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62A51"/>
                          </a:solidFill>
                          <a:effectLst/>
                          <a:latin typeface="Arial" charset="0"/>
                        </a:rPr>
                        <a:t>Post-Processing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rgbClr val="009999"/>
                          </a:solidFill>
                          <a:latin typeface="Arial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009999"/>
                          </a:solidFill>
                          <a:latin typeface="Arial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Carter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rgbClr val="009999"/>
                          </a:solidFill>
                          <a:latin typeface="Arial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009999"/>
                          </a:solidFill>
                          <a:latin typeface="Arial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00:20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rgbClr val="009999"/>
                          </a:solidFill>
                          <a:latin typeface="Arial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009999"/>
                          </a:solidFill>
                          <a:latin typeface="Arial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rgbClr val="009999"/>
                          </a:solidFill>
                          <a:latin typeface="Arial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009999"/>
                          </a:solidFill>
                          <a:latin typeface="Arial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9:20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rgbClr val="009999"/>
                          </a:solidFill>
                          <a:latin typeface="Arial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009999"/>
                          </a:solidFill>
                          <a:latin typeface="Arial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CCARH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rgbClr val="009999"/>
                          </a:solidFill>
                          <a:latin typeface="Arial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009999"/>
                          </a:solidFill>
                          <a:latin typeface="Arial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2:30 + 7:05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rgbClr val="009999"/>
                          </a:solidFill>
                          <a:latin typeface="Arial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009999"/>
                          </a:solidFill>
                          <a:latin typeface="Arial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MuseData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rgbClr val="009999"/>
                          </a:solidFill>
                          <a:latin typeface="Arial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009999"/>
                          </a:solidFill>
                          <a:latin typeface="Arial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>
                          <a:solidFill>
                            <a:srgbClr val="009999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00:15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F754D1-2A1D-44BC-B0BA-1CB8BE3C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B778C01-CBC8-4DEF-86D1-CC8245577F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17411" name="Slide Number Placeholder 6">
            <a:extLst>
              <a:ext uri="{FF2B5EF4-FFF2-40B4-BE49-F238E27FC236}">
                <a16:creationId xmlns:a16="http://schemas.microsoft.com/office/drawing/2014/main" id="{E9AC6D4E-268D-4379-A141-A6A0AA09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D58BAF-A6E4-432D-AA4B-8415E8229E4C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0B6065A6-F7EC-4A00-A18F-65D23A9ED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Samples from Library of Congress site</a:t>
            </a:r>
          </a:p>
        </p:txBody>
      </p:sp>
      <p:pic>
        <p:nvPicPr>
          <p:cNvPr id="17413" name="Picture 8" descr="Schubert_GMinorSerenade">
            <a:extLst>
              <a:ext uri="{FF2B5EF4-FFF2-40B4-BE49-F238E27FC236}">
                <a16:creationId xmlns:a16="http://schemas.microsoft.com/office/drawing/2014/main" id="{58DD5103-780D-45F2-B325-53CE5709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30200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TheDovePaloma">
            <a:extLst>
              <a:ext uri="{FF2B5EF4-FFF2-40B4-BE49-F238E27FC236}">
                <a16:creationId xmlns:a16="http://schemas.microsoft.com/office/drawing/2014/main" id="{20CE3EDA-F279-4CE7-9DB3-744FFC20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37661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6BC117-7520-4E20-AD3F-F1FB006C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17416" name="TextBox 2">
            <a:extLst>
              <a:ext uri="{FF2B5EF4-FFF2-40B4-BE49-F238E27FC236}">
                <a16:creationId xmlns:a16="http://schemas.microsoft.com/office/drawing/2014/main" id="{C671510F-8324-468F-A10C-3F74175DB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825500"/>
            <a:ext cx="350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Random material from loc.gov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2FF759-DF38-4FA6-9E52-C21E87CD95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Mus 253/CS 275A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19459" name="Slide Number Placeholder 6">
            <a:extLst>
              <a:ext uri="{FF2B5EF4-FFF2-40B4-BE49-F238E27FC236}">
                <a16:creationId xmlns:a16="http://schemas.microsoft.com/office/drawing/2014/main" id="{D1E6A951-DE1D-4CBE-B54F-4DC10282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rgbClr val="0099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0099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0099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0A67E1-4C3F-4D18-A9C9-2AAEC1C4AE43}" type="slidenum">
              <a:rPr lang="en-US" altLang="en-US" sz="1200">
                <a:solidFill>
                  <a:schemeClr val="bg2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B228DAFC-9C75-47C0-BA57-D6C07DF23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Samples 2: </a:t>
            </a:r>
            <a:br>
              <a:rPr lang="en-US" alt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400" b="0" dirty="0">
                <a:solidFill>
                  <a:schemeClr val="bg1">
                    <a:lumMod val="50000"/>
                  </a:schemeClr>
                </a:solidFill>
              </a:rPr>
              <a:t>More random material from loc.gov</a:t>
            </a:r>
          </a:p>
        </p:txBody>
      </p:sp>
      <p:pic>
        <p:nvPicPr>
          <p:cNvPr id="19461" name="Picture 7" descr="LiebesLied1">
            <a:extLst>
              <a:ext uri="{FF2B5EF4-FFF2-40B4-BE49-F238E27FC236}">
                <a16:creationId xmlns:a16="http://schemas.microsoft.com/office/drawing/2014/main" id="{5D0F74FE-548D-4A69-99C0-AE0BB473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72268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Brahms_AkFestOv">
            <a:extLst>
              <a:ext uri="{FF2B5EF4-FFF2-40B4-BE49-F238E27FC236}">
                <a16:creationId xmlns:a16="http://schemas.microsoft.com/office/drawing/2014/main" id="{19E2B907-9501-43E0-A91E-020FFA57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37026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DE2E28-E1AE-47CF-A95E-7F6FB7F2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2"/>
                </a:solidFill>
              </a:rPr>
              <a:t>2021 Eleanor Selfridge-Field</a:t>
            </a:r>
            <a:endParaRPr lang="en-US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4">
      <a:dk1>
        <a:srgbClr val="11054B"/>
      </a:dk1>
      <a:lt1>
        <a:srgbClr val="FFFFFF"/>
      </a:lt1>
      <a:dk2>
        <a:srgbClr val="0000CC"/>
      </a:dk2>
      <a:lt2>
        <a:srgbClr val="FFFFFF"/>
      </a:lt2>
      <a:accent1>
        <a:srgbClr val="FF6600"/>
      </a:accent1>
      <a:accent2>
        <a:srgbClr val="FF3300"/>
      </a:accent2>
      <a:accent3>
        <a:srgbClr val="AAAAE2"/>
      </a:accent3>
      <a:accent4>
        <a:srgbClr val="DADADA"/>
      </a:accent4>
      <a:accent5>
        <a:srgbClr val="FFB8AA"/>
      </a:accent5>
      <a:accent6>
        <a:srgbClr val="E72D00"/>
      </a:accent6>
      <a:hlink>
        <a:srgbClr val="CC990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8609</TotalTime>
  <Words>906</Words>
  <Application>Microsoft Office PowerPoint</Application>
  <PresentationFormat>On-screen Show (4:3)</PresentationFormat>
  <Paragraphs>230</Paragraphs>
  <Slides>22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Petrucci</vt:lpstr>
      <vt:lpstr>Edge</vt:lpstr>
      <vt:lpstr>Optical Music Recognition and Data Import/Export</vt:lpstr>
      <vt:lpstr>Optical recognition for text</vt:lpstr>
      <vt:lpstr>Optical Music Recognition (OMR)</vt:lpstr>
      <vt:lpstr>Basic problems in optical data acquisition</vt:lpstr>
      <vt:lpstr>How does OMR work?</vt:lpstr>
      <vt:lpstr>Why is OMR difficult?</vt:lpstr>
      <vt:lpstr>Other difficulties</vt:lpstr>
      <vt:lpstr>Samples from Library of Congress site</vt:lpstr>
      <vt:lpstr>Samples 2:  More random material from loc.gov</vt:lpstr>
      <vt:lpstr>Close-up views of conventionally typeset music</vt:lpstr>
      <vt:lpstr>Close-up views (2)</vt:lpstr>
      <vt:lpstr>Close-up views (3)</vt:lpstr>
      <vt:lpstr>Close-up views (4)</vt:lpstr>
      <vt:lpstr>SharpEye: File operations</vt:lpstr>
      <vt:lpstr>SharpEye: Raw Capture</vt:lpstr>
      <vt:lpstr>SharpEye: Correcting the interpretation</vt:lpstr>
      <vt:lpstr>OTR benefits from side-by-side comparison</vt:lpstr>
      <vt:lpstr>SharpEye: Scroll view</vt:lpstr>
      <vt:lpstr>SharpEye: System edits</vt:lpstr>
      <vt:lpstr>SharpEye: Data-interchange options</vt:lpstr>
      <vt:lpstr>Other OMR Software</vt:lpstr>
      <vt:lpstr>Important questions about OMR software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Music Recognition and Data Import/Export</dc:title>
  <dc:creator>Leland Stanford, Jr.</dc:creator>
  <cp:lastModifiedBy>Eleanor Selfridge-Field</cp:lastModifiedBy>
  <cp:revision>58</cp:revision>
  <dcterms:created xsi:type="dcterms:W3CDTF">2006-01-27T02:46:02Z</dcterms:created>
  <dcterms:modified xsi:type="dcterms:W3CDTF">2021-01-26T01:38:35Z</dcterms:modified>
</cp:coreProperties>
</file>