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04" r:id="rId4"/>
    <p:sldId id="268" r:id="rId5"/>
    <p:sldId id="278" r:id="rId6"/>
    <p:sldId id="321" r:id="rId7"/>
    <p:sldId id="305" r:id="rId8"/>
    <p:sldId id="306" r:id="rId9"/>
    <p:sldId id="307" r:id="rId10"/>
    <p:sldId id="274" r:id="rId11"/>
    <p:sldId id="308" r:id="rId12"/>
    <p:sldId id="277" r:id="rId13"/>
    <p:sldId id="269" r:id="rId14"/>
    <p:sldId id="299" r:id="rId15"/>
    <p:sldId id="300" r:id="rId16"/>
    <p:sldId id="301" r:id="rId17"/>
    <p:sldId id="282" r:id="rId18"/>
    <p:sldId id="283" r:id="rId19"/>
    <p:sldId id="313" r:id="rId20"/>
    <p:sldId id="286" r:id="rId21"/>
    <p:sldId id="287" r:id="rId22"/>
    <p:sldId id="261" r:id="rId23"/>
    <p:sldId id="285" r:id="rId24"/>
    <p:sldId id="295" r:id="rId25"/>
    <p:sldId id="297" r:id="rId26"/>
    <p:sldId id="289" r:id="rId27"/>
    <p:sldId id="290" r:id="rId28"/>
    <p:sldId id="291" r:id="rId29"/>
    <p:sldId id="293" r:id="rId30"/>
    <p:sldId id="315" r:id="rId31"/>
    <p:sldId id="316" r:id="rId32"/>
    <p:sldId id="292" r:id="rId33"/>
    <p:sldId id="318" r:id="rId34"/>
    <p:sldId id="296" r:id="rId35"/>
    <p:sldId id="309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1" autoAdjust="0"/>
    <p:restoredTop sz="96109" autoAdjust="0"/>
  </p:normalViewPr>
  <p:slideViewPr>
    <p:cSldViewPr>
      <p:cViewPr varScale="1">
        <p:scale>
          <a:sx n="64" d="100"/>
          <a:sy n="64" d="100"/>
        </p:scale>
        <p:origin x="7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205312"/>
        <c:axId val="275230792"/>
      </c:radarChart>
      <c:catAx>
        <c:axId val="275205312"/>
        <c:scaling>
          <c:orientation val="minMax"/>
        </c:scaling>
        <c:delete val="1"/>
        <c:axPos val="b"/>
        <c:majorGridlines/>
        <c:numFmt formatCode="m/d/yyyy" sourceLinked="1"/>
        <c:majorTickMark val="out"/>
        <c:minorTickMark val="none"/>
        <c:tickLblPos val="nextTo"/>
        <c:crossAx val="275230792"/>
        <c:crosses val="autoZero"/>
        <c:auto val="1"/>
        <c:lblAlgn val="ctr"/>
        <c:lblOffset val="100"/>
        <c:noMultiLvlLbl val="0"/>
      </c:catAx>
      <c:valAx>
        <c:axId val="2752307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2752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Warner Bros</c:v>
                </c:pt>
                <c:pt idx="1">
                  <c:v>Universal Pictures</c:v>
                </c:pt>
                <c:pt idx="2">
                  <c:v>Alfred Hitchcock</c:v>
                </c:pt>
                <c:pt idx="3">
                  <c:v>Charley Chaplin</c:v>
                </c:pt>
                <c:pt idx="4">
                  <c:v>20th Century Fox</c:v>
                </c:pt>
                <c:pt idx="5">
                  <c:v>Metro-Goldwyn-Mayer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931000</c:v>
                </c:pt>
                <c:pt idx="1">
                  <c:v>412000</c:v>
                </c:pt>
                <c:pt idx="2">
                  <c:v>319000</c:v>
                </c:pt>
                <c:pt idx="3">
                  <c:v>551000</c:v>
                </c:pt>
                <c:pt idx="4">
                  <c:v>500000</c:v>
                </c:pt>
                <c:pt idx="5">
                  <c:v>304000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Warner Bros</c:v>
                </c:pt>
                <c:pt idx="1">
                  <c:v>Universal Pictures</c:v>
                </c:pt>
                <c:pt idx="2">
                  <c:v>Alfred Hitchcock</c:v>
                </c:pt>
                <c:pt idx="3">
                  <c:v>Charley Chaplin</c:v>
                </c:pt>
                <c:pt idx="4">
                  <c:v>20th Century Fox</c:v>
                </c:pt>
                <c:pt idx="5">
                  <c:v>Metro-Goldwyn-Mayer</c:v>
                </c:pt>
              </c:strCache>
            </c:strRef>
          </c:cat>
          <c:val>
            <c:numRef>
              <c:f>Sheet1!$C$2:$C$7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Warner Bros</c:v>
                </c:pt>
                <c:pt idx="1">
                  <c:v>Universal Pictures</c:v>
                </c:pt>
                <c:pt idx="2">
                  <c:v>Alfred Hitchcock</c:v>
                </c:pt>
                <c:pt idx="3">
                  <c:v>Charley Chaplin</c:v>
                </c:pt>
                <c:pt idx="4">
                  <c:v>20th Century Fox</c:v>
                </c:pt>
                <c:pt idx="5">
                  <c:v>Metro-Goldwyn-Mayer</c:v>
                </c:pt>
              </c:strCache>
            </c:strRef>
          </c:cat>
          <c:val>
            <c:numRef>
              <c:f>Sheet1!$D$2:$D$7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219816"/>
        <c:axId val="275219424"/>
      </c:barChart>
      <c:catAx>
        <c:axId val="27521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219424"/>
        <c:crosses val="autoZero"/>
        <c:auto val="1"/>
        <c:lblAlgn val="ctr"/>
        <c:lblOffset val="100"/>
        <c:noMultiLvlLbl val="0"/>
      </c:catAx>
      <c:valAx>
        <c:axId val="275219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521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F. Churchill</c:v>
                </c:pt>
                <c:pt idx="1">
                  <c:v>A. Copland</c:v>
                </c:pt>
                <c:pt idx="2">
                  <c:v>C. Davis</c:v>
                </c:pt>
                <c:pt idx="3">
                  <c:v>M. Rozsa</c:v>
                </c:pt>
                <c:pt idx="4">
                  <c:v>N. Rota</c:v>
                </c:pt>
                <c:pt idx="5">
                  <c:v>M. Steiner</c:v>
                </c:pt>
                <c:pt idx="6">
                  <c:v>D. Tiomkin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 formatCode="General">
                  <c:v>21000</c:v>
                </c:pt>
                <c:pt idx="1">
                  <c:v>19000</c:v>
                </c:pt>
                <c:pt idx="2">
                  <c:v>242000</c:v>
                </c:pt>
                <c:pt idx="3">
                  <c:v>11000</c:v>
                </c:pt>
                <c:pt idx="4">
                  <c:v>86000</c:v>
                </c:pt>
                <c:pt idx="5" formatCode="General">
                  <c:v>75000</c:v>
                </c:pt>
                <c:pt idx="6">
                  <c:v>5700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F. Churchill</c:v>
                </c:pt>
                <c:pt idx="1">
                  <c:v>A. Copland</c:v>
                </c:pt>
                <c:pt idx="2">
                  <c:v>C. Davis</c:v>
                </c:pt>
                <c:pt idx="3">
                  <c:v>M. Rozsa</c:v>
                </c:pt>
                <c:pt idx="4">
                  <c:v>N. Rota</c:v>
                </c:pt>
                <c:pt idx="5">
                  <c:v>M. Steiner</c:v>
                </c:pt>
                <c:pt idx="6">
                  <c:v>D. Tiomkin</c:v>
                </c:pt>
              </c:strCache>
            </c:strRef>
          </c:cat>
          <c:val>
            <c:numRef>
              <c:f>Sheet1!$C$2:$C$8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218248"/>
        <c:axId val="275217856"/>
      </c:barChart>
      <c:catAx>
        <c:axId val="275218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217856"/>
        <c:crosses val="autoZero"/>
        <c:auto val="1"/>
        <c:lblAlgn val="ctr"/>
        <c:lblOffset val="100"/>
        <c:noMultiLvlLbl val="0"/>
      </c:catAx>
      <c:valAx>
        <c:axId val="27521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75218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DCF91-3953-4287-81C0-F103716D02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CD1BF4B-6FAF-4AFB-A512-6A371F5C0365}">
      <dgm:prSet phldrT="[Text]" phldr="1"/>
      <dgm:spPr/>
      <dgm:t>
        <a:bodyPr/>
        <a:lstStyle/>
        <a:p>
          <a:endParaRPr lang="en-US"/>
        </a:p>
      </dgm:t>
    </dgm:pt>
    <dgm:pt modelId="{3A35C01D-14D8-4BDB-B5CD-4360DE0700EF}" type="parTrans" cxnId="{4F1C9BFD-3BF9-40C3-9BBA-F62EEFD9FCD2}">
      <dgm:prSet/>
      <dgm:spPr/>
    </dgm:pt>
    <dgm:pt modelId="{17FE460F-5741-43C1-B0CD-3A66E96C9E02}" type="sibTrans" cxnId="{4F1C9BFD-3BF9-40C3-9BBA-F62EEFD9FCD2}">
      <dgm:prSet/>
      <dgm:spPr/>
    </dgm:pt>
    <dgm:pt modelId="{5BC03B1B-24BB-4A43-8215-9D36A84E8DB0}">
      <dgm:prSet phldrT="[Text]" phldr="1"/>
      <dgm:spPr/>
      <dgm:t>
        <a:bodyPr/>
        <a:lstStyle/>
        <a:p>
          <a:endParaRPr lang="en-US"/>
        </a:p>
      </dgm:t>
    </dgm:pt>
    <dgm:pt modelId="{D4DB7B19-9A6B-46EC-AAE4-974082F7B8D6}" type="parTrans" cxnId="{77757098-1D27-4722-B729-2633F5AA09B4}">
      <dgm:prSet/>
      <dgm:spPr/>
    </dgm:pt>
    <dgm:pt modelId="{EB0CB78A-D88E-477D-862E-79563CB1D829}" type="sibTrans" cxnId="{77757098-1D27-4722-B729-2633F5AA09B4}">
      <dgm:prSet/>
      <dgm:spPr/>
    </dgm:pt>
    <dgm:pt modelId="{718749C0-0D64-4F4F-865F-D2B1F5B8833C}">
      <dgm:prSet phldrT="[Text]" phldr="1"/>
      <dgm:spPr/>
      <dgm:t>
        <a:bodyPr/>
        <a:lstStyle/>
        <a:p>
          <a:endParaRPr lang="en-US"/>
        </a:p>
      </dgm:t>
    </dgm:pt>
    <dgm:pt modelId="{6D03FFDB-920D-472D-955E-D21275F895EA}" type="parTrans" cxnId="{720A3198-35EB-4E1E-B990-4602B83503C6}">
      <dgm:prSet/>
      <dgm:spPr/>
    </dgm:pt>
    <dgm:pt modelId="{3CF6B803-4B5E-4CA0-A153-2FFF2D956EA4}" type="sibTrans" cxnId="{720A3198-35EB-4E1E-B990-4602B83503C6}">
      <dgm:prSet/>
      <dgm:spPr/>
    </dgm:pt>
    <dgm:pt modelId="{CF3518C8-18D3-4A01-A5B3-3E602A87BBC8}" type="pres">
      <dgm:prSet presAssocID="{EE2DCF91-3953-4287-81C0-F103716D02AE}" presName="compositeShape" presStyleCnt="0">
        <dgm:presLayoutVars>
          <dgm:chMax val="7"/>
          <dgm:dir/>
          <dgm:resizeHandles val="exact"/>
        </dgm:presLayoutVars>
      </dgm:prSet>
      <dgm:spPr/>
    </dgm:pt>
    <dgm:pt modelId="{50781E8C-14F5-4968-AA6E-EA202A8F5FC4}" type="pres">
      <dgm:prSet presAssocID="{6CD1BF4B-6FAF-4AFB-A512-6A371F5C0365}" presName="circ1" presStyleLbl="vennNode1" presStyleIdx="0" presStyleCnt="3"/>
      <dgm:spPr/>
    </dgm:pt>
    <dgm:pt modelId="{CD9AB99A-7903-4F0E-B573-B038FAA4D77B}" type="pres">
      <dgm:prSet presAssocID="{6CD1BF4B-6FAF-4AFB-A512-6A371F5C03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8782F3-E8EF-4CD9-B713-DD588B4B596F}" type="pres">
      <dgm:prSet presAssocID="{5BC03B1B-24BB-4A43-8215-9D36A84E8DB0}" presName="circ2" presStyleLbl="vennNode1" presStyleIdx="1" presStyleCnt="3"/>
      <dgm:spPr/>
    </dgm:pt>
    <dgm:pt modelId="{7A4C507C-E079-4518-89A9-FCD75DA378C0}" type="pres">
      <dgm:prSet presAssocID="{5BC03B1B-24BB-4A43-8215-9D36A84E8D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68E440-70A2-446D-97AC-0B73D1EC42C4}" type="pres">
      <dgm:prSet presAssocID="{718749C0-0D64-4F4F-865F-D2B1F5B8833C}" presName="circ3" presStyleLbl="vennNode1" presStyleIdx="2" presStyleCnt="3"/>
      <dgm:spPr/>
    </dgm:pt>
    <dgm:pt modelId="{61783315-6A39-4B02-9AB3-5AF7D762B273}" type="pres">
      <dgm:prSet presAssocID="{718749C0-0D64-4F4F-865F-D2B1F5B883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757098-1D27-4722-B729-2633F5AA09B4}" srcId="{EE2DCF91-3953-4287-81C0-F103716D02AE}" destId="{5BC03B1B-24BB-4A43-8215-9D36A84E8DB0}" srcOrd="1" destOrd="0" parTransId="{D4DB7B19-9A6B-46EC-AAE4-974082F7B8D6}" sibTransId="{EB0CB78A-D88E-477D-862E-79563CB1D829}"/>
    <dgm:cxn modelId="{EE142ECE-F4C5-4DC7-83DA-196251162F23}" type="presOf" srcId="{718749C0-0D64-4F4F-865F-D2B1F5B8833C}" destId="{0068E440-70A2-446D-97AC-0B73D1EC42C4}" srcOrd="0" destOrd="0" presId="urn:microsoft.com/office/officeart/2005/8/layout/venn1"/>
    <dgm:cxn modelId="{7CDBCB93-C211-4E79-BF1A-874245292858}" type="presOf" srcId="{5BC03B1B-24BB-4A43-8215-9D36A84E8DB0}" destId="{7A4C507C-E079-4518-89A9-FCD75DA378C0}" srcOrd="1" destOrd="0" presId="urn:microsoft.com/office/officeart/2005/8/layout/venn1"/>
    <dgm:cxn modelId="{F6A5B258-9A33-4AEA-B44B-52AEA02AA225}" type="presOf" srcId="{6CD1BF4B-6FAF-4AFB-A512-6A371F5C0365}" destId="{CD9AB99A-7903-4F0E-B573-B038FAA4D77B}" srcOrd="1" destOrd="0" presId="urn:microsoft.com/office/officeart/2005/8/layout/venn1"/>
    <dgm:cxn modelId="{8F584785-7651-4EC6-936F-2DBB8CBE666C}" type="presOf" srcId="{EE2DCF91-3953-4287-81C0-F103716D02AE}" destId="{CF3518C8-18D3-4A01-A5B3-3E602A87BBC8}" srcOrd="0" destOrd="0" presId="urn:microsoft.com/office/officeart/2005/8/layout/venn1"/>
    <dgm:cxn modelId="{4F1C9BFD-3BF9-40C3-9BBA-F62EEFD9FCD2}" srcId="{EE2DCF91-3953-4287-81C0-F103716D02AE}" destId="{6CD1BF4B-6FAF-4AFB-A512-6A371F5C0365}" srcOrd="0" destOrd="0" parTransId="{3A35C01D-14D8-4BDB-B5CD-4360DE0700EF}" sibTransId="{17FE460F-5741-43C1-B0CD-3A66E96C9E02}"/>
    <dgm:cxn modelId="{0287734B-8E14-47A0-AD9C-2166BD76BCA2}" type="presOf" srcId="{5BC03B1B-24BB-4A43-8215-9D36A84E8DB0}" destId="{138782F3-E8EF-4CD9-B713-DD588B4B596F}" srcOrd="0" destOrd="0" presId="urn:microsoft.com/office/officeart/2005/8/layout/venn1"/>
    <dgm:cxn modelId="{205553A1-A601-4899-9F0D-DC1173F07B13}" type="presOf" srcId="{718749C0-0D64-4F4F-865F-D2B1F5B8833C}" destId="{61783315-6A39-4B02-9AB3-5AF7D762B273}" srcOrd="1" destOrd="0" presId="urn:microsoft.com/office/officeart/2005/8/layout/venn1"/>
    <dgm:cxn modelId="{720A3198-35EB-4E1E-B990-4602B83503C6}" srcId="{EE2DCF91-3953-4287-81C0-F103716D02AE}" destId="{718749C0-0D64-4F4F-865F-D2B1F5B8833C}" srcOrd="2" destOrd="0" parTransId="{6D03FFDB-920D-472D-955E-D21275F895EA}" sibTransId="{3CF6B803-4B5E-4CA0-A153-2FFF2D956EA4}"/>
    <dgm:cxn modelId="{A934C6F9-C2A0-4C87-975C-B22DAB88E806}" type="presOf" srcId="{6CD1BF4B-6FAF-4AFB-A512-6A371F5C0365}" destId="{50781E8C-14F5-4968-AA6E-EA202A8F5FC4}" srcOrd="0" destOrd="0" presId="urn:microsoft.com/office/officeart/2005/8/layout/venn1"/>
    <dgm:cxn modelId="{11422F4D-6AF3-4F5F-AABE-B57767627CC5}" type="presParOf" srcId="{CF3518C8-18D3-4A01-A5B3-3E602A87BBC8}" destId="{50781E8C-14F5-4968-AA6E-EA202A8F5FC4}" srcOrd="0" destOrd="0" presId="urn:microsoft.com/office/officeart/2005/8/layout/venn1"/>
    <dgm:cxn modelId="{BF874598-49F7-4C72-B43D-87ECE0C71E0A}" type="presParOf" srcId="{CF3518C8-18D3-4A01-A5B3-3E602A87BBC8}" destId="{CD9AB99A-7903-4F0E-B573-B038FAA4D77B}" srcOrd="1" destOrd="0" presId="urn:microsoft.com/office/officeart/2005/8/layout/venn1"/>
    <dgm:cxn modelId="{475A0D98-FADE-4E60-BBF4-4023EFC0A9E1}" type="presParOf" srcId="{CF3518C8-18D3-4A01-A5B3-3E602A87BBC8}" destId="{138782F3-E8EF-4CD9-B713-DD588B4B596F}" srcOrd="2" destOrd="0" presId="urn:microsoft.com/office/officeart/2005/8/layout/venn1"/>
    <dgm:cxn modelId="{6FB06B13-E3F7-47D1-B454-0B7C7927EDA8}" type="presParOf" srcId="{CF3518C8-18D3-4A01-A5B3-3E602A87BBC8}" destId="{7A4C507C-E079-4518-89A9-FCD75DA378C0}" srcOrd="3" destOrd="0" presId="urn:microsoft.com/office/officeart/2005/8/layout/venn1"/>
    <dgm:cxn modelId="{22479F23-D38F-4A52-BF32-66CEEE4DB6CC}" type="presParOf" srcId="{CF3518C8-18D3-4A01-A5B3-3E602A87BBC8}" destId="{0068E440-70A2-446D-97AC-0B73D1EC42C4}" srcOrd="4" destOrd="0" presId="urn:microsoft.com/office/officeart/2005/8/layout/venn1"/>
    <dgm:cxn modelId="{CEA959D0-0764-4C01-9327-427505E81033}" type="presParOf" srcId="{CF3518C8-18D3-4A01-A5B3-3E602A87BBC8}" destId="{61783315-6A39-4B02-9AB3-5AF7D762B27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B0E85-2363-4D04-AF95-9128C7128A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28C4BD0D-113E-4DCA-ABB8-E61973D2839A}">
      <dgm:prSet phldrT="[Text]" phldr="1"/>
      <dgm:spPr/>
      <dgm:t>
        <a:bodyPr/>
        <a:lstStyle/>
        <a:p>
          <a:endParaRPr lang="en-US"/>
        </a:p>
      </dgm:t>
    </dgm:pt>
    <dgm:pt modelId="{62E1375E-1BF2-4910-83B1-FDD2DB615CD2}" type="parTrans" cxnId="{4A1A9B6D-1FAA-420A-894D-1FB8DD504E07}">
      <dgm:prSet/>
      <dgm:spPr/>
    </dgm:pt>
    <dgm:pt modelId="{C044AC0A-9332-4CF2-96E4-3A73DD32A6C5}" type="sibTrans" cxnId="{4A1A9B6D-1FAA-420A-894D-1FB8DD504E07}">
      <dgm:prSet/>
      <dgm:spPr/>
    </dgm:pt>
    <dgm:pt modelId="{D54A668D-6093-4C0C-A933-F193F2347A45}">
      <dgm:prSet phldrT="[Text]" phldr="1"/>
      <dgm:spPr/>
      <dgm:t>
        <a:bodyPr/>
        <a:lstStyle/>
        <a:p>
          <a:endParaRPr lang="en-US"/>
        </a:p>
      </dgm:t>
    </dgm:pt>
    <dgm:pt modelId="{EDFC9F9F-E0B8-4960-9489-F98460229FAD}" type="parTrans" cxnId="{176CBA6B-3C93-4461-99D2-2D3FA37167A3}">
      <dgm:prSet/>
      <dgm:spPr/>
    </dgm:pt>
    <dgm:pt modelId="{B6A61241-EC01-41B7-9732-F8077DC3E1D0}" type="sibTrans" cxnId="{176CBA6B-3C93-4461-99D2-2D3FA37167A3}">
      <dgm:prSet/>
      <dgm:spPr/>
    </dgm:pt>
    <dgm:pt modelId="{94161BB9-192D-4576-97E4-2D68D21005D2}">
      <dgm:prSet phldrT="[Text]" phldr="1"/>
      <dgm:spPr/>
      <dgm:t>
        <a:bodyPr/>
        <a:lstStyle/>
        <a:p>
          <a:endParaRPr lang="en-US"/>
        </a:p>
      </dgm:t>
    </dgm:pt>
    <dgm:pt modelId="{C6157BA9-A076-4A5E-99DF-66672370617C}" type="parTrans" cxnId="{5EF7EFB5-D360-4013-A216-5A2D133BEDBC}">
      <dgm:prSet/>
      <dgm:spPr/>
    </dgm:pt>
    <dgm:pt modelId="{B552B088-956E-4138-B44B-0EF413762275}" type="sibTrans" cxnId="{5EF7EFB5-D360-4013-A216-5A2D133BEDBC}">
      <dgm:prSet/>
      <dgm:spPr/>
    </dgm:pt>
    <dgm:pt modelId="{986CDB7E-4132-49FB-96AC-A1219EF782A0}" type="pres">
      <dgm:prSet presAssocID="{D1AB0E85-2363-4D04-AF95-9128C7128A6C}" presName="compositeShape" presStyleCnt="0">
        <dgm:presLayoutVars>
          <dgm:chMax val="7"/>
          <dgm:dir/>
          <dgm:resizeHandles val="exact"/>
        </dgm:presLayoutVars>
      </dgm:prSet>
      <dgm:spPr/>
    </dgm:pt>
    <dgm:pt modelId="{646C687A-7539-4887-B6AC-BB6941F3FC75}" type="pres">
      <dgm:prSet presAssocID="{28C4BD0D-113E-4DCA-ABB8-E61973D2839A}" presName="circ1" presStyleLbl="vennNode1" presStyleIdx="0" presStyleCnt="3"/>
      <dgm:spPr/>
    </dgm:pt>
    <dgm:pt modelId="{A658681B-E8B1-4126-9BFB-81EAD27AD887}" type="pres">
      <dgm:prSet presAssocID="{28C4BD0D-113E-4DCA-ABB8-E61973D283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CBB875-5013-4C15-A5CA-AB0F64E0E494}" type="pres">
      <dgm:prSet presAssocID="{D54A668D-6093-4C0C-A933-F193F2347A45}" presName="circ2" presStyleLbl="vennNode1" presStyleIdx="1" presStyleCnt="3"/>
      <dgm:spPr/>
    </dgm:pt>
    <dgm:pt modelId="{37E0BD5F-624A-4366-9CDA-2FFD44D10F8F}" type="pres">
      <dgm:prSet presAssocID="{D54A668D-6093-4C0C-A933-F193F2347A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F9D1D-F354-4532-9769-864BC6426E9A}" type="pres">
      <dgm:prSet presAssocID="{94161BB9-192D-4576-97E4-2D68D21005D2}" presName="circ3" presStyleLbl="vennNode1" presStyleIdx="2" presStyleCnt="3"/>
      <dgm:spPr/>
    </dgm:pt>
    <dgm:pt modelId="{F9245BAA-8F8F-400F-AF24-8D499CF21692}" type="pres">
      <dgm:prSet presAssocID="{94161BB9-192D-4576-97E4-2D68D21005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239E70-1545-400B-9906-468F83DE851B}" type="presOf" srcId="{94161BB9-192D-4576-97E4-2D68D21005D2}" destId="{F9245BAA-8F8F-400F-AF24-8D499CF21692}" srcOrd="1" destOrd="0" presId="urn:microsoft.com/office/officeart/2005/8/layout/venn1"/>
    <dgm:cxn modelId="{0F49E95A-A361-4AF2-B78C-D847F06170CD}" type="presOf" srcId="{D54A668D-6093-4C0C-A933-F193F2347A45}" destId="{EDCBB875-5013-4C15-A5CA-AB0F64E0E494}" srcOrd="0" destOrd="0" presId="urn:microsoft.com/office/officeart/2005/8/layout/venn1"/>
    <dgm:cxn modelId="{09E47912-8A56-4666-A9F4-113AB4CD238D}" type="presOf" srcId="{94161BB9-192D-4576-97E4-2D68D21005D2}" destId="{1D6F9D1D-F354-4532-9769-864BC6426E9A}" srcOrd="0" destOrd="0" presId="urn:microsoft.com/office/officeart/2005/8/layout/venn1"/>
    <dgm:cxn modelId="{19185CE0-AEC3-41B3-8EF4-3B2C8F43DBBF}" type="presOf" srcId="{D1AB0E85-2363-4D04-AF95-9128C7128A6C}" destId="{986CDB7E-4132-49FB-96AC-A1219EF782A0}" srcOrd="0" destOrd="0" presId="urn:microsoft.com/office/officeart/2005/8/layout/venn1"/>
    <dgm:cxn modelId="{19E32274-FCC8-40DE-9772-778777534609}" type="presOf" srcId="{28C4BD0D-113E-4DCA-ABB8-E61973D2839A}" destId="{A658681B-E8B1-4126-9BFB-81EAD27AD887}" srcOrd="1" destOrd="0" presId="urn:microsoft.com/office/officeart/2005/8/layout/venn1"/>
    <dgm:cxn modelId="{5EF7EFB5-D360-4013-A216-5A2D133BEDBC}" srcId="{D1AB0E85-2363-4D04-AF95-9128C7128A6C}" destId="{94161BB9-192D-4576-97E4-2D68D21005D2}" srcOrd="2" destOrd="0" parTransId="{C6157BA9-A076-4A5E-99DF-66672370617C}" sibTransId="{B552B088-956E-4138-B44B-0EF413762275}"/>
    <dgm:cxn modelId="{F6F40A05-E053-4F57-84ED-CB850BEF2CA1}" type="presOf" srcId="{D54A668D-6093-4C0C-A933-F193F2347A45}" destId="{37E0BD5F-624A-4366-9CDA-2FFD44D10F8F}" srcOrd="1" destOrd="0" presId="urn:microsoft.com/office/officeart/2005/8/layout/venn1"/>
    <dgm:cxn modelId="{176CBA6B-3C93-4461-99D2-2D3FA37167A3}" srcId="{D1AB0E85-2363-4D04-AF95-9128C7128A6C}" destId="{D54A668D-6093-4C0C-A933-F193F2347A45}" srcOrd="1" destOrd="0" parTransId="{EDFC9F9F-E0B8-4960-9489-F98460229FAD}" sibTransId="{B6A61241-EC01-41B7-9732-F8077DC3E1D0}"/>
    <dgm:cxn modelId="{70659D70-8B1C-4E1B-84D4-08D90752738E}" type="presOf" srcId="{28C4BD0D-113E-4DCA-ABB8-E61973D2839A}" destId="{646C687A-7539-4887-B6AC-BB6941F3FC75}" srcOrd="0" destOrd="0" presId="urn:microsoft.com/office/officeart/2005/8/layout/venn1"/>
    <dgm:cxn modelId="{4A1A9B6D-1FAA-420A-894D-1FB8DD504E07}" srcId="{D1AB0E85-2363-4D04-AF95-9128C7128A6C}" destId="{28C4BD0D-113E-4DCA-ABB8-E61973D2839A}" srcOrd="0" destOrd="0" parTransId="{62E1375E-1BF2-4910-83B1-FDD2DB615CD2}" sibTransId="{C044AC0A-9332-4CF2-96E4-3A73DD32A6C5}"/>
    <dgm:cxn modelId="{2CEE118A-513D-4FD6-A193-FFAA48F351B2}" type="presParOf" srcId="{986CDB7E-4132-49FB-96AC-A1219EF782A0}" destId="{646C687A-7539-4887-B6AC-BB6941F3FC75}" srcOrd="0" destOrd="0" presId="urn:microsoft.com/office/officeart/2005/8/layout/venn1"/>
    <dgm:cxn modelId="{96320334-E898-4E70-B861-14E873859C71}" type="presParOf" srcId="{986CDB7E-4132-49FB-96AC-A1219EF782A0}" destId="{A658681B-E8B1-4126-9BFB-81EAD27AD887}" srcOrd="1" destOrd="0" presId="urn:microsoft.com/office/officeart/2005/8/layout/venn1"/>
    <dgm:cxn modelId="{5757F22E-4FFA-4B76-9EC5-60CA227D022C}" type="presParOf" srcId="{986CDB7E-4132-49FB-96AC-A1219EF782A0}" destId="{EDCBB875-5013-4C15-A5CA-AB0F64E0E494}" srcOrd="2" destOrd="0" presId="urn:microsoft.com/office/officeart/2005/8/layout/venn1"/>
    <dgm:cxn modelId="{453382CD-A496-48DD-A3A4-CBD168E04EE0}" type="presParOf" srcId="{986CDB7E-4132-49FB-96AC-A1219EF782A0}" destId="{37E0BD5F-624A-4366-9CDA-2FFD44D10F8F}" srcOrd="3" destOrd="0" presId="urn:microsoft.com/office/officeart/2005/8/layout/venn1"/>
    <dgm:cxn modelId="{A0070153-712A-4614-841A-AF7E43547288}" type="presParOf" srcId="{986CDB7E-4132-49FB-96AC-A1219EF782A0}" destId="{1D6F9D1D-F354-4532-9769-864BC6426E9A}" srcOrd="4" destOrd="0" presId="urn:microsoft.com/office/officeart/2005/8/layout/venn1"/>
    <dgm:cxn modelId="{78851E9B-1826-4F37-BBFF-4E7683503012}" type="presParOf" srcId="{986CDB7E-4132-49FB-96AC-A1219EF782A0}" destId="{F9245BAA-8F8F-400F-AF24-8D499CF216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D809E-2542-4826-88FD-C93CEF08A4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3C2C766B-7683-4F72-87D1-1C5CEDC27F81}">
      <dgm:prSet phldrT="[Text]" phldr="1"/>
      <dgm:spPr/>
      <dgm:t>
        <a:bodyPr/>
        <a:lstStyle/>
        <a:p>
          <a:endParaRPr lang="en-US"/>
        </a:p>
      </dgm:t>
    </dgm:pt>
    <dgm:pt modelId="{C12C03E3-7189-4D51-A8CA-09F5A7202966}" type="parTrans" cxnId="{0713B776-D5E8-4355-AFB1-6671DBAFD9F3}">
      <dgm:prSet/>
      <dgm:spPr/>
    </dgm:pt>
    <dgm:pt modelId="{A013C8BF-66A5-487B-9685-EB9B00F99DA2}" type="sibTrans" cxnId="{0713B776-D5E8-4355-AFB1-6671DBAFD9F3}">
      <dgm:prSet/>
      <dgm:spPr/>
    </dgm:pt>
    <dgm:pt modelId="{987AF32D-04AA-4DDD-9888-6F79136C5C4C}">
      <dgm:prSet phldrT="[Text]" phldr="1"/>
      <dgm:spPr/>
      <dgm:t>
        <a:bodyPr/>
        <a:lstStyle/>
        <a:p>
          <a:endParaRPr lang="en-US"/>
        </a:p>
      </dgm:t>
    </dgm:pt>
    <dgm:pt modelId="{0D7773B9-E1CB-4C87-A63B-2C0C5D88E867}" type="parTrans" cxnId="{49E63D85-2380-4C03-AE9B-AEF22B2EBE59}">
      <dgm:prSet/>
      <dgm:spPr/>
    </dgm:pt>
    <dgm:pt modelId="{37505392-F73C-48B9-8F25-9B8725DD7C29}" type="sibTrans" cxnId="{49E63D85-2380-4C03-AE9B-AEF22B2EBE59}">
      <dgm:prSet/>
      <dgm:spPr/>
    </dgm:pt>
    <dgm:pt modelId="{2E125915-1C47-42D3-997C-D3A618F718DE}">
      <dgm:prSet phldrT="[Text]" phldr="1"/>
      <dgm:spPr/>
      <dgm:t>
        <a:bodyPr/>
        <a:lstStyle/>
        <a:p>
          <a:endParaRPr lang="en-US"/>
        </a:p>
      </dgm:t>
    </dgm:pt>
    <dgm:pt modelId="{FA8A11ED-C0C5-4D6B-B65E-31A34C506C78}" type="parTrans" cxnId="{2E81C42D-CB10-4D96-AF67-0A772880F831}">
      <dgm:prSet/>
      <dgm:spPr/>
    </dgm:pt>
    <dgm:pt modelId="{047D92EB-F20E-45EA-A4B3-5E879B4E6B38}" type="sibTrans" cxnId="{2E81C42D-CB10-4D96-AF67-0A772880F831}">
      <dgm:prSet/>
      <dgm:spPr/>
    </dgm:pt>
    <dgm:pt modelId="{6D801269-0AF0-43D5-AAE6-E838BA6F7A46}" type="pres">
      <dgm:prSet presAssocID="{7E1D809E-2542-4826-88FD-C93CEF08A460}" presName="compositeShape" presStyleCnt="0">
        <dgm:presLayoutVars>
          <dgm:chMax val="7"/>
          <dgm:dir/>
          <dgm:resizeHandles val="exact"/>
        </dgm:presLayoutVars>
      </dgm:prSet>
      <dgm:spPr/>
    </dgm:pt>
    <dgm:pt modelId="{5AADE568-666B-42CD-BE37-3B4028146A45}" type="pres">
      <dgm:prSet presAssocID="{3C2C766B-7683-4F72-87D1-1C5CEDC27F81}" presName="circ1" presStyleLbl="vennNode1" presStyleIdx="0" presStyleCnt="3"/>
      <dgm:spPr/>
    </dgm:pt>
    <dgm:pt modelId="{99704954-DF64-4890-ABE3-AECBFA8F78C2}" type="pres">
      <dgm:prSet presAssocID="{3C2C766B-7683-4F72-87D1-1C5CEDC27F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435810-FFC1-4A8D-99AC-B3226EE6C5FA}" type="pres">
      <dgm:prSet presAssocID="{987AF32D-04AA-4DDD-9888-6F79136C5C4C}" presName="circ2" presStyleLbl="vennNode1" presStyleIdx="1" presStyleCnt="3"/>
      <dgm:spPr/>
    </dgm:pt>
    <dgm:pt modelId="{33DE9385-5376-4730-8258-4BF89CB41203}" type="pres">
      <dgm:prSet presAssocID="{987AF32D-04AA-4DDD-9888-6F79136C5C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E355A1-96F5-4EED-A10B-683946D987E5}" type="pres">
      <dgm:prSet presAssocID="{2E125915-1C47-42D3-997C-D3A618F718DE}" presName="circ3" presStyleLbl="vennNode1" presStyleIdx="2" presStyleCnt="3"/>
      <dgm:spPr/>
    </dgm:pt>
    <dgm:pt modelId="{BAE376CF-9C9E-46CC-9996-D9BE5B334246}" type="pres">
      <dgm:prSet presAssocID="{2E125915-1C47-42D3-997C-D3A618F718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8FB324-5B44-4D1C-B5D8-DFDA8D7DD130}" type="presOf" srcId="{2E125915-1C47-42D3-997C-D3A618F718DE}" destId="{BAE376CF-9C9E-46CC-9996-D9BE5B334246}" srcOrd="1" destOrd="0" presId="urn:microsoft.com/office/officeart/2005/8/layout/venn1"/>
    <dgm:cxn modelId="{6FF0E28B-914A-41EF-8239-428056CC5AB2}" type="presOf" srcId="{2E125915-1C47-42D3-997C-D3A618F718DE}" destId="{E1E355A1-96F5-4EED-A10B-683946D987E5}" srcOrd="0" destOrd="0" presId="urn:microsoft.com/office/officeart/2005/8/layout/venn1"/>
    <dgm:cxn modelId="{F8C046E4-F6E3-4BBD-871B-F438A1939B68}" type="presOf" srcId="{987AF32D-04AA-4DDD-9888-6F79136C5C4C}" destId="{FE435810-FFC1-4A8D-99AC-B3226EE6C5FA}" srcOrd="0" destOrd="0" presId="urn:microsoft.com/office/officeart/2005/8/layout/venn1"/>
    <dgm:cxn modelId="{56543C95-95BE-43ED-A146-1D938709563F}" type="presOf" srcId="{3C2C766B-7683-4F72-87D1-1C5CEDC27F81}" destId="{99704954-DF64-4890-ABE3-AECBFA8F78C2}" srcOrd="1" destOrd="0" presId="urn:microsoft.com/office/officeart/2005/8/layout/venn1"/>
    <dgm:cxn modelId="{74592E18-34B6-4803-A8E1-C9919DF44987}" type="presOf" srcId="{7E1D809E-2542-4826-88FD-C93CEF08A460}" destId="{6D801269-0AF0-43D5-AAE6-E838BA6F7A46}" srcOrd="0" destOrd="0" presId="urn:microsoft.com/office/officeart/2005/8/layout/venn1"/>
    <dgm:cxn modelId="{49E63D85-2380-4C03-AE9B-AEF22B2EBE59}" srcId="{7E1D809E-2542-4826-88FD-C93CEF08A460}" destId="{987AF32D-04AA-4DDD-9888-6F79136C5C4C}" srcOrd="1" destOrd="0" parTransId="{0D7773B9-E1CB-4C87-A63B-2C0C5D88E867}" sibTransId="{37505392-F73C-48B9-8F25-9B8725DD7C29}"/>
    <dgm:cxn modelId="{2E81C42D-CB10-4D96-AF67-0A772880F831}" srcId="{7E1D809E-2542-4826-88FD-C93CEF08A460}" destId="{2E125915-1C47-42D3-997C-D3A618F718DE}" srcOrd="2" destOrd="0" parTransId="{FA8A11ED-C0C5-4D6B-B65E-31A34C506C78}" sibTransId="{047D92EB-F20E-45EA-A4B3-5E879B4E6B38}"/>
    <dgm:cxn modelId="{0713B776-D5E8-4355-AFB1-6671DBAFD9F3}" srcId="{7E1D809E-2542-4826-88FD-C93CEF08A460}" destId="{3C2C766B-7683-4F72-87D1-1C5CEDC27F81}" srcOrd="0" destOrd="0" parTransId="{C12C03E3-7189-4D51-A8CA-09F5A7202966}" sibTransId="{A013C8BF-66A5-487B-9685-EB9B00F99DA2}"/>
    <dgm:cxn modelId="{730BBE8A-EA2A-4B83-82CF-7E7060201E04}" type="presOf" srcId="{3C2C766B-7683-4F72-87D1-1C5CEDC27F81}" destId="{5AADE568-666B-42CD-BE37-3B4028146A45}" srcOrd="0" destOrd="0" presId="urn:microsoft.com/office/officeart/2005/8/layout/venn1"/>
    <dgm:cxn modelId="{9DCF39E7-2412-4219-81D2-867140402C3A}" type="presOf" srcId="{987AF32D-04AA-4DDD-9888-6F79136C5C4C}" destId="{33DE9385-5376-4730-8258-4BF89CB41203}" srcOrd="1" destOrd="0" presId="urn:microsoft.com/office/officeart/2005/8/layout/venn1"/>
    <dgm:cxn modelId="{2714C0E4-DACB-4C93-B0B9-A92D90507850}" type="presParOf" srcId="{6D801269-0AF0-43D5-AAE6-E838BA6F7A46}" destId="{5AADE568-666B-42CD-BE37-3B4028146A45}" srcOrd="0" destOrd="0" presId="urn:microsoft.com/office/officeart/2005/8/layout/venn1"/>
    <dgm:cxn modelId="{B51941A4-A0AB-42E1-99D0-19846300D11F}" type="presParOf" srcId="{6D801269-0AF0-43D5-AAE6-E838BA6F7A46}" destId="{99704954-DF64-4890-ABE3-AECBFA8F78C2}" srcOrd="1" destOrd="0" presId="urn:microsoft.com/office/officeart/2005/8/layout/venn1"/>
    <dgm:cxn modelId="{F90F3033-DF52-46F1-934F-0FD79506F456}" type="presParOf" srcId="{6D801269-0AF0-43D5-AAE6-E838BA6F7A46}" destId="{FE435810-FFC1-4A8D-99AC-B3226EE6C5FA}" srcOrd="2" destOrd="0" presId="urn:microsoft.com/office/officeart/2005/8/layout/venn1"/>
    <dgm:cxn modelId="{F59A1D5A-EFC0-4756-9D5F-90D82289C36E}" type="presParOf" srcId="{6D801269-0AF0-43D5-AAE6-E838BA6F7A46}" destId="{33DE9385-5376-4730-8258-4BF89CB41203}" srcOrd="3" destOrd="0" presId="urn:microsoft.com/office/officeart/2005/8/layout/venn1"/>
    <dgm:cxn modelId="{AB864C57-5B94-4020-8541-E7D86796397E}" type="presParOf" srcId="{6D801269-0AF0-43D5-AAE6-E838BA6F7A46}" destId="{E1E355A1-96F5-4EED-A10B-683946D987E5}" srcOrd="4" destOrd="0" presId="urn:microsoft.com/office/officeart/2005/8/layout/venn1"/>
    <dgm:cxn modelId="{B9ABF634-5422-469D-AA14-ADAA29EEFB3E}" type="presParOf" srcId="{6D801269-0AF0-43D5-AAE6-E838BA6F7A46}" destId="{BAE376CF-9C9E-46CC-9996-D9BE5B3342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F26F5D-A1D7-430D-A301-7ECAEE06271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7ECE6D3A-5828-4C8F-A117-947C8BCF5A22}">
      <dgm:prSet phldrT="[Text]" phldr="1"/>
      <dgm:spPr/>
      <dgm:t>
        <a:bodyPr/>
        <a:lstStyle/>
        <a:p>
          <a:endParaRPr lang="en-US"/>
        </a:p>
      </dgm:t>
    </dgm:pt>
    <dgm:pt modelId="{E28406EC-DB59-45C5-9613-0B48C2A749DE}" type="parTrans" cxnId="{6782E5F5-20D4-4A18-8D82-A3A758BD053E}">
      <dgm:prSet/>
      <dgm:spPr/>
    </dgm:pt>
    <dgm:pt modelId="{F4A504DE-CB6D-4446-BC18-3F8E45E321E5}" type="sibTrans" cxnId="{6782E5F5-20D4-4A18-8D82-A3A758BD053E}">
      <dgm:prSet/>
      <dgm:spPr/>
    </dgm:pt>
    <dgm:pt modelId="{43C07601-E2E3-40F7-AA64-4787DB07F239}">
      <dgm:prSet phldrT="[Text]" phldr="1"/>
      <dgm:spPr/>
      <dgm:t>
        <a:bodyPr/>
        <a:lstStyle/>
        <a:p>
          <a:endParaRPr lang="en-US"/>
        </a:p>
      </dgm:t>
    </dgm:pt>
    <dgm:pt modelId="{EFE1A8C0-7B71-4831-A255-72383782F890}" type="parTrans" cxnId="{3E69164F-1E78-4285-9D01-8CC94D6D4384}">
      <dgm:prSet/>
      <dgm:spPr/>
    </dgm:pt>
    <dgm:pt modelId="{76A39F12-9A9E-462B-A4A9-68E4061278C2}" type="sibTrans" cxnId="{3E69164F-1E78-4285-9D01-8CC94D6D4384}">
      <dgm:prSet/>
      <dgm:spPr/>
    </dgm:pt>
    <dgm:pt modelId="{E07A7271-4370-4392-82BF-5AE425F20C28}">
      <dgm:prSet phldrT="[Text]" phldr="1"/>
      <dgm:spPr/>
      <dgm:t>
        <a:bodyPr/>
        <a:lstStyle/>
        <a:p>
          <a:endParaRPr lang="en-US"/>
        </a:p>
      </dgm:t>
    </dgm:pt>
    <dgm:pt modelId="{0DB60AC7-D6BF-4095-9FC0-28C1FDFF1F98}" type="parTrans" cxnId="{D9507BA1-E718-4BEF-8564-C7376DBB2DCE}">
      <dgm:prSet/>
      <dgm:spPr/>
    </dgm:pt>
    <dgm:pt modelId="{ABCD873B-9481-4768-A4F6-FA17F9BB01EC}" type="sibTrans" cxnId="{D9507BA1-E718-4BEF-8564-C7376DBB2DCE}">
      <dgm:prSet/>
      <dgm:spPr/>
    </dgm:pt>
    <dgm:pt modelId="{98005678-530D-467D-93EE-D60850C6A737}" type="pres">
      <dgm:prSet presAssocID="{F1F26F5D-A1D7-430D-A301-7ECAEE062717}" presName="compositeShape" presStyleCnt="0">
        <dgm:presLayoutVars>
          <dgm:chMax val="7"/>
          <dgm:dir/>
          <dgm:resizeHandles val="exact"/>
        </dgm:presLayoutVars>
      </dgm:prSet>
      <dgm:spPr/>
    </dgm:pt>
    <dgm:pt modelId="{A300CF12-E83B-44E6-8C1E-02718F695835}" type="pres">
      <dgm:prSet presAssocID="{7ECE6D3A-5828-4C8F-A117-947C8BCF5A22}" presName="circ1" presStyleLbl="vennNode1" presStyleIdx="0" presStyleCnt="3"/>
      <dgm:spPr/>
    </dgm:pt>
    <dgm:pt modelId="{F7B5915B-E41B-4779-83A7-0E3B568B5106}" type="pres">
      <dgm:prSet presAssocID="{7ECE6D3A-5828-4C8F-A117-947C8BCF5A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83A59E-C490-4D39-8307-E4905E40DE37}" type="pres">
      <dgm:prSet presAssocID="{43C07601-E2E3-40F7-AA64-4787DB07F239}" presName="circ2" presStyleLbl="vennNode1" presStyleIdx="1" presStyleCnt="3"/>
      <dgm:spPr/>
    </dgm:pt>
    <dgm:pt modelId="{04D51F56-6CE5-479F-B364-918F6C03BB34}" type="pres">
      <dgm:prSet presAssocID="{43C07601-E2E3-40F7-AA64-4787DB07F2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0DF0F3-6B42-4755-8740-0436260D4D65}" type="pres">
      <dgm:prSet presAssocID="{E07A7271-4370-4392-82BF-5AE425F20C28}" presName="circ3" presStyleLbl="vennNode1" presStyleIdx="2" presStyleCnt="3"/>
      <dgm:spPr/>
    </dgm:pt>
    <dgm:pt modelId="{325AF8AD-F325-4D11-80DE-9B3D63FBAF35}" type="pres">
      <dgm:prSet presAssocID="{E07A7271-4370-4392-82BF-5AE425F20C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69164F-1E78-4285-9D01-8CC94D6D4384}" srcId="{F1F26F5D-A1D7-430D-A301-7ECAEE062717}" destId="{43C07601-E2E3-40F7-AA64-4787DB07F239}" srcOrd="1" destOrd="0" parTransId="{EFE1A8C0-7B71-4831-A255-72383782F890}" sibTransId="{76A39F12-9A9E-462B-A4A9-68E4061278C2}"/>
    <dgm:cxn modelId="{63BAD78A-32A2-4481-A4AA-7EC3FCE8FCB6}" type="presOf" srcId="{43C07601-E2E3-40F7-AA64-4787DB07F239}" destId="{0083A59E-C490-4D39-8307-E4905E40DE37}" srcOrd="0" destOrd="0" presId="urn:microsoft.com/office/officeart/2005/8/layout/venn1"/>
    <dgm:cxn modelId="{D9507BA1-E718-4BEF-8564-C7376DBB2DCE}" srcId="{F1F26F5D-A1D7-430D-A301-7ECAEE062717}" destId="{E07A7271-4370-4392-82BF-5AE425F20C28}" srcOrd="2" destOrd="0" parTransId="{0DB60AC7-D6BF-4095-9FC0-28C1FDFF1F98}" sibTransId="{ABCD873B-9481-4768-A4F6-FA17F9BB01EC}"/>
    <dgm:cxn modelId="{57956233-9DB3-4182-9F13-B6D4148C3D0D}" type="presOf" srcId="{7ECE6D3A-5828-4C8F-A117-947C8BCF5A22}" destId="{A300CF12-E83B-44E6-8C1E-02718F695835}" srcOrd="0" destOrd="0" presId="urn:microsoft.com/office/officeart/2005/8/layout/venn1"/>
    <dgm:cxn modelId="{8123A275-85D3-40FA-85FA-3CF05D4F8488}" type="presOf" srcId="{F1F26F5D-A1D7-430D-A301-7ECAEE062717}" destId="{98005678-530D-467D-93EE-D60850C6A737}" srcOrd="0" destOrd="0" presId="urn:microsoft.com/office/officeart/2005/8/layout/venn1"/>
    <dgm:cxn modelId="{4102EA8F-D7C4-47CC-88B6-8C01B8259A73}" type="presOf" srcId="{43C07601-E2E3-40F7-AA64-4787DB07F239}" destId="{04D51F56-6CE5-479F-B364-918F6C03BB34}" srcOrd="1" destOrd="0" presId="urn:microsoft.com/office/officeart/2005/8/layout/venn1"/>
    <dgm:cxn modelId="{FBCB1C47-DEE5-4C0E-BF39-58A9A72D48BE}" type="presOf" srcId="{E07A7271-4370-4392-82BF-5AE425F20C28}" destId="{CC0DF0F3-6B42-4755-8740-0436260D4D65}" srcOrd="0" destOrd="0" presId="urn:microsoft.com/office/officeart/2005/8/layout/venn1"/>
    <dgm:cxn modelId="{35C3734D-0EF5-47C3-9847-3A724D3A9557}" type="presOf" srcId="{7ECE6D3A-5828-4C8F-A117-947C8BCF5A22}" destId="{F7B5915B-E41B-4779-83A7-0E3B568B5106}" srcOrd="1" destOrd="0" presId="urn:microsoft.com/office/officeart/2005/8/layout/venn1"/>
    <dgm:cxn modelId="{6782E5F5-20D4-4A18-8D82-A3A758BD053E}" srcId="{F1F26F5D-A1D7-430D-A301-7ECAEE062717}" destId="{7ECE6D3A-5828-4C8F-A117-947C8BCF5A22}" srcOrd="0" destOrd="0" parTransId="{E28406EC-DB59-45C5-9613-0B48C2A749DE}" sibTransId="{F4A504DE-CB6D-4446-BC18-3F8E45E321E5}"/>
    <dgm:cxn modelId="{E6A64DD3-DF73-429C-840A-B6E1B7571EDD}" type="presOf" srcId="{E07A7271-4370-4392-82BF-5AE425F20C28}" destId="{325AF8AD-F325-4D11-80DE-9B3D63FBAF35}" srcOrd="1" destOrd="0" presId="urn:microsoft.com/office/officeart/2005/8/layout/venn1"/>
    <dgm:cxn modelId="{88F8F527-F82C-49E8-B91C-7D96B1B270EC}" type="presParOf" srcId="{98005678-530D-467D-93EE-D60850C6A737}" destId="{A300CF12-E83B-44E6-8C1E-02718F695835}" srcOrd="0" destOrd="0" presId="urn:microsoft.com/office/officeart/2005/8/layout/venn1"/>
    <dgm:cxn modelId="{E087641F-E4D1-45EA-AA70-F5AD3BD47C28}" type="presParOf" srcId="{98005678-530D-467D-93EE-D60850C6A737}" destId="{F7B5915B-E41B-4779-83A7-0E3B568B5106}" srcOrd="1" destOrd="0" presId="urn:microsoft.com/office/officeart/2005/8/layout/venn1"/>
    <dgm:cxn modelId="{1472AD06-4353-42E5-A443-826EC1C2E91C}" type="presParOf" srcId="{98005678-530D-467D-93EE-D60850C6A737}" destId="{0083A59E-C490-4D39-8307-E4905E40DE37}" srcOrd="2" destOrd="0" presId="urn:microsoft.com/office/officeart/2005/8/layout/venn1"/>
    <dgm:cxn modelId="{984192C1-0C8B-41EB-ACF2-2659B863150C}" type="presParOf" srcId="{98005678-530D-467D-93EE-D60850C6A737}" destId="{04D51F56-6CE5-479F-B364-918F6C03BB34}" srcOrd="3" destOrd="0" presId="urn:microsoft.com/office/officeart/2005/8/layout/venn1"/>
    <dgm:cxn modelId="{37844003-62B9-4D66-8E0F-A123FCAFF364}" type="presParOf" srcId="{98005678-530D-467D-93EE-D60850C6A737}" destId="{CC0DF0F3-6B42-4755-8740-0436260D4D65}" srcOrd="4" destOrd="0" presId="urn:microsoft.com/office/officeart/2005/8/layout/venn1"/>
    <dgm:cxn modelId="{58E614A3-8415-43B2-BF36-4BA6535BB0D6}" type="presParOf" srcId="{98005678-530D-467D-93EE-D60850C6A737}" destId="{325AF8AD-F325-4D11-80DE-9B3D63FBAF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81E8C-14F5-4968-AA6E-EA202A8F5FC4}">
      <dsp:nvSpPr>
        <dsp:cNvPr id="0" name=""/>
        <dsp:cNvSpPr/>
      </dsp:nvSpPr>
      <dsp:spPr>
        <a:xfrm>
          <a:off x="607203" y="213096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831574" y="507583"/>
        <a:ext cx="1234039" cy="757251"/>
      </dsp:txXfrm>
    </dsp:sp>
    <dsp:sp modelId="{138782F3-E8EF-4CD9-B713-DD588B4B596F}">
      <dsp:nvSpPr>
        <dsp:cNvPr id="0" name=""/>
        <dsp:cNvSpPr/>
      </dsp:nvSpPr>
      <dsp:spPr>
        <a:xfrm>
          <a:off x="1214406" y="1264835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729057" y="1699553"/>
        <a:ext cx="1009668" cy="925529"/>
      </dsp:txXfrm>
    </dsp:sp>
    <dsp:sp modelId="{0068E440-70A2-446D-97AC-0B73D1EC42C4}">
      <dsp:nvSpPr>
        <dsp:cNvPr id="0" name=""/>
        <dsp:cNvSpPr/>
      </dsp:nvSpPr>
      <dsp:spPr>
        <a:xfrm>
          <a:off x="0" y="1264835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58461" y="1699553"/>
        <a:ext cx="1009668" cy="925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C687A-7539-4887-B6AC-BB6941F3FC75}">
      <dsp:nvSpPr>
        <dsp:cNvPr id="0" name=""/>
        <dsp:cNvSpPr/>
      </dsp:nvSpPr>
      <dsp:spPr>
        <a:xfrm>
          <a:off x="607203" y="213096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831574" y="507583"/>
        <a:ext cx="1234039" cy="757251"/>
      </dsp:txXfrm>
    </dsp:sp>
    <dsp:sp modelId="{EDCBB875-5013-4C15-A5CA-AB0F64E0E494}">
      <dsp:nvSpPr>
        <dsp:cNvPr id="0" name=""/>
        <dsp:cNvSpPr/>
      </dsp:nvSpPr>
      <dsp:spPr>
        <a:xfrm>
          <a:off x="1214406" y="1264835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729057" y="1699553"/>
        <a:ext cx="1009668" cy="925529"/>
      </dsp:txXfrm>
    </dsp:sp>
    <dsp:sp modelId="{1D6F9D1D-F354-4532-9769-864BC6426E9A}">
      <dsp:nvSpPr>
        <dsp:cNvPr id="0" name=""/>
        <dsp:cNvSpPr/>
      </dsp:nvSpPr>
      <dsp:spPr>
        <a:xfrm>
          <a:off x="0" y="1264835"/>
          <a:ext cx="1682781" cy="16827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58461" y="1699553"/>
        <a:ext cx="1009668" cy="925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DE568-666B-42CD-BE37-3B4028146A45}">
      <dsp:nvSpPr>
        <dsp:cNvPr id="0" name=""/>
        <dsp:cNvSpPr/>
      </dsp:nvSpPr>
      <dsp:spPr>
        <a:xfrm>
          <a:off x="558348" y="105125"/>
          <a:ext cx="1547385" cy="15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64666" y="375918"/>
        <a:ext cx="1134749" cy="696323"/>
      </dsp:txXfrm>
    </dsp:sp>
    <dsp:sp modelId="{FE435810-FFC1-4A8D-99AC-B3226EE6C5FA}">
      <dsp:nvSpPr>
        <dsp:cNvPr id="0" name=""/>
        <dsp:cNvSpPr/>
      </dsp:nvSpPr>
      <dsp:spPr>
        <a:xfrm>
          <a:off x="1116696" y="1072241"/>
          <a:ext cx="1547385" cy="15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589938" y="1471982"/>
        <a:ext cx="928431" cy="851062"/>
      </dsp:txXfrm>
    </dsp:sp>
    <dsp:sp modelId="{E1E355A1-96F5-4EED-A10B-683946D987E5}">
      <dsp:nvSpPr>
        <dsp:cNvPr id="0" name=""/>
        <dsp:cNvSpPr/>
      </dsp:nvSpPr>
      <dsp:spPr>
        <a:xfrm>
          <a:off x="0" y="1072241"/>
          <a:ext cx="1547385" cy="15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45712" y="1471982"/>
        <a:ext cx="928431" cy="851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0CF12-E83B-44E6-8C1E-02718F695835}">
      <dsp:nvSpPr>
        <dsp:cNvPr id="0" name=""/>
        <dsp:cNvSpPr/>
      </dsp:nvSpPr>
      <dsp:spPr>
        <a:xfrm>
          <a:off x="870289" y="11038"/>
          <a:ext cx="529871" cy="5298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940938" y="103766"/>
        <a:ext cx="388572" cy="238442"/>
      </dsp:txXfrm>
    </dsp:sp>
    <dsp:sp modelId="{0083A59E-C490-4D39-8307-E4905E40DE37}">
      <dsp:nvSpPr>
        <dsp:cNvPr id="0" name=""/>
        <dsp:cNvSpPr/>
      </dsp:nvSpPr>
      <dsp:spPr>
        <a:xfrm>
          <a:off x="1061484" y="342208"/>
          <a:ext cx="529871" cy="5298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223536" y="479092"/>
        <a:ext cx="317922" cy="291429"/>
      </dsp:txXfrm>
    </dsp:sp>
    <dsp:sp modelId="{CC0DF0F3-6B42-4755-8740-0436260D4D65}">
      <dsp:nvSpPr>
        <dsp:cNvPr id="0" name=""/>
        <dsp:cNvSpPr/>
      </dsp:nvSpPr>
      <dsp:spPr>
        <a:xfrm>
          <a:off x="679094" y="342208"/>
          <a:ext cx="529871" cy="5298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28990" y="479092"/>
        <a:ext cx="317922" cy="29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0.02632</cdr:x>
      <cdr:y>0.07752</cdr:y>
    </cdr:from>
    <cdr:to>
      <cdr:x>0.47368</cdr:x>
      <cdr:y>0.21221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350837"/>
          <a:ext cx="3886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0.00237</cdr:x>
      <cdr:y>0.04875</cdr:y>
    </cdr:from>
    <cdr:to>
      <cdr:x>0.31816</cdr:x>
      <cdr:y>0.20028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07" y="220663"/>
          <a:ext cx="2743204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The Protected (Musical) Work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30B9E-15D9-4269-9D7C-F14BB13B7AC7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928AB-8584-4DDF-902A-1162F03A2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5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D84F-31B3-4F86-9D8B-3876A2F26816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02F9-D827-4046-A966-30E5C6839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96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8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B02F9-D827-4046-A966-30E5C68394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it-IT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it-IT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it-IT"/>
            </a:p>
          </p:txBody>
        </p:sp>
      </p:grp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25000"/>
                </a:schemeClr>
              </a:buClr>
              <a:defRPr sz="2400"/>
            </a:lvl1pPr>
            <a:lvl2pPr>
              <a:defRPr sz="2000"/>
            </a:lvl2pPr>
            <a:lvl3pPr>
              <a:buClr>
                <a:schemeClr val="accent1">
                  <a:lumMod val="25000"/>
                </a:schemeClr>
              </a:buCl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2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fld id="{691D8D18-06FA-4654-AD99-0E2B7D48D1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04800" y="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511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sfield@stanfo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Eleanor\Documents\ESF_Conferences\conf2009\USC\MuchQuoteMusic\LoveisaSong.mi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Eleanor\Documents\ESF_Conferences\conf2009\USC\SoundFiles\Sala_TheBirds1960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Eleanor\Documents\ESF_Conferences\conf2009\USC\SoundFiles\Davis_BenHur.mp3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Eleanor\Documents\ESF_Conferences\conf2009\USC\PrimusExamples\GreenLeaves2.mi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Silent Film to YouTube:</a:t>
            </a:r>
            <a:br>
              <a:rPr lang="en-US" dirty="0" smtClean="0"/>
            </a:br>
            <a:r>
              <a:rPr lang="en-US" dirty="0" smtClean="0"/>
              <a:t>Musical Identity, Music Copyright, and Film Music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Eleanor Selfridge-Field</a:t>
            </a:r>
          </a:p>
          <a:p>
            <a:r>
              <a:rPr lang="en-US" dirty="0" smtClean="0"/>
              <a:t>CCARH, Stanford University</a:t>
            </a:r>
          </a:p>
          <a:p>
            <a:r>
              <a:rPr lang="en-US" dirty="0" smtClean="0">
                <a:hlinkClick r:id="rId2"/>
              </a:rPr>
              <a:t>esfield@stanford.edu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varies across domains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4" descr="atmos_nitrogen(USG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219450" cy="2438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4038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Identity #1: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The atmospheric nitrogen map of the US</a:t>
            </a:r>
          </a:p>
        </p:txBody>
      </p:sp>
      <p:pic>
        <p:nvPicPr>
          <p:cNvPr id="6" name="Picture 6" descr="nitrogen_infertilizer(usg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3429000" cy="259715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24400" y="4953000"/>
            <a:ext cx="3581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Identity #2: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The ground nitrogen map of the US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33800" y="1676400"/>
            <a:ext cx="1066800" cy="24765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000" b="1">
                <a:latin typeface="Arial" charset="0"/>
              </a:rPr>
              <a:t>Entity: the US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429000" y="1905000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800600" y="1905000"/>
            <a:ext cx="22860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web of Content and its Rights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849446"/>
              </p:ext>
            </p:extLst>
          </p:nvPr>
        </p:nvGraphicFramePr>
        <p:xfrm>
          <a:off x="228600" y="15240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1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Media </a:t>
            </a:r>
            <a:r>
              <a:rPr lang="en-US" dirty="0" smtClean="0"/>
              <a:t>used in </a:t>
            </a:r>
            <a:r>
              <a:rPr lang="en-US" dirty="0" smtClean="0"/>
              <a:t>distribution</a:t>
            </a:r>
            <a:endParaRPr lang="en-US" dirty="0" smtClean="0"/>
          </a:p>
          <a:p>
            <a:pPr lvl="1"/>
            <a:r>
              <a:rPr lang="en-US" dirty="0" err="1" smtClean="0"/>
              <a:t>Publicaton</a:t>
            </a:r>
            <a:endParaRPr lang="en-US" dirty="0" smtClean="0"/>
          </a:p>
          <a:p>
            <a:pPr lvl="1"/>
            <a:r>
              <a:rPr lang="en-US" dirty="0" smtClean="0"/>
              <a:t>Recording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    Radio (from 1909)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Sheet music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Piano rolls</a:t>
            </a:r>
          </a:p>
          <a:p>
            <a:pPr lvl="1"/>
            <a:r>
              <a:rPr lang="en-US" dirty="0" smtClean="0"/>
              <a:t>    Recordings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2098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…..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Synchronization rights</a:t>
            </a:r>
          </a:p>
          <a:p>
            <a:r>
              <a:rPr lang="en-US" dirty="0" smtClean="0"/>
              <a:t>(may belong to music publisher)</a:t>
            </a:r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4711" y="1748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Protected Film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informational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886200" cy="4327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Sound (moving)</a:t>
            </a:r>
          </a:p>
          <a:p>
            <a:r>
              <a:rPr lang="en-US" sz="2400" dirty="0" smtClean="0"/>
              <a:t>Images (moving)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Synchronization information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nevsky-diagram-400-b_Synchroniz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7800"/>
            <a:ext cx="5029200" cy="4149090"/>
          </a:xfrm>
          <a:prstGeom prst="rect">
            <a:avLst/>
          </a:prstGeom>
        </p:spPr>
      </p:pic>
      <p:pic>
        <p:nvPicPr>
          <p:cNvPr id="6" name="Picture 5" descr="Zamecnik1920_furios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89" y="3557322"/>
            <a:ext cx="172634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Film </a:t>
            </a:r>
            <a:r>
              <a:rPr lang="en-US" dirty="0" smtClean="0"/>
              <a:t>as a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87" y="1937214"/>
            <a:ext cx="388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Sound information</a:t>
            </a:r>
          </a:p>
          <a:p>
            <a:r>
              <a:rPr lang="en-US" sz="2400" dirty="0" smtClean="0"/>
              <a:t>Graphical information</a:t>
            </a:r>
          </a:p>
          <a:p>
            <a:r>
              <a:rPr lang="en-US" sz="2400" dirty="0" smtClean="0"/>
              <a:t>Symbolic content information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Container information </a:t>
            </a:r>
            <a:r>
              <a:rPr lang="en-US" sz="1800" dirty="0" smtClean="0"/>
              <a:t>(</a:t>
            </a:r>
            <a:r>
              <a:rPr lang="en-US" sz="1800" dirty="0" err="1" smtClean="0"/>
              <a:t>Smiraglia</a:t>
            </a:r>
            <a:r>
              <a:rPr lang="en-US" sz="1800" dirty="0" smtClean="0"/>
              <a:t> et al.)</a:t>
            </a:r>
          </a:p>
          <a:p>
            <a:endParaRPr lang="en-US" sz="2400" b="1" dirty="0" smtClean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2286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5908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2" descr="50%"/>
          <p:cNvSpPr>
            <a:spLocks noChangeArrowheads="1"/>
          </p:cNvSpPr>
          <p:nvPr/>
        </p:nvSpPr>
        <p:spPr bwMode="auto">
          <a:xfrm>
            <a:off x="4267200" y="2761594"/>
            <a:ext cx="4876800" cy="3810000"/>
          </a:xfrm>
          <a:prstGeom prst="rect">
            <a:avLst/>
          </a:prstGeom>
          <a:pattFill prst="pct50">
            <a:fgClr>
              <a:srgbClr val="4545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 descr="50%"/>
          <p:cNvSpPr>
            <a:spLocks noChangeArrowheads="1"/>
          </p:cNvSpPr>
          <p:nvPr/>
        </p:nvSpPr>
        <p:spPr bwMode="auto">
          <a:xfrm>
            <a:off x="5618408" y="2785242"/>
            <a:ext cx="3296992" cy="3481552"/>
          </a:xfrm>
          <a:prstGeom prst="rect">
            <a:avLst/>
          </a:prstGeom>
          <a:pattFill prst="pct50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 descr="50%"/>
          <p:cNvSpPr>
            <a:spLocks noChangeArrowheads="1"/>
          </p:cNvSpPr>
          <p:nvPr/>
        </p:nvSpPr>
        <p:spPr bwMode="auto">
          <a:xfrm>
            <a:off x="4543021" y="2590800"/>
            <a:ext cx="3915177" cy="3218793"/>
          </a:xfrm>
          <a:prstGeom prst="rect">
            <a:avLst/>
          </a:prstGeom>
          <a:pattFill prst="pct50">
            <a:fgClr>
              <a:srgbClr val="FC48E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84194" y="3084786"/>
            <a:ext cx="2678805" cy="249620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4508" y="2682766"/>
            <a:ext cx="2747492" cy="236482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24908" y="3160986"/>
            <a:ext cx="2747492" cy="249620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38506" y="2892754"/>
          <a:ext cx="2664082" cy="272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_s1043"/>
          <p:cNvSpPr>
            <a:spLocks noChangeArrowheads="1"/>
          </p:cNvSpPr>
          <p:nvPr/>
        </p:nvSpPr>
        <p:spPr bwMode="auto">
          <a:xfrm>
            <a:off x="5627776" y="2693276"/>
            <a:ext cx="2685961" cy="2430517"/>
          </a:xfrm>
          <a:prstGeom prst="ellipse">
            <a:avLst/>
          </a:prstGeom>
          <a:solidFill>
            <a:srgbClr val="A7FFA7">
              <a:alpha val="38000"/>
            </a:srgbClr>
          </a:solidFill>
          <a:ln w="4699">
            <a:solidFill>
              <a:srgbClr val="66FF99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_s1045"/>
          <p:cNvSpPr>
            <a:spLocks noChangeArrowheads="1"/>
          </p:cNvSpPr>
          <p:nvPr/>
        </p:nvSpPr>
        <p:spPr bwMode="auto">
          <a:xfrm>
            <a:off x="6145368" y="3148889"/>
            <a:ext cx="2541432" cy="2430517"/>
          </a:xfrm>
          <a:prstGeom prst="ellipse">
            <a:avLst/>
          </a:prstGeom>
          <a:solidFill>
            <a:srgbClr val="FFE579">
              <a:alpha val="37000"/>
            </a:srgbClr>
          </a:solidFill>
          <a:ln w="4699">
            <a:solidFill>
              <a:srgbClr val="FFCC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5" name="_s1047"/>
          <p:cNvSpPr>
            <a:spLocks noChangeArrowheads="1"/>
          </p:cNvSpPr>
          <p:nvPr/>
        </p:nvSpPr>
        <p:spPr bwMode="auto">
          <a:xfrm>
            <a:off x="5154768" y="3150476"/>
            <a:ext cx="2541432" cy="2430517"/>
          </a:xfrm>
          <a:prstGeom prst="ellipse">
            <a:avLst/>
          </a:prstGeom>
          <a:solidFill>
            <a:srgbClr val="FB91F1">
              <a:alpha val="38000"/>
            </a:srgbClr>
          </a:solidFill>
          <a:ln w="4699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of the </a:t>
            </a:r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286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9718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229600" y="6611112"/>
            <a:ext cx="758952" cy="246888"/>
          </a:xfrm>
        </p:spPr>
        <p:txBody>
          <a:bodyPr/>
          <a:lstStyle/>
          <a:p>
            <a:fld id="{691D8D18-06FA-4654-AD99-0E2B7D48D1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hughes-022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2400300" cy="3810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2514600" cy="366713"/>
          </a:xfrm>
          <a:prstGeom prst="rect">
            <a:avLst/>
          </a:prstGeom>
          <a:noFill/>
          <a:ln w="4699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Music</a:t>
            </a:r>
            <a:r>
              <a:rPr lang="en-US" i="1" dirty="0">
                <a:latin typeface="Arial" charset="0"/>
              </a:rPr>
              <a:t>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liberates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time.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0400" y="5791201"/>
            <a:ext cx="3048000" cy="246221"/>
          </a:xfrm>
          <a:prstGeom prst="rect">
            <a:avLst/>
          </a:prstGeom>
          <a:noFill/>
          <a:ln w="4699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Photo </a:t>
            </a:r>
            <a:r>
              <a:rPr lang="en-US" sz="1000" dirty="0">
                <a:latin typeface="Arial" charset="0"/>
                <a:cs typeface="Arial" charset="0"/>
              </a:rPr>
              <a:t>©</a:t>
            </a:r>
            <a:r>
              <a:rPr lang="en-US" sz="1000" dirty="0">
                <a:latin typeface="Arial" charset="0"/>
              </a:rPr>
              <a:t> 2002 John Storey. Permission pending.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2514600" cy="80021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Art of the performance.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000" dirty="0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000" dirty="0"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0" y="2590800"/>
            <a:ext cx="2514600" cy="33855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B050"/>
                </a:solidFill>
                <a:latin typeface="Arial" charset="0"/>
              </a:rPr>
              <a:t>Art of the container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19800" y="1828800"/>
            <a:ext cx="2971800" cy="366713"/>
          </a:xfrm>
          <a:prstGeom prst="rect">
            <a:avLst/>
          </a:prstGeom>
          <a:noFill/>
          <a:ln w="4699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Container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freezes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time.</a:t>
            </a:r>
          </a:p>
        </p:txBody>
      </p:sp>
      <p:sp>
        <p:nvSpPr>
          <p:cNvPr id="10" name="Rectangle 3" descr="50%"/>
          <p:cNvSpPr>
            <a:spLocks noChangeArrowheads="1"/>
          </p:cNvSpPr>
          <p:nvPr/>
        </p:nvSpPr>
        <p:spPr bwMode="auto">
          <a:xfrm>
            <a:off x="8053138" y="4357997"/>
            <a:ext cx="1090862" cy="1128404"/>
          </a:xfrm>
          <a:prstGeom prst="rect">
            <a:avLst/>
          </a:prstGeom>
          <a:pattFill prst="pct50">
            <a:fgClr>
              <a:srgbClr val="FF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 descr="50%"/>
          <p:cNvSpPr>
            <a:spLocks noChangeArrowheads="1"/>
          </p:cNvSpPr>
          <p:nvPr/>
        </p:nvSpPr>
        <p:spPr bwMode="auto">
          <a:xfrm>
            <a:off x="7391400" y="4148373"/>
            <a:ext cx="1295398" cy="1043242"/>
          </a:xfrm>
          <a:prstGeom prst="rect">
            <a:avLst/>
          </a:prstGeom>
          <a:pattFill prst="pct50">
            <a:fgClr>
              <a:srgbClr val="FC48E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105274" y="4600611"/>
            <a:ext cx="886325" cy="80904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01548" y="4191000"/>
            <a:ext cx="909051" cy="766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91948" y="4676811"/>
            <a:ext cx="909051" cy="80904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5960738" y="4421782"/>
          <a:ext cx="2270450" cy="88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_s1043"/>
          <p:cNvSpPr>
            <a:spLocks noChangeArrowheads="1"/>
          </p:cNvSpPr>
          <p:nvPr/>
        </p:nvSpPr>
        <p:spPr bwMode="auto">
          <a:xfrm>
            <a:off x="7653644" y="4205305"/>
            <a:ext cx="888693" cy="787754"/>
          </a:xfrm>
          <a:prstGeom prst="ellipse">
            <a:avLst/>
          </a:prstGeom>
          <a:solidFill>
            <a:srgbClr val="A7FFA7">
              <a:alpha val="38000"/>
            </a:srgbClr>
          </a:solidFill>
          <a:ln w="4699">
            <a:solidFill>
              <a:srgbClr val="66FF99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" name="_s1045"/>
          <p:cNvSpPr>
            <a:spLocks noChangeArrowheads="1"/>
          </p:cNvSpPr>
          <p:nvPr/>
        </p:nvSpPr>
        <p:spPr bwMode="auto">
          <a:xfrm>
            <a:off x="8074526" y="4660918"/>
            <a:ext cx="840873" cy="787754"/>
          </a:xfrm>
          <a:prstGeom prst="ellipse">
            <a:avLst/>
          </a:prstGeom>
          <a:solidFill>
            <a:srgbClr val="FFE579">
              <a:alpha val="37000"/>
            </a:srgbClr>
          </a:solidFill>
          <a:ln w="4699">
            <a:solidFill>
              <a:srgbClr val="FFCC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" name="_s1047"/>
          <p:cNvSpPr>
            <a:spLocks noChangeArrowheads="1"/>
          </p:cNvSpPr>
          <p:nvPr/>
        </p:nvSpPr>
        <p:spPr bwMode="auto">
          <a:xfrm>
            <a:off x="7083926" y="4662505"/>
            <a:ext cx="840873" cy="787754"/>
          </a:xfrm>
          <a:prstGeom prst="ellipse">
            <a:avLst/>
          </a:prstGeom>
          <a:solidFill>
            <a:srgbClr val="FB91F1">
              <a:alpha val="38000"/>
            </a:srgbClr>
          </a:solidFill>
          <a:ln w="4699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00400" y="6248400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(Sarah Hughes, 2002 Olympics)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Synchronization</a:t>
            </a:r>
            <a:r>
              <a:rPr lang="en-US" dirty="0" smtClean="0"/>
              <a:t> as </a:t>
            </a:r>
            <a:r>
              <a:rPr lang="en-US" dirty="0" smtClean="0"/>
              <a:t>container 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Casablanca (1942)</a:t>
            </a:r>
            <a:endParaRPr lang="en-US" dirty="0"/>
          </a:p>
        </p:txBody>
      </p:sp>
      <p:pic>
        <p:nvPicPr>
          <p:cNvPr id="7" name="Content Placeholder 6" descr="casablanca-screen_barsce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2280750"/>
            <a:ext cx="3757612" cy="264702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962400" cy="639762"/>
          </a:xfrm>
        </p:spPr>
        <p:txBody>
          <a:bodyPr/>
          <a:lstStyle/>
          <a:p>
            <a:r>
              <a:rPr lang="en-US" dirty="0" smtClean="0"/>
              <a:t>Max Steiner, Warner Bros.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With songs by M.K. Jerome (d. 1977) and Jack Scholl (1988) as well as “Die </a:t>
            </a:r>
            <a:r>
              <a:rPr lang="en-US" sz="1600" dirty="0" err="1" smtClean="0"/>
              <a:t>Wacht</a:t>
            </a:r>
            <a:r>
              <a:rPr lang="en-US" sz="1600" dirty="0" smtClean="0"/>
              <a:t> am </a:t>
            </a:r>
            <a:r>
              <a:rPr lang="en-US" sz="1600" dirty="0" err="1" smtClean="0"/>
              <a:t>Rhein</a:t>
            </a:r>
            <a:r>
              <a:rPr lang="en-US" sz="1600" dirty="0" smtClean="0"/>
              <a:t>”; The Marseilles; music by I. Jones, 1924, and many others  </a:t>
            </a:r>
            <a:endParaRPr lang="en-US" sz="1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286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7432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82000" y="6611112"/>
            <a:ext cx="762000" cy="246888"/>
          </a:xfrm>
        </p:spPr>
        <p:txBody>
          <a:bodyPr/>
          <a:lstStyle/>
          <a:p>
            <a:fld id="{691D8D18-06FA-4654-AD99-0E2B7D48D1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4176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“As time goes by,” Herman </a:t>
            </a:r>
            <a:r>
              <a:rPr lang="en-US" sz="1600" dirty="0" err="1" smtClean="0"/>
              <a:t>Hupfeld</a:t>
            </a:r>
            <a:r>
              <a:rPr lang="en-US" sz="1600" dirty="0" smtClean="0"/>
              <a:t>, 1931 (#1)</a:t>
            </a:r>
            <a:endParaRPr lang="en-US" sz="1600" dirty="0"/>
          </a:p>
        </p:txBody>
      </p:sp>
      <p:pic>
        <p:nvPicPr>
          <p:cNvPr id="9" name="Picture 8" descr="Casablan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91232"/>
            <a:ext cx="3651380" cy="2385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5029200"/>
            <a:ext cx="239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Hollywood polyphony (#2)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Copyrighted Works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Case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law </a:t>
            </a:r>
            <a:r>
              <a:rPr lang="en-US" sz="2400" dirty="0" smtClean="0"/>
              <a:t>(US) only occasionally touches film music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Film music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is normally the property of 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film producer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of Copyright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legislation models to be observed</a:t>
            </a:r>
          </a:p>
          <a:p>
            <a:r>
              <a:rPr lang="en-US" dirty="0" smtClean="0"/>
              <a:t>Duration pre-1998 </a:t>
            </a:r>
            <a:r>
              <a:rPr lang="en-US" sz="2400" dirty="0" smtClean="0"/>
              <a:t>(excluding many complexities)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1923-49: 28 plus max 28 years = 56 </a:t>
            </a:r>
            <a:r>
              <a:rPr lang="en-US" sz="2000" dirty="0" smtClean="0"/>
              <a:t>years</a:t>
            </a:r>
            <a:r>
              <a:rPr lang="en-US" dirty="0"/>
              <a:t> </a:t>
            </a:r>
            <a:r>
              <a:rPr lang="en-US" sz="2000" dirty="0" smtClean="0"/>
              <a:t>(now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95 years</a:t>
            </a:r>
            <a:r>
              <a:rPr lang="en-US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1950-63:  28 plus 67 years =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95 years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1964-77: renewal automatic; thus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95 years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Pre-1978, never published: expired in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2002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1978 to present: expires in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2047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complicating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Multiple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authors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Neighboring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rights (multiple countries involved)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Mixed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material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Transfer</a:t>
            </a:r>
            <a:r>
              <a:rPr lang="en-US" dirty="0" smtClean="0">
                <a:solidFill>
                  <a:schemeClr val="tx1"/>
                </a:solidFill>
              </a:rPr>
              <a:t> of rights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3"/>
            <a:ext cx="8763000" cy="4160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Musical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Fixed form in a digital environment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copyrighted works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Film music as intellectual property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Cases and claims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0668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590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58952" cy="246888"/>
          </a:xfrm>
        </p:spPr>
        <p:txBody>
          <a:bodyPr/>
          <a:lstStyle/>
          <a:p>
            <a:fld id="{691D8D18-06FA-4654-AD99-0E2B7D48D1F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YouTube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4290556" cy="381000"/>
          </a:xfrm>
        </p:spPr>
        <p:txBody>
          <a:bodyPr/>
          <a:lstStyle/>
          <a:p>
            <a:r>
              <a:rPr lang="en-US" dirty="0" smtClean="0"/>
              <a:t>How not to infringe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45908" y="2672159"/>
            <a:ext cx="4298092" cy="2782888"/>
          </a:xfrm>
        </p:spPr>
        <p:txBody>
          <a:bodyPr/>
          <a:lstStyle/>
          <a:p>
            <a:r>
              <a:rPr lang="en-US" dirty="0" smtClean="0"/>
              <a:t>Do something completely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original</a:t>
            </a:r>
          </a:p>
          <a:p>
            <a:r>
              <a:rPr lang="en-US" dirty="0" smtClean="0"/>
              <a:t>Use only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your own </a:t>
            </a:r>
            <a:r>
              <a:rPr lang="en-US" dirty="0" smtClean="0"/>
              <a:t>creations</a:t>
            </a:r>
          </a:p>
          <a:p>
            <a:r>
              <a:rPr lang="en-US" sz="1800" dirty="0" smtClean="0"/>
              <a:t>If you do not have the owner’s </a:t>
            </a:r>
            <a:r>
              <a:rPr lang="en-US" sz="1800" dirty="0" smtClean="0"/>
              <a:t>permission, don’t </a:t>
            </a:r>
            <a:r>
              <a:rPr lang="en-US" sz="1800" dirty="0" smtClean="0"/>
              <a:t>post it….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1000" y="1983581"/>
            <a:ext cx="4292241" cy="6397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…It is illegal even if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309" y="2763837"/>
            <a:ext cx="4572000" cy="2599533"/>
          </a:xfrm>
        </p:spPr>
        <p:txBody>
          <a:bodyPr/>
          <a:lstStyle/>
          <a:p>
            <a:r>
              <a:rPr lang="en-US" dirty="0" smtClean="0"/>
              <a:t>You taped it from a broadcast</a:t>
            </a:r>
          </a:p>
          <a:p>
            <a:r>
              <a:rPr lang="en-US" dirty="0" smtClean="0"/>
              <a:t>You only used a little bit</a:t>
            </a:r>
          </a:p>
          <a:p>
            <a:r>
              <a:rPr lang="en-US" dirty="0" smtClean="0"/>
              <a:t>You credited the creator</a:t>
            </a:r>
          </a:p>
          <a:p>
            <a:r>
              <a:rPr lang="en-US" dirty="0" smtClean="0"/>
              <a:t>You edited your video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YouTube holdings statistics </a:t>
            </a:r>
            <a:r>
              <a:rPr lang="en-US" sz="2200" dirty="0" smtClean="0"/>
              <a:t>(2/20/09)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Studios </a:t>
            </a:r>
            <a:r>
              <a:rPr lang="en-US" dirty="0" smtClean="0"/>
              <a:t>represented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2066188"/>
              </p:ext>
            </p:extLst>
          </p:nvPr>
        </p:nvGraphicFramePr>
        <p:xfrm>
          <a:off x="202771" y="2418557"/>
          <a:ext cx="4343400" cy="380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058976" y="1778795"/>
            <a:ext cx="4041775" cy="639762"/>
          </a:xfrm>
        </p:spPr>
        <p:txBody>
          <a:bodyPr/>
          <a:lstStyle/>
          <a:p>
            <a:r>
              <a:rPr lang="en-US" dirty="0" smtClean="0"/>
              <a:t>Film </a:t>
            </a:r>
            <a:r>
              <a:rPr lang="en-US" dirty="0" smtClean="0"/>
              <a:t>music </a:t>
            </a:r>
            <a:r>
              <a:rPr lang="en-US" dirty="0" smtClean="0"/>
              <a:t>composers </a:t>
            </a:r>
            <a:r>
              <a:rPr lang="en-US" dirty="0" smtClean="0"/>
              <a:t>represented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4755650"/>
              </p:ext>
            </p:extLst>
          </p:nvPr>
        </p:nvGraphicFramePr>
        <p:xfrm>
          <a:off x="4953000" y="2450940"/>
          <a:ext cx="3984625" cy="327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Film Music as Intellectual Property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When/How was the music composed?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561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Commissioned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by film producer </a:t>
            </a:r>
            <a:r>
              <a:rPr lang="en-US" sz="2400" dirty="0" smtClean="0">
                <a:solidFill>
                  <a:schemeClr val="tx1"/>
                </a:solidFill>
              </a:rPr>
              <a:t>(work made for hire)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Previously extant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(newly arranged)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Synthesized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(or electro-acoustic)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Retrospective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(esp. silent films)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Pastiche</a:t>
            </a:r>
            <a:r>
              <a:rPr lang="en-US" dirty="0" smtClean="0"/>
              <a:t> of previously existed works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</a:t>
            </a:r>
            <a:r>
              <a:rPr lang="en-US" dirty="0" smtClean="0"/>
              <a:t>extant/public </a:t>
            </a:r>
            <a:r>
              <a:rPr lang="en-US" dirty="0" smtClean="0"/>
              <a:t>domain </a:t>
            </a:r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“Out-of-Copyright” Music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0188" y="2306637"/>
            <a:ext cx="4267200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Disney cartoons, e.g.</a:t>
            </a:r>
          </a:p>
          <a:p>
            <a:r>
              <a:rPr lang="en-US" i="1" dirty="0" smtClean="0"/>
              <a:t>Fantasia </a:t>
            </a:r>
            <a:r>
              <a:rPr lang="en-US" dirty="0" smtClean="0"/>
              <a:t>(1940) credits</a:t>
            </a:r>
          </a:p>
          <a:p>
            <a:pPr lvl="1" algn="just"/>
            <a:r>
              <a:rPr lang="en-US" sz="1600" dirty="0" smtClean="0"/>
              <a:t>J.S. Bach (d. 1750, Germany)</a:t>
            </a:r>
          </a:p>
          <a:p>
            <a:pPr lvl="1" algn="just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Tchaikovsky  (d. 1893, Russia)</a:t>
            </a:r>
          </a:p>
          <a:p>
            <a:pPr lvl="1" algn="just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Paul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Dukas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(d. 1935, France)</a:t>
            </a:r>
          </a:p>
          <a:p>
            <a:pPr lvl="1" algn="just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Igor Stravinsky (d. 1971, USA);</a:t>
            </a:r>
          </a:p>
          <a:p>
            <a:pPr lvl="2" algn="just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Rite of Spring 1913 (full score, Paris 1921)</a:t>
            </a:r>
          </a:p>
          <a:p>
            <a:pPr lvl="1" algn="just"/>
            <a:r>
              <a:rPr lang="en-US" sz="1600" dirty="0" smtClean="0"/>
              <a:t>L. v Beethoven (d. 1827, Austria)</a:t>
            </a:r>
          </a:p>
          <a:p>
            <a:pPr lvl="1" algn="just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Ponchielli  (d. 1886, Italy)</a:t>
            </a:r>
          </a:p>
          <a:p>
            <a:pPr lvl="1" algn="just"/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Mussourgsky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(d. 1881, Russia)</a:t>
            </a:r>
          </a:p>
          <a:p>
            <a:pPr lvl="1" algn="just"/>
            <a:r>
              <a:rPr lang="en-US" sz="1600" dirty="0" smtClean="0"/>
              <a:t>Schubert (d. 1828, Austria)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6670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 descr="Fantasi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2142"/>
            <a:ext cx="4245864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0999" y="5182879"/>
            <a:ext cx="44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</a:t>
            </a:r>
            <a:r>
              <a:rPr lang="en-US" dirty="0" err="1" smtClean="0"/>
              <a:t>Sorcercer’s</a:t>
            </a:r>
            <a:r>
              <a:rPr lang="en-US" dirty="0" smtClean="0"/>
              <a:t> Apprentice” scene (</a:t>
            </a:r>
            <a:r>
              <a:rPr lang="en-US" dirty="0" err="1" smtClean="0"/>
              <a:t>Dukas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composed “Film”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93" y="172568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In-copyright music (not always credited)</a:t>
            </a:r>
            <a:endParaRPr lang="en-US" dirty="0"/>
          </a:p>
        </p:txBody>
      </p:sp>
      <p:pic>
        <p:nvPicPr>
          <p:cNvPr id="9" name="Content Placeholder 8" descr="Bamb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1200" y="1745087"/>
            <a:ext cx="2895600" cy="2374392"/>
          </a:xfr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8956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08852" y="2401093"/>
            <a:ext cx="4288536" cy="3941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Disney cartoons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Bambi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(1942)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Love is a song that never ends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[by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Frank Churchill ; d. 1942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and 12 other songs” © Wonderland Music Co. 1953/1978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works by others found in later revised versions of film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Churchill not credited for music in 25 other films for which he wrote music; see posthumous credits in ASCAP database (300 songs credited to him)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07273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Bambi </a:t>
            </a:r>
            <a:r>
              <a:rPr lang="en-US" sz="1600" dirty="0" smtClean="0"/>
              <a:t>history:</a:t>
            </a:r>
          </a:p>
          <a:p>
            <a:r>
              <a:rPr lang="en-US" sz="1600" dirty="0" smtClean="0"/>
              <a:t>    US releases, 1942 and after</a:t>
            </a:r>
          </a:p>
          <a:p>
            <a:r>
              <a:rPr lang="en-US" sz="1600" dirty="0" smtClean="0"/>
              <a:t>    Elsewhere, 45 releases through 1987 </a:t>
            </a:r>
            <a:endParaRPr lang="en-US" sz="1600" dirty="0"/>
          </a:p>
        </p:txBody>
      </p:sp>
      <p:pic>
        <p:nvPicPr>
          <p:cNvPr id="11" name="Picture 10" descr="LoveisaSong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5231177"/>
            <a:ext cx="4343400" cy="465567"/>
          </a:xfrm>
          <a:prstGeom prst="rect">
            <a:avLst/>
          </a:prstGeom>
        </p:spPr>
      </p:pic>
      <p:pic>
        <p:nvPicPr>
          <p:cNvPr id="12" name="LoveisaSong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Electro-acoustic </a:t>
            </a:r>
            <a:r>
              <a:rPr lang="en-US" dirty="0"/>
              <a:t>f</a:t>
            </a:r>
            <a:r>
              <a:rPr lang="en-US" dirty="0" smtClean="0"/>
              <a:t>ilm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4290556" cy="63976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early </a:t>
            </a:r>
            <a:r>
              <a:rPr lang="en-US" dirty="0" smtClean="0"/>
              <a:t>film-music generator</a:t>
            </a:r>
          </a:p>
          <a:p>
            <a:endParaRPr lang="en-US" dirty="0"/>
          </a:p>
        </p:txBody>
      </p:sp>
      <p:pic>
        <p:nvPicPr>
          <p:cNvPr id="7" name="Content Placeholder 6" descr="mr2_Konzerttrautonium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" y="2005572"/>
            <a:ext cx="3657600" cy="304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4400" y="1798811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…As used in Hitchcock’s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 smtClean="0"/>
              <a:t>Birds</a:t>
            </a:r>
            <a:r>
              <a:rPr lang="en-US" dirty="0" smtClean="0"/>
              <a:t> (1963)</a:t>
            </a:r>
            <a:endParaRPr lang="en-US" dirty="0"/>
          </a:p>
        </p:txBody>
      </p:sp>
      <p:pic>
        <p:nvPicPr>
          <p:cNvPr id="9" name="Content Placeholder 8" descr="sjff_01_img0060_Birds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743251" y="2564521"/>
            <a:ext cx="3943549" cy="2984307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6670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054639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Oskar </a:t>
            </a:r>
            <a:r>
              <a:rPr lang="en-US" dirty="0" err="1" smtClean="0"/>
              <a:t>Sala’s</a:t>
            </a:r>
            <a:r>
              <a:rPr lang="en-US" dirty="0" smtClean="0"/>
              <a:t> </a:t>
            </a:r>
            <a:r>
              <a:rPr lang="en-US" i="1" dirty="0" err="1" smtClean="0"/>
              <a:t>Trautonium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10" name="Sala_TheBirds19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5627172"/>
            <a:ext cx="436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Bernard Hermann a customary collaborator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Electronically enhanced film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Synthetic Voices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Simulation of castrato achieved by blending male countertenor and female voices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200" dirty="0" smtClean="0"/>
              <a:t>Derek Lee </a:t>
            </a:r>
            <a:r>
              <a:rPr lang="en-US" sz="1200" dirty="0" err="1" smtClean="0"/>
              <a:t>Ragin</a:t>
            </a:r>
            <a:endParaRPr lang="en-US" sz="1200" dirty="0" smtClean="0"/>
          </a:p>
          <a:p>
            <a:pPr lvl="1"/>
            <a:r>
              <a:rPr lang="en-US" sz="1200" dirty="0" err="1" smtClean="0"/>
              <a:t>Ewa</a:t>
            </a:r>
            <a:r>
              <a:rPr lang="en-US" sz="1200" dirty="0" smtClean="0"/>
              <a:t> </a:t>
            </a:r>
            <a:r>
              <a:rPr lang="en-US" sz="1200" dirty="0" err="1" smtClean="0"/>
              <a:t>Małas-Godlewska</a:t>
            </a:r>
            <a:r>
              <a:rPr lang="en-US" sz="1200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60912" y="1933271"/>
            <a:ext cx="4041775" cy="639762"/>
          </a:xfrm>
        </p:spPr>
        <p:txBody>
          <a:bodyPr/>
          <a:lstStyle/>
          <a:p>
            <a:r>
              <a:rPr lang="en-US" dirty="0" smtClean="0"/>
              <a:t>As in </a:t>
            </a:r>
            <a:r>
              <a:rPr lang="en-US" i="1" dirty="0" err="1" smtClean="0"/>
              <a:t>Farinelli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Belgium, 1994)</a:t>
            </a:r>
            <a:endParaRPr lang="en-US" dirty="0"/>
          </a:p>
        </p:txBody>
      </p:sp>
      <p:pic>
        <p:nvPicPr>
          <p:cNvPr id="7" name="Content Placeholder 6" descr="Farinelli_Amigon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835522"/>
            <a:ext cx="1524000" cy="1961745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048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9718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Farinelli_fil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912" y="3328252"/>
            <a:ext cx="2133600" cy="258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694" y="432833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err="1" smtClean="0"/>
              <a:t>Lascia</a:t>
            </a:r>
            <a:r>
              <a:rPr lang="en-US" sz="1600" dirty="0" smtClean="0"/>
              <a:t> </a:t>
            </a:r>
            <a:r>
              <a:rPr lang="en-US" sz="1600" dirty="0" err="1" smtClean="0"/>
              <a:t>ch’io</a:t>
            </a:r>
            <a:r>
              <a:rPr lang="en-US" sz="1600" dirty="0" smtClean="0"/>
              <a:t> </a:t>
            </a:r>
            <a:r>
              <a:rPr lang="en-US" sz="1600" dirty="0" err="1" smtClean="0"/>
              <a:t>pianga</a:t>
            </a:r>
            <a:r>
              <a:rPr lang="en-US" sz="1600" dirty="0" smtClean="0"/>
              <a:t>” from Handel’s </a:t>
            </a:r>
            <a:r>
              <a:rPr lang="en-US" sz="1600" i="1" dirty="0" err="1" smtClean="0"/>
              <a:t>Rinaldo</a:t>
            </a:r>
            <a:r>
              <a:rPr lang="en-US" sz="1600" dirty="0" smtClean="0"/>
              <a:t> (1711)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</a:t>
            </a:r>
            <a:r>
              <a:rPr lang="en-US" dirty="0" err="1" smtClean="0"/>
              <a:t>FiLM</a:t>
            </a:r>
            <a:r>
              <a:rPr lang="en-US" dirty="0" smtClean="0"/>
              <a:t>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71500"/>
          </a:xfrm>
        </p:spPr>
        <p:txBody>
          <a:bodyPr>
            <a:normAutofit/>
          </a:bodyPr>
          <a:lstStyle/>
          <a:p>
            <a:r>
              <a:rPr lang="en-US" dirty="0" smtClean="0"/>
              <a:t>Carl Davis: Ben </a:t>
            </a:r>
            <a:r>
              <a:rPr lang="en-US" dirty="0" err="1" smtClean="0"/>
              <a:t>Hur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968" y="1920875"/>
            <a:ext cx="4412496" cy="414496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1800" dirty="0" smtClean="0"/>
              <a:t>Silent film (1925)</a:t>
            </a:r>
          </a:p>
          <a:p>
            <a:r>
              <a:rPr lang="en-US" sz="1800" dirty="0" smtClean="0"/>
              <a:t>Score by William </a:t>
            </a:r>
            <a:r>
              <a:rPr lang="en-US" sz="1800" dirty="0" err="1" smtClean="0"/>
              <a:t>Axt</a:t>
            </a:r>
            <a:r>
              <a:rPr lang="en-US" sz="1800" dirty="0" smtClean="0"/>
              <a:t> (d. 1959), 1931</a:t>
            </a:r>
          </a:p>
          <a:p>
            <a:r>
              <a:rPr lang="en-US" sz="1800" dirty="0" smtClean="0"/>
              <a:t>(recent realization by Gillian Anderson)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539" y="1785937"/>
            <a:ext cx="4288536" cy="4094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Score by </a:t>
            </a:r>
            <a:r>
              <a:rPr lang="en-US" sz="1800" dirty="0" err="1" smtClean="0"/>
              <a:t>Miklos</a:t>
            </a:r>
            <a:r>
              <a:rPr lang="en-US" sz="1800" dirty="0" smtClean="0"/>
              <a:t> </a:t>
            </a:r>
            <a:r>
              <a:rPr lang="en-US" sz="1800" dirty="0" err="1" smtClean="0"/>
              <a:t>Rozsa</a:t>
            </a:r>
            <a:r>
              <a:rPr lang="en-US" sz="1800" dirty="0" smtClean="0"/>
              <a:t> (d. 1995), 1959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Score by Carl Davis, 1987</a:t>
            </a:r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BenHur19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345656"/>
            <a:ext cx="3579184" cy="2720180"/>
          </a:xfrm>
          <a:prstGeom prst="rect">
            <a:avLst/>
          </a:prstGeom>
        </p:spPr>
      </p:pic>
      <p:pic>
        <p:nvPicPr>
          <p:cNvPr id="8" name="Picture 7" descr="BenHur_CDav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936" y="3172864"/>
            <a:ext cx="2943727" cy="2892973"/>
          </a:xfrm>
          <a:prstGeom prst="rect">
            <a:avLst/>
          </a:prstGeom>
        </p:spPr>
      </p:pic>
      <p:pic>
        <p:nvPicPr>
          <p:cNvPr id="13" name="Davis_BenHur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76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nfordThe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58988"/>
            <a:ext cx="2971800" cy="386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</a:t>
            </a:r>
            <a:r>
              <a:rPr lang="en-US" dirty="0" smtClean="0"/>
              <a:t>music </a:t>
            </a:r>
            <a:r>
              <a:rPr lang="en-US" dirty="0"/>
              <a:t>r</a:t>
            </a:r>
            <a:r>
              <a:rPr lang="en-US" dirty="0" smtClean="0"/>
              <a:t>ealization </a:t>
            </a:r>
            <a:r>
              <a:rPr lang="en-US" dirty="0" smtClean="0"/>
              <a:t>for </a:t>
            </a:r>
            <a:r>
              <a:rPr lang="en-US" dirty="0" smtClean="0"/>
              <a:t>silent </a:t>
            </a:r>
            <a:r>
              <a:rPr lang="en-US" dirty="0"/>
              <a:t>f</a:t>
            </a:r>
            <a:r>
              <a:rPr lang="en-US" dirty="0" smtClean="0"/>
              <a:t>ilms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Stanford Theater Foundation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Improvised organ music from cue sheets: Dennis James et al.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048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STanfordMarqu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23" y="1621020"/>
            <a:ext cx="1905000" cy="1264796"/>
          </a:xfrm>
          <a:prstGeom prst="rect">
            <a:avLst/>
          </a:prstGeom>
        </p:spPr>
      </p:pic>
      <p:pic>
        <p:nvPicPr>
          <p:cNvPr id="9" name="Picture 8" descr="DennisJames_Califthe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94" y="2925763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</a:t>
            </a:r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and claims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Derivative work claim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It’s a Wonderful Life (1946) </a:t>
            </a:r>
          </a:p>
          <a:p>
            <a:r>
              <a:rPr lang="en-US" dirty="0" smtClean="0"/>
              <a:t>Frank Capra (d. 1991), producer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3923" y="2165845"/>
            <a:ext cx="4595356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RKO-Liberty studio</a:t>
            </a:r>
          </a:p>
          <a:p>
            <a:r>
              <a:rPr lang="en-US" sz="2000" dirty="0" smtClean="0"/>
              <a:t>Music by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Dimitri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Tiomkin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(d. 1979), except “Buffalo Girls”</a:t>
            </a:r>
          </a:p>
          <a:p>
            <a:r>
              <a:rPr lang="en-US" sz="2000" dirty="0" smtClean="0"/>
              <a:t>Copyright not renewed after 28 years </a:t>
            </a:r>
          </a:p>
          <a:p>
            <a:r>
              <a:rPr lang="en-US" sz="2000" dirty="0" smtClean="0"/>
              <a:t>1974-1993: in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public domain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096000" y="609600"/>
            <a:ext cx="2844441" cy="415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Rights Recapture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7400" y="3200400"/>
            <a:ext cx="3276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1993 claim (rested on 1991 decision by Supreme Court)</a:t>
            </a:r>
          </a:p>
          <a:p>
            <a:r>
              <a:rPr lang="en-US" sz="1900" dirty="0" smtClean="0"/>
              <a:t>Claimed by Republic Pictures </a:t>
            </a:r>
            <a:r>
              <a:rPr lang="en-US" sz="1600" dirty="0" smtClean="0"/>
              <a:t>because the underlying story was still protected.</a:t>
            </a:r>
          </a:p>
          <a:p>
            <a:r>
              <a:rPr lang="en-US" dirty="0" smtClean="0"/>
              <a:t>Rights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now held by Paramount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7432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250px-It's_A_Wonderful_Li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43000"/>
            <a:ext cx="2381250" cy="1790700"/>
          </a:xfrm>
          <a:prstGeom prst="rect">
            <a:avLst/>
          </a:prstGeom>
        </p:spPr>
      </p:pic>
      <p:pic>
        <p:nvPicPr>
          <p:cNvPr id="12" name="Picture 11" descr="AlamoFla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23" y="4847020"/>
            <a:ext cx="1526605" cy="1154824"/>
          </a:xfrm>
          <a:prstGeom prst="rect">
            <a:avLst/>
          </a:prstGeom>
        </p:spPr>
      </p:pic>
      <p:pic>
        <p:nvPicPr>
          <p:cNvPr id="13" name="Picture 12" descr="GreenLeave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314" y="4422045"/>
            <a:ext cx="2895600" cy="957630"/>
          </a:xfrm>
          <a:prstGeom prst="rect">
            <a:avLst/>
          </a:prstGeom>
        </p:spPr>
      </p:pic>
      <p:pic>
        <p:nvPicPr>
          <p:cNvPr id="14" name="GreenLeaves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169579" y="4411005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1913" y="566329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The Alamo </a:t>
            </a:r>
            <a:r>
              <a:rPr lang="en-US" sz="1600" dirty="0" smtClean="0"/>
              <a:t>(1960)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music plus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1678" y="1978914"/>
            <a:ext cx="4290556" cy="3886200"/>
          </a:xfrm>
        </p:spPr>
        <p:txBody>
          <a:bodyPr/>
          <a:lstStyle/>
          <a:p>
            <a:r>
              <a:rPr lang="en-US" dirty="0" smtClean="0"/>
              <a:t>Film (1928)/silent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1905000"/>
            <a:ext cx="3527066" cy="3471890"/>
          </a:xfrm>
        </p:spPr>
        <p:txBody>
          <a:bodyPr/>
          <a:lstStyle/>
          <a:p>
            <a:r>
              <a:rPr lang="en-US" dirty="0" smtClean="0"/>
              <a:t>New score—late Sixties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work can only be screened with the new score.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 descr="Chaplin_circusCue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2" y="2743200"/>
            <a:ext cx="2546443" cy="3281903"/>
          </a:xfrm>
          <a:prstGeom prst="rect">
            <a:avLst/>
          </a:prstGeom>
        </p:spPr>
      </p:pic>
      <p:pic>
        <p:nvPicPr>
          <p:cNvPr id="10" name="Picture 9" descr="CircusL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72075"/>
            <a:ext cx="2590800" cy="3653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9024" y="4938347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Rights = $1800/Eastman 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choice of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Napoleon</a:t>
            </a:r>
            <a:r>
              <a:rPr lang="en-US" dirty="0" smtClean="0"/>
              <a:t> (1927)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87172" y="1854994"/>
            <a:ext cx="4290556" cy="3789363"/>
          </a:xfrm>
        </p:spPr>
        <p:txBody>
          <a:bodyPr/>
          <a:lstStyle/>
          <a:p>
            <a:r>
              <a:rPr lang="en-US" dirty="0" smtClean="0"/>
              <a:t>Original production: Paris</a:t>
            </a:r>
          </a:p>
          <a:p>
            <a:pPr lvl="1"/>
            <a:r>
              <a:rPr lang="en-US" dirty="0" smtClean="0"/>
              <a:t>Music by Alfred </a:t>
            </a:r>
            <a:r>
              <a:rPr lang="en-US" b="1" dirty="0" smtClean="0">
                <a:solidFill>
                  <a:srgbClr val="C00000"/>
                </a:solidFill>
              </a:rPr>
              <a:t>Honegger </a:t>
            </a:r>
            <a:r>
              <a:rPr lang="en-US" dirty="0" smtClean="0">
                <a:solidFill>
                  <a:schemeClr val="tx1"/>
                </a:solidFill>
              </a:rPr>
              <a:t>(d. 1955)</a:t>
            </a:r>
          </a:p>
          <a:p>
            <a:r>
              <a:rPr lang="en-US" dirty="0" smtClean="0"/>
              <a:t>1981 restoration of original</a:t>
            </a:r>
          </a:p>
          <a:p>
            <a:pPr lvl="1"/>
            <a:r>
              <a:rPr lang="en-US" dirty="0" smtClean="0"/>
              <a:t>UK: new music by </a:t>
            </a:r>
            <a:r>
              <a:rPr lang="en-US" b="1" dirty="0" smtClean="0">
                <a:solidFill>
                  <a:srgbClr val="C00000"/>
                </a:solidFill>
              </a:rPr>
              <a:t>Carl Davis</a:t>
            </a:r>
          </a:p>
          <a:p>
            <a:pPr lvl="1"/>
            <a:r>
              <a:rPr lang="en-US" dirty="0" smtClean="0"/>
              <a:t>US: new music by Francis Ford and </a:t>
            </a:r>
            <a:r>
              <a:rPr lang="en-US" b="1" dirty="0" smtClean="0">
                <a:solidFill>
                  <a:srgbClr val="C00000"/>
                </a:solidFill>
              </a:rPr>
              <a:t>Carmine Coppola </a:t>
            </a:r>
            <a:r>
              <a:rPr lang="en-US" dirty="0" smtClean="0"/>
              <a:t>(d. 1991)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Only the Coppola version can be screened in the US.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94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Napole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3" y="2292350"/>
            <a:ext cx="4221287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Pastiche </a:t>
            </a:r>
            <a:r>
              <a:rPr lang="en-US" dirty="0" smtClean="0"/>
              <a:t>sound </a:t>
            </a:r>
            <a:r>
              <a:rPr lang="en-US" dirty="0"/>
              <a:t>t</a:t>
            </a:r>
            <a:r>
              <a:rPr lang="en-US" dirty="0" smtClean="0"/>
              <a:t>racks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751162"/>
            <a:ext cx="3810000" cy="639762"/>
          </a:xfrm>
        </p:spPr>
        <p:txBody>
          <a:bodyPr/>
          <a:lstStyle/>
          <a:p>
            <a:r>
              <a:rPr lang="en-US" i="1" dirty="0" smtClean="0"/>
              <a:t>American Graffiti</a:t>
            </a:r>
            <a:r>
              <a:rPr lang="en-US" dirty="0" smtClean="0"/>
              <a:t> (1973) </a:t>
            </a:r>
            <a:r>
              <a:rPr lang="en-US" dirty="0" smtClean="0"/>
              <a:t>	</a:t>
            </a:r>
            <a:r>
              <a:rPr lang="en-US" dirty="0" err="1" smtClean="0"/>
              <a:t>Lucasfilm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1444" y="1600199"/>
            <a:ext cx="4290556" cy="365760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55 pre-existing numbers</a:t>
            </a:r>
            <a:r>
              <a:rPr lang="en-US" dirty="0" smtClean="0"/>
              <a:t>:</a:t>
            </a:r>
          </a:p>
          <a:p>
            <a:pPr lvl="1"/>
            <a:r>
              <a:rPr lang="en-US" sz="1400" dirty="0" smtClean="0"/>
              <a:t>“I only have eyes for you” (Flamingos, 1959)</a:t>
            </a:r>
          </a:p>
          <a:p>
            <a:pPr lvl="1"/>
            <a:r>
              <a:rPr lang="en-US" sz="1400" dirty="0" smtClean="0"/>
              <a:t>“Why do fools fall in love?”  Frankie </a:t>
            </a:r>
            <a:r>
              <a:rPr lang="en-US" sz="1400" dirty="0" err="1" smtClean="0"/>
              <a:t>Lymon</a:t>
            </a:r>
            <a:r>
              <a:rPr lang="en-US" sz="1400" dirty="0" smtClean="0"/>
              <a:t> (1956)</a:t>
            </a:r>
          </a:p>
          <a:p>
            <a:pPr lvl="1"/>
            <a:r>
              <a:rPr lang="en-US" sz="1400" dirty="0" smtClean="0"/>
              <a:t>“The Great Pretender” (Platters, 1959)</a:t>
            </a:r>
          </a:p>
          <a:p>
            <a:r>
              <a:rPr lang="en-US" sz="1800" dirty="0" smtClean="0"/>
              <a:t>Cost of all rights: $80,000</a:t>
            </a:r>
          </a:p>
          <a:p>
            <a:r>
              <a:rPr lang="en-US" sz="1800" dirty="0" smtClean="0"/>
              <a:t>Musical supervision by Karin Green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4970787"/>
            <a:ext cx="3200400" cy="121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800" dirty="0" smtClean="0"/>
              <a:t>Excluded Elvis Presley</a:t>
            </a:r>
          </a:p>
          <a:p>
            <a:pPr>
              <a:lnSpc>
                <a:spcPct val="170000"/>
              </a:lnSpc>
            </a:pPr>
            <a:r>
              <a:rPr lang="en-US" sz="1800" dirty="0" smtClean="0"/>
              <a:t>Later  excluded: “She’s so fine” (Chiffons, 1964; successfully sued Beatles for “My sweet Lord” melody)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048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432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AmericanGraffi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22" y="3984198"/>
            <a:ext cx="3124200" cy="1973179"/>
          </a:xfrm>
          <a:prstGeom prst="rect">
            <a:avLst/>
          </a:prstGeom>
        </p:spPr>
      </p:pic>
      <p:pic>
        <p:nvPicPr>
          <p:cNvPr id="8" name="Picture 7" descr="225px-American_graffiti_v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00200"/>
            <a:ext cx="2173015" cy="337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Fixed FORM VS Fluid Content</a:t>
            </a:r>
            <a:endParaRPr lang="en-US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>
          <a:xfrm>
            <a:off x="3276600" y="6569075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0" y="3276600"/>
            <a:ext cx="1600200" cy="304800"/>
          </a:xfrm>
          <a:prstGeom prst="rect">
            <a:avLst/>
          </a:prstGeom>
          <a:solidFill>
            <a:srgbClr val="FF00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4114800"/>
            <a:ext cx="1600200" cy="304800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2800" y="3276600"/>
            <a:ext cx="1295400" cy="2444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000">
                <a:latin typeface="Arial" charset="0"/>
              </a:rPr>
              <a:t>Published edition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9000" y="4114800"/>
            <a:ext cx="990600" cy="2444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000">
                <a:latin typeface="Arial" charset="0"/>
              </a:rPr>
              <a:t>Recording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696200" y="3581400"/>
            <a:ext cx="0" cy="53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81400" y="3352800"/>
            <a:ext cx="1600200" cy="304800"/>
          </a:xfrm>
          <a:prstGeom prst="rect">
            <a:avLst/>
          </a:prstGeom>
          <a:solidFill>
            <a:srgbClr val="0000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4600" y="1219200"/>
            <a:ext cx="1600200" cy="304800"/>
          </a:xfrm>
          <a:prstGeom prst="rect">
            <a:avLst/>
          </a:prstGeom>
          <a:solidFill>
            <a:srgbClr val="CC99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67000" y="1981200"/>
            <a:ext cx="1600200" cy="304800"/>
          </a:xfrm>
          <a:prstGeom prst="rect">
            <a:avLst/>
          </a:prstGeom>
          <a:solidFill>
            <a:srgbClr val="FF99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14600" y="2133600"/>
            <a:ext cx="1600200" cy="30480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895600" y="21336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Sources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419600" y="1143000"/>
            <a:ext cx="1066800" cy="685800"/>
          </a:xfrm>
          <a:prstGeom prst="wedgeEllipseCallout">
            <a:avLst>
              <a:gd name="adj1" fmla="val -46875"/>
              <a:gd name="adj2" fmla="val 8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Copyists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029200" y="2286000"/>
            <a:ext cx="990600" cy="533400"/>
          </a:xfrm>
          <a:prstGeom prst="wedgeRectCallout">
            <a:avLst>
              <a:gd name="adj1" fmla="val 22597"/>
              <a:gd name="adj2" fmla="val -4940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Editor(s)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38200" y="17526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Composer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286000" y="137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114800" y="1295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4267200" y="175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114800" y="1752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114800" y="15240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267200" y="2057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114800" y="24384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819400" y="1219200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Autograph MS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953000" y="3886200"/>
            <a:ext cx="1066800" cy="457200"/>
          </a:xfrm>
          <a:prstGeom prst="wedgeRoundRectCallout">
            <a:avLst>
              <a:gd name="adj1" fmla="val -28421"/>
              <a:gd name="adj2" fmla="val 50694"/>
              <a:gd name="adj3" fmla="val 16667"/>
            </a:avLst>
          </a:prstGeom>
          <a:solidFill>
            <a:srgbClr val="FFAE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Performers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105400" y="3657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114800" y="3429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Edition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304800" y="1371600"/>
            <a:ext cx="2057400" cy="1143000"/>
          </a:xfrm>
          <a:prstGeom prst="cloudCallout">
            <a:avLst>
              <a:gd name="adj1" fmla="val 150000"/>
              <a:gd name="adj2" fmla="val 405972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4876800" y="2819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0198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5791200" y="2819400"/>
            <a:ext cx="1066800" cy="12954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72200" y="4648200"/>
            <a:ext cx="1600200" cy="304800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239000" y="5181600"/>
            <a:ext cx="1600200" cy="304800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34000" y="5181600"/>
            <a:ext cx="1600200" cy="304800"/>
          </a:xfrm>
          <a:prstGeom prst="rect">
            <a:avLst/>
          </a:prstGeom>
          <a:solidFill>
            <a:srgbClr val="FFFF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553200" y="46482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Film music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7467600" y="5181600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DVD of Film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791200" y="5181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</a:rPr>
              <a:t>Broadcast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7086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6400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7543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8382000" y="4419600"/>
            <a:ext cx="0" cy="762000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7391400" y="4419600"/>
            <a:ext cx="0" cy="228600"/>
          </a:xfrm>
          <a:prstGeom prst="lin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3" name="AutoShape 42"/>
          <p:cNvCxnSpPr>
            <a:cxnSpLocks noChangeShapeType="1"/>
            <a:stCxn id="34" idx="1"/>
            <a:endCxn id="5" idx="1"/>
          </p:cNvCxnSpPr>
          <p:nvPr/>
        </p:nvCxnSpPr>
        <p:spPr bwMode="auto">
          <a:xfrm rot="10800000" flipH="1">
            <a:off x="5334000" y="4267200"/>
            <a:ext cx="1524000" cy="1066800"/>
          </a:xfrm>
          <a:prstGeom prst="curvedConnector3">
            <a:avLst>
              <a:gd name="adj1" fmla="val -15000"/>
            </a:avLst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04800" y="3048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“Music consists only of sound…but sound is its least stable element.” Margaret </a:t>
            </a:r>
            <a:r>
              <a:rPr lang="en-US" sz="1600" dirty="0" smtClean="0"/>
              <a:t>Bent (1992)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57200" y="5715000"/>
            <a:ext cx="606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Ontological problem: </a:t>
            </a:r>
            <a:r>
              <a:rPr lang="en-US" sz="2400" b="1" dirty="0" smtClean="0"/>
              <a:t>What is a musical work?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Colliding Claims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Unnamed, Undated (PBS)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Music: Composers A and 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Unnamed (1996)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Music: Composer X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895600" y="6569075"/>
            <a:ext cx="33528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276600" y="25908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/>
              <a:t>Composer(s) living</a:t>
            </a:r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2819400" y="2209800"/>
            <a:ext cx="2057400" cy="1143000"/>
          </a:xfrm>
          <a:prstGeom prst="cloudCallout">
            <a:avLst>
              <a:gd name="adj1" fmla="val 150000"/>
              <a:gd name="adj2" fmla="val 405972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000"/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5360519" y="2656681"/>
            <a:ext cx="1828800" cy="381000"/>
          </a:xfrm>
          <a:prstGeom prst="rect">
            <a:avLst/>
          </a:prstGeom>
          <a:solidFill>
            <a:srgbClr val="0080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589119" y="2732881"/>
            <a:ext cx="13716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Documentary film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41519" y="3342481"/>
            <a:ext cx="2133600" cy="304800"/>
          </a:xfrm>
          <a:prstGeom prst="rect">
            <a:avLst/>
          </a:prstGeom>
          <a:solidFill>
            <a:srgbClr val="CC99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5970119" y="3342481"/>
            <a:ext cx="16764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Commissioned score</a:t>
            </a: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6503519" y="3037681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5105400" y="3962400"/>
            <a:ext cx="2590800" cy="381000"/>
          </a:xfrm>
          <a:prstGeom prst="rect">
            <a:avLst/>
          </a:prstGeom>
          <a:solidFill>
            <a:srgbClr val="99CC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5208119" y="4409281"/>
            <a:ext cx="25146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Commercial film (similar subject)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5512919" y="4942681"/>
            <a:ext cx="2209800" cy="304800"/>
          </a:xfrm>
          <a:prstGeom prst="rect">
            <a:avLst/>
          </a:prstGeom>
          <a:solidFill>
            <a:srgbClr val="F0E1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741519" y="4942681"/>
            <a:ext cx="18288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Commissioned score</a:t>
            </a: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6351119" y="4714081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flipV="1">
            <a:off x="7722719" y="4180681"/>
            <a:ext cx="914400" cy="914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7875119" y="3418681"/>
            <a:ext cx="7620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7265519" y="2885281"/>
            <a:ext cx="114300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pic>
        <p:nvPicPr>
          <p:cNvPr id="23" name="Picture 22" descr="HumoresqueComparison1941_008s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5" y="3007519"/>
            <a:ext cx="2063465" cy="1909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563" y="5054958"/>
            <a:ext cx="3183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Heim vs. Universal Pictures (1946)</a:t>
            </a:r>
          </a:p>
          <a:p>
            <a:r>
              <a:rPr lang="en-US" sz="1600" dirty="0" smtClean="0"/>
              <a:t>Dvorak: Humoresque (1894)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digitization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Sound</a:t>
            </a:r>
            <a:r>
              <a:rPr lang="en-US" sz="2800" dirty="0" smtClean="0"/>
              <a:t> content (audio, MIDI)</a:t>
            </a:r>
          </a:p>
          <a:p>
            <a:r>
              <a:rPr lang="en-US" sz="2800" b="1" dirty="0" smtClean="0"/>
              <a:t>Graphical</a:t>
            </a:r>
            <a:r>
              <a:rPr lang="en-US" sz="2800" dirty="0" smtClean="0"/>
              <a:t> content (scores)</a:t>
            </a:r>
          </a:p>
          <a:p>
            <a:r>
              <a:rPr lang="en-US" sz="2800" b="1" dirty="0" smtClean="0"/>
              <a:t>Symbolic</a:t>
            </a:r>
            <a:r>
              <a:rPr lang="en-US" sz="2800" dirty="0" smtClean="0"/>
              <a:t> data (various)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990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962400" y="6400800"/>
            <a:ext cx="19812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3962400" y="3091806"/>
          <a:ext cx="2897188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_s1043"/>
          <p:cNvSpPr>
            <a:spLocks noChangeArrowheads="1"/>
          </p:cNvSpPr>
          <p:nvPr/>
        </p:nvSpPr>
        <p:spPr bwMode="auto">
          <a:xfrm>
            <a:off x="4267200" y="3053706"/>
            <a:ext cx="2979738" cy="2819400"/>
          </a:xfrm>
          <a:prstGeom prst="ellipse">
            <a:avLst/>
          </a:prstGeom>
          <a:solidFill>
            <a:srgbClr val="3366FF">
              <a:alpha val="50999"/>
            </a:srgbClr>
          </a:solidFill>
          <a:ln w="4699">
            <a:solidFill>
              <a:srgbClr val="5F85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_s1045"/>
          <p:cNvSpPr>
            <a:spLocks noChangeArrowheads="1"/>
          </p:cNvSpPr>
          <p:nvPr/>
        </p:nvSpPr>
        <p:spPr bwMode="auto">
          <a:xfrm>
            <a:off x="4724400" y="3395019"/>
            <a:ext cx="2819400" cy="2819400"/>
          </a:xfrm>
          <a:prstGeom prst="ellipse">
            <a:avLst/>
          </a:prstGeom>
          <a:solidFill>
            <a:srgbClr val="FFE579">
              <a:alpha val="44000"/>
            </a:srgbClr>
          </a:solidFill>
          <a:ln w="4699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_s1047"/>
          <p:cNvSpPr>
            <a:spLocks noChangeArrowheads="1"/>
          </p:cNvSpPr>
          <p:nvPr/>
        </p:nvSpPr>
        <p:spPr bwMode="auto">
          <a:xfrm>
            <a:off x="3733800" y="3396606"/>
            <a:ext cx="2819400" cy="2819400"/>
          </a:xfrm>
          <a:prstGeom prst="ellipse">
            <a:avLst/>
          </a:prstGeom>
          <a:solidFill>
            <a:srgbClr val="FB91F1">
              <a:alpha val="49001"/>
            </a:srgbClr>
          </a:solidFill>
          <a:ln w="4699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1600" y="2558406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Sound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0800000">
            <a:off x="3200400" y="4463406"/>
            <a:ext cx="45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Notation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96200" y="4311006"/>
            <a:ext cx="458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“Logical 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each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domain</a:t>
            </a:r>
          </a:p>
          <a:p>
            <a:pPr lvl="1"/>
            <a:r>
              <a:rPr lang="en-US" sz="1800" dirty="0" smtClean="0"/>
              <a:t>Timbre</a:t>
            </a:r>
          </a:p>
          <a:p>
            <a:pPr lvl="1"/>
            <a:r>
              <a:rPr lang="en-US" sz="1800" dirty="0" smtClean="0"/>
              <a:t>Tempo</a:t>
            </a:r>
          </a:p>
          <a:p>
            <a:r>
              <a:rPr lang="en-US" dirty="0" smtClean="0"/>
              <a:t>Graphics domain</a:t>
            </a:r>
          </a:p>
          <a:p>
            <a:pPr lvl="1"/>
            <a:r>
              <a:rPr lang="en-US" sz="1800" dirty="0" smtClean="0"/>
              <a:t>Layout</a:t>
            </a:r>
          </a:p>
          <a:p>
            <a:pPr lvl="1"/>
            <a:r>
              <a:rPr lang="en-US" sz="1800" dirty="0" smtClean="0"/>
              <a:t>Gestural information</a:t>
            </a:r>
          </a:p>
          <a:p>
            <a:r>
              <a:rPr lang="en-US" dirty="0" smtClean="0"/>
              <a:t>Logical domain</a:t>
            </a:r>
          </a:p>
          <a:p>
            <a:pPr lvl="1"/>
            <a:r>
              <a:rPr lang="en-US" sz="1800" dirty="0" smtClean="0"/>
              <a:t>accent</a:t>
            </a:r>
          </a:p>
          <a:p>
            <a:r>
              <a:rPr lang="en-US" sz="2200" i="1" dirty="0" smtClean="0">
                <a:solidFill>
                  <a:srgbClr val="002060"/>
                </a:solidFill>
              </a:rPr>
              <a:t>If film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</a:rPr>
              <a:t>synchronization</a:t>
            </a:r>
            <a:r>
              <a:rPr lang="en-US" sz="2200" dirty="0" smtClean="0">
                <a:solidFill>
                  <a:srgbClr val="002060"/>
                </a:solidFill>
              </a:rPr>
              <a:t> domain</a:t>
            </a:r>
          </a:p>
          <a:p>
            <a:pPr lvl="1"/>
            <a:r>
              <a:rPr lang="en-US" sz="1800" dirty="0" smtClean="0"/>
              <a:t>-time values for coordinating music with video </a:t>
            </a:r>
            <a:endParaRPr lang="en-US" sz="1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11430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4648200" y="1905000"/>
          <a:ext cx="2897188" cy="31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_s1043"/>
          <p:cNvSpPr>
            <a:spLocks noChangeArrowheads="1"/>
          </p:cNvSpPr>
          <p:nvPr/>
        </p:nvSpPr>
        <p:spPr bwMode="auto">
          <a:xfrm>
            <a:off x="4876800" y="1752600"/>
            <a:ext cx="2979738" cy="2819400"/>
          </a:xfrm>
          <a:prstGeom prst="ellipse">
            <a:avLst/>
          </a:prstGeom>
          <a:solidFill>
            <a:srgbClr val="3366FF">
              <a:alpha val="50999"/>
            </a:srgbClr>
          </a:solidFill>
          <a:ln w="4699">
            <a:solidFill>
              <a:srgbClr val="5F85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_s1045"/>
          <p:cNvSpPr>
            <a:spLocks noChangeArrowheads="1"/>
          </p:cNvSpPr>
          <p:nvPr/>
        </p:nvSpPr>
        <p:spPr bwMode="auto">
          <a:xfrm>
            <a:off x="5410200" y="2208213"/>
            <a:ext cx="2819400" cy="2819400"/>
          </a:xfrm>
          <a:prstGeom prst="ellipse">
            <a:avLst/>
          </a:prstGeom>
          <a:solidFill>
            <a:srgbClr val="FFE579">
              <a:alpha val="44000"/>
            </a:srgbClr>
          </a:solidFill>
          <a:ln w="4699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_s1047"/>
          <p:cNvSpPr>
            <a:spLocks noChangeArrowheads="1"/>
          </p:cNvSpPr>
          <p:nvPr/>
        </p:nvSpPr>
        <p:spPr bwMode="auto">
          <a:xfrm>
            <a:off x="4419600" y="2209800"/>
            <a:ext cx="2819400" cy="2819400"/>
          </a:xfrm>
          <a:prstGeom prst="ellipse">
            <a:avLst/>
          </a:prstGeom>
          <a:solidFill>
            <a:srgbClr val="FB91F1">
              <a:alpha val="49001"/>
            </a:srgbClr>
          </a:solidFill>
          <a:ln w="4699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7400" y="137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Sound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0800000">
            <a:off x="3886200" y="3276600"/>
            <a:ext cx="45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Notation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82000" y="3124200"/>
            <a:ext cx="458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“Logical 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aspects of digitalization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Time</a:t>
            </a:r>
            <a:r>
              <a:rPr lang="en-US" dirty="0" smtClean="0"/>
              <a:t>: Operas and oratorios (2-/3-hour works) take about 6 months to encode, proofread, lay out, and print.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Allowable uses</a:t>
            </a:r>
            <a:r>
              <a:rPr lang="en-US" dirty="0" smtClean="0"/>
              <a:t>: safest sources are </a:t>
            </a:r>
          </a:p>
          <a:p>
            <a:pPr lvl="1"/>
            <a:r>
              <a:rPr lang="en-US" dirty="0" smtClean="0"/>
              <a:t>Out-of-copyright material</a:t>
            </a:r>
          </a:p>
          <a:p>
            <a:pPr lvl="1"/>
            <a:r>
              <a:rPr lang="en-US" dirty="0" smtClean="0"/>
              <a:t>New editions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Source material</a:t>
            </a:r>
            <a:r>
              <a:rPr lang="en-US" dirty="0" smtClean="0"/>
              <a:t>: scarce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052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Leaf26_multithemes_chang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961" y="2890965"/>
            <a:ext cx="2514600" cy="3260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6324600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Copland: Of Mice and Men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Form in a Digital Environment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(Musical) Copyright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1909: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US Copyright  Act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adopted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Provides protection based on concept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fixed form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Grew out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legacy control </a:t>
            </a:r>
            <a:r>
              <a:rPr lang="en-US" dirty="0" smtClean="0"/>
              <a:t>of the dissemination of printed material  made from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printing plates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smtClean="0"/>
              <a:t>Belonged in 16</a:t>
            </a:r>
            <a:r>
              <a:rPr lang="en-US" baseline="30000" dirty="0" smtClean="0"/>
              <a:t>th</a:t>
            </a:r>
            <a:r>
              <a:rPr lang="en-US" dirty="0" smtClean="0"/>
              <a:t> century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printers’ guilds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Rights drift</a:t>
            </a:r>
            <a:r>
              <a:rPr lang="en-US" dirty="0" smtClean="0"/>
              <a:t>, by assignment, to publishers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Analogues</a:t>
            </a:r>
            <a:r>
              <a:rPr lang="en-US" dirty="0" smtClean="0"/>
              <a:t> to print receive coverage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Piano rolls, recordings, and films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Printing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524000"/>
            <a:ext cx="293751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5562600"/>
            <a:ext cx="134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G. </a:t>
            </a:r>
            <a:r>
              <a:rPr lang="en-US" sz="1400" dirty="0" err="1" smtClean="0"/>
              <a:t>Henle</a:t>
            </a:r>
            <a:r>
              <a:rPr lang="en-US" sz="1400" dirty="0" smtClean="0"/>
              <a:t> </a:t>
            </a:r>
            <a:r>
              <a:rPr lang="en-US" sz="1400" dirty="0" err="1" smtClean="0"/>
              <a:t>Verlag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copyright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promote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Creativity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copyright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protect?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Right to reproduce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work</a:t>
            </a:r>
          </a:p>
          <a:p>
            <a:r>
              <a:rPr lang="en-US" dirty="0" smtClean="0"/>
              <a:t>What does copyright </a:t>
            </a:r>
            <a:r>
              <a:rPr lang="en-US" b="1" dirty="0" smtClean="0">
                <a:solidFill>
                  <a:srgbClr val="C00000"/>
                </a:solidFill>
              </a:rPr>
              <a:t>require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fixed</a:t>
            </a:r>
            <a:r>
              <a:rPr lang="en-US" b="1" dirty="0" smtClean="0"/>
              <a:t> </a:t>
            </a:r>
            <a:r>
              <a:rPr lang="en-US" b="1" strike="sngStrike" dirty="0" smtClean="0"/>
              <a:t>registered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instantiation</a:t>
            </a:r>
            <a:r>
              <a:rPr lang="en-US" b="1" dirty="0" smtClean="0"/>
              <a:t> of the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514600" cy="288925"/>
          </a:xfrm>
        </p:spPr>
        <p:txBody>
          <a:bodyPr/>
          <a:lstStyle/>
          <a:p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288925"/>
          </a:xfrm>
        </p:spPr>
        <p:txBody>
          <a:bodyPr/>
          <a:lstStyle/>
          <a:p>
            <a:pPr algn="ctr"/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D8D18-06FA-4654-AD99-0E2B7D48D1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esf">
  <a:themeElements>
    <a:clrScheme name="Quadrant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Quadrant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-esf" id="{C2A92161-B718-42F9-A563-C90968E4D12F}" vid="{458FBD62-EE8E-42E4-AEF1-6388B2A821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Theme-esf</Template>
  <TotalTime>7650</TotalTime>
  <Words>1546</Words>
  <Application>Microsoft Office PowerPoint</Application>
  <PresentationFormat>On-screen Show (4:3)</PresentationFormat>
  <Paragraphs>371</Paragraphs>
  <Slides>36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Unicode MS</vt:lpstr>
      <vt:lpstr>Arial</vt:lpstr>
      <vt:lpstr>Calibri</vt:lpstr>
      <vt:lpstr>Wingdings</vt:lpstr>
      <vt:lpstr>Wingdings 2</vt:lpstr>
      <vt:lpstr>Theme-esf</vt:lpstr>
      <vt:lpstr>From Silent Film to YouTube: Musical Identity, Music Copyright, and Film Music</vt:lpstr>
      <vt:lpstr>Overview</vt:lpstr>
      <vt:lpstr>Musical Ontologies</vt:lpstr>
      <vt:lpstr>Types of digitization</vt:lpstr>
      <vt:lpstr>Unique features of each domain</vt:lpstr>
      <vt:lpstr>Practical aspects of digitalization</vt:lpstr>
      <vt:lpstr>Fixed Form in a Digital Environment</vt:lpstr>
      <vt:lpstr>(Musical) Copyright concepts</vt:lpstr>
      <vt:lpstr>Copyright Aims</vt:lpstr>
      <vt:lpstr>Data varies across domains</vt:lpstr>
      <vt:lpstr>The Great web of Content and its Rights</vt:lpstr>
      <vt:lpstr>New informational content</vt:lpstr>
      <vt:lpstr>Film as a container</vt:lpstr>
      <vt:lpstr>Art of the Container</vt:lpstr>
      <vt:lpstr>Synchronization as container art</vt:lpstr>
      <vt:lpstr>Using Copyrighted Works</vt:lpstr>
      <vt:lpstr>Lack of Clarification</vt:lpstr>
      <vt:lpstr>Duration of Copyright (US)</vt:lpstr>
      <vt:lpstr>Factors complicating Duration</vt:lpstr>
      <vt:lpstr>YouTube and copyright</vt:lpstr>
      <vt:lpstr>YouTube holdings statistics (2/20/09)</vt:lpstr>
      <vt:lpstr>Film Music as Intellectual Property</vt:lpstr>
      <vt:lpstr>When/How was the music composed?</vt:lpstr>
      <vt:lpstr>Previously extant/public domain music</vt:lpstr>
      <vt:lpstr>Previously composed “Film” Music</vt:lpstr>
      <vt:lpstr>Electro-acoustic film music</vt:lpstr>
      <vt:lpstr>Electronically enhanced film music</vt:lpstr>
      <vt:lpstr>Retrospective FiLM music</vt:lpstr>
      <vt:lpstr>Live music realization for silent films</vt:lpstr>
      <vt:lpstr>Cases and claims</vt:lpstr>
      <vt:lpstr>Derivative work claim</vt:lpstr>
      <vt:lpstr>Retrospective music plus transfer</vt:lpstr>
      <vt:lpstr>Forced choice of music</vt:lpstr>
      <vt:lpstr>Pastiche sound tracks</vt:lpstr>
      <vt:lpstr>Fixed FORM VS Fluid Content</vt:lpstr>
      <vt:lpstr>Colliding Claims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Silent Film to YouTube: Musical Identity, Music Copyright, and Film Music</dc:title>
  <dc:creator>Eleanor</dc:creator>
  <cp:lastModifiedBy>Selfridge-Field, Eleanor</cp:lastModifiedBy>
  <cp:revision>458</cp:revision>
  <dcterms:created xsi:type="dcterms:W3CDTF">2009-02-17T23:19:25Z</dcterms:created>
  <dcterms:modified xsi:type="dcterms:W3CDTF">2016-03-10T03:08:02Z</dcterms:modified>
</cp:coreProperties>
</file>