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sldIdLst>
    <p:sldId id="256" r:id="rId2"/>
    <p:sldId id="281" r:id="rId3"/>
    <p:sldId id="282" r:id="rId4"/>
    <p:sldId id="263" r:id="rId5"/>
    <p:sldId id="264" r:id="rId6"/>
    <p:sldId id="266" r:id="rId7"/>
    <p:sldId id="265" r:id="rId8"/>
    <p:sldId id="267" r:id="rId9"/>
    <p:sldId id="268" r:id="rId10"/>
    <p:sldId id="283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32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>
      <p:cViewPr varScale="1">
        <p:scale>
          <a:sx n="54" d="100"/>
          <a:sy n="54" d="100"/>
        </p:scale>
        <p:origin x="70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3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06387C-EFF7-43BC-8FAA-0C50AA3E0912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6F1B9E-D083-48B0-8AD2-AC5A6F3E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F1B9E-D083-48B0-8AD2-AC5A6F3E3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2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57066" indent="-291179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64717" indent="-232943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30604" indent="-232943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96491" indent="-232943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fld id="{1A167D15-5BD5-42BC-B4A3-3EB2F29694D8}" type="datetime1">
              <a:rPr kumimoji="0" lang="en-US" sz="1200">
                <a:solidFill>
                  <a:schemeClr val="tx1"/>
                </a:solidFill>
                <a:latin typeface="Times New Roman" charset="0"/>
              </a:rPr>
              <a:pPr/>
              <a:t>5/15/2018</a:t>
            </a:fld>
            <a:endParaRPr kumimoji="0"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57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57066" indent="-291179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64717" indent="-232943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30604" indent="-232943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96491" indent="-232943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fld id="{DBF38966-A77F-49A8-AD09-1A7119330AC1}" type="slidenum">
              <a:rPr kumimoji="0" lang="en-US" sz="1200">
                <a:solidFill>
                  <a:schemeClr val="tx1"/>
                </a:solidFill>
                <a:latin typeface="Times New Roman" charset="0"/>
              </a:rPr>
              <a:pPr/>
              <a:t>6</a:t>
            </a:fld>
            <a:endParaRPr kumimoji="0"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09563"/>
            <a:ext cx="4648200" cy="3486150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028440"/>
            <a:ext cx="5140960" cy="4725670"/>
          </a:xfrm>
          <a:noFill/>
        </p:spPr>
        <p:txBody>
          <a:bodyPr/>
          <a:lstStyle/>
          <a:p>
            <a:r>
              <a:rPr lang="de-DE" sz="1600"/>
              <a:t>-Ausgangspunkt ist midi-Repräsentation d.Stückes, am Ende erhält man für jede Note ein metrisches Gewicht, dass die metr. Bedeutung dieses Tones kodieren soll</a:t>
            </a:r>
          </a:p>
          <a:p>
            <a:r>
              <a:rPr lang="de-DE" sz="1600"/>
              <a:t>-metr. Analyse berücksichtigt nun lediglich die Einsatzzeiten der Töne, vergißt Tonhöhe und Dauern</a:t>
            </a:r>
          </a:p>
          <a:p>
            <a:r>
              <a:rPr lang="de-DE" sz="1600"/>
              <a:t>-sucht nach Regularitäten in den EZ, indem nach wiederholenden Einsatzzeitenabständen gesucht wird</a:t>
            </a:r>
          </a:p>
          <a:p>
            <a:r>
              <a:rPr lang="de-DE" sz="1600"/>
              <a:t>-d.h. ermittelt werden die sog. Lokalen Metren, dies sind Raster oder Kämme von Tönen im gleichen Einsatzzeitenabstand</a:t>
            </a:r>
          </a:p>
          <a:p>
            <a:r>
              <a:rPr lang="de-DE" sz="1600"/>
              <a:t>-metr. Gewicht einer EZ berechnet sich als gewichtete Summe aus allen lokalen Metren, an denen sie beteiligt ist (man „mißt“ die Regularitäten)</a:t>
            </a:r>
          </a:p>
          <a:p>
            <a:r>
              <a:rPr lang="de-DE" sz="1600"/>
              <a:t>-höchstes metr. Gewicht auf G entspricht nicht unserer Erwartung; </a:t>
            </a:r>
          </a:p>
          <a:p>
            <a:r>
              <a:rPr lang="de-DE" sz="1600"/>
              <a:t>-Frage: was kann man denn erwarten von diesem Ansatz?</a:t>
            </a:r>
          </a:p>
        </p:txBody>
      </p:sp>
    </p:spTree>
    <p:extLst>
      <p:ext uri="{BB962C8B-B14F-4D97-AF65-F5344CB8AC3E}">
        <p14:creationId xmlns:p14="http://schemas.microsoft.com/office/powerpoint/2010/main" val="88746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57066" indent="-291179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64717" indent="-232943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30604" indent="-232943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96491" indent="-232943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fld id="{1A167D15-5BD5-42BC-B4A3-3EB2F29694D8}" type="datetime1">
              <a:rPr kumimoji="0" lang="en-US" sz="1200">
                <a:solidFill>
                  <a:schemeClr val="tx1"/>
                </a:solidFill>
                <a:latin typeface="Times New Roman" charset="0"/>
              </a:rPr>
              <a:pPr/>
              <a:t>5/15/2018</a:t>
            </a:fld>
            <a:endParaRPr kumimoji="0"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571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57066" indent="-291179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64717" indent="-232943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30604" indent="-232943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96491" indent="-232943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fld id="{DBF38966-A77F-49A8-AD09-1A7119330AC1}" type="slidenum">
              <a:rPr kumimoji="0" lang="en-US" sz="1200">
                <a:solidFill>
                  <a:schemeClr val="tx1"/>
                </a:solidFill>
                <a:latin typeface="Times New Roman" charset="0"/>
              </a:rPr>
              <a:pPr/>
              <a:t>9</a:t>
            </a:fld>
            <a:endParaRPr kumimoji="0"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09563"/>
            <a:ext cx="4648200" cy="3486150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028440"/>
            <a:ext cx="5140960" cy="4725670"/>
          </a:xfrm>
          <a:noFill/>
        </p:spPr>
        <p:txBody>
          <a:bodyPr/>
          <a:lstStyle/>
          <a:p>
            <a:r>
              <a:rPr lang="de-DE" sz="1600"/>
              <a:t>-Ausgangspunkt ist midi-Repräsentation d.Stückes, am Ende erhält man für jede Note ein metrisches Gewicht, dass die metr. Bedeutung dieses Tones kodieren soll</a:t>
            </a:r>
          </a:p>
          <a:p>
            <a:r>
              <a:rPr lang="de-DE" sz="1600"/>
              <a:t>-metr. Analyse berücksichtigt nun lediglich die Einsatzzeiten der Töne, vergißt Tonhöhe und Dauern</a:t>
            </a:r>
          </a:p>
          <a:p>
            <a:r>
              <a:rPr lang="de-DE" sz="1600"/>
              <a:t>-sucht nach Regularitäten in den EZ, indem nach wiederholenden Einsatzzeitenabständen gesucht wird</a:t>
            </a:r>
          </a:p>
          <a:p>
            <a:r>
              <a:rPr lang="de-DE" sz="1600"/>
              <a:t>-d.h. ermittelt werden die sog. Lokalen Metren, dies sind Raster oder Kämme von Tönen im gleichen Einsatzzeitenabstand</a:t>
            </a:r>
          </a:p>
          <a:p>
            <a:r>
              <a:rPr lang="de-DE" sz="1600"/>
              <a:t>-metr. Gewicht einer EZ berechnet sich als gewichtete Summe aus allen lokalen Metren, an denen sie beteiligt ist (man „mißt“ die Regularitäten)</a:t>
            </a:r>
          </a:p>
          <a:p>
            <a:r>
              <a:rPr lang="de-DE" sz="1600"/>
              <a:t>-höchstes metr. Gewicht auf G entspricht nicht unserer Erwartung; </a:t>
            </a:r>
          </a:p>
          <a:p>
            <a:r>
              <a:rPr lang="de-DE" sz="1600"/>
              <a:t>-Frage: was kann man denn erwarten von diesem Ansatz?</a:t>
            </a:r>
          </a:p>
        </p:txBody>
      </p:sp>
    </p:spTree>
    <p:extLst>
      <p:ext uri="{BB962C8B-B14F-4D97-AF65-F5344CB8AC3E}">
        <p14:creationId xmlns:p14="http://schemas.microsoft.com/office/powerpoint/2010/main" val="169305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2018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Eleanor Selfridge-Field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-web.at.northwestern.edu/music/gjerdingen/partimenti/collections/Durante/diminuiti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-web.at.northwestern.edu/music/gjerdingen/partiment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UG3L8qnOk&amp;list=PLCQI1MpEGhyQh24akBtatjhoWDA23h8hb" TargetMode="External"/><Relationship Id="rId2" Type="http://schemas.openxmlformats.org/officeDocument/2006/relationships/hyperlink" Target="https://www.youtube.com/watch?v=LLFU66UD94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X4AYu5m2k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Comprehensive Feature Theories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275B/Music 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E32C-6E7A-43C6-901D-BA6C8FC9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Partimenti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83328-0691-4FCC-B6BF-EFCD791F7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400D-7433-41E0-9744-34716CAE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Partimenti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Harmony as foundation of improvisation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18</a:t>
            </a:r>
            <a:r>
              <a:rPr lang="en-US" sz="2400" baseline="30000" dirty="0"/>
              <a:t>th</a:t>
            </a:r>
            <a:r>
              <a:rPr lang="en-US" sz="2400" dirty="0"/>
              <a:t> Neapolitan practice of composition</a:t>
            </a:r>
          </a:p>
          <a:p>
            <a:r>
              <a:rPr lang="en-US" sz="2400" dirty="0"/>
              <a:t>Sanguinetti (2012):  </a:t>
            </a:r>
            <a:r>
              <a:rPr lang="en-US" sz="2400" i="1" dirty="0"/>
              <a:t>The Art of </a:t>
            </a:r>
            <a:r>
              <a:rPr lang="en-US" sz="2400" i="1" dirty="0" err="1"/>
              <a:t>Partimento</a:t>
            </a:r>
            <a:endParaRPr lang="en-US" sz="2400" i="1" dirty="0"/>
          </a:p>
          <a:p>
            <a:r>
              <a:rPr lang="en-US" sz="2400" dirty="0"/>
              <a:t>Robert </a:t>
            </a:r>
            <a:r>
              <a:rPr lang="en-US" sz="2400" dirty="0" err="1"/>
              <a:t>Gjerdingen</a:t>
            </a:r>
            <a:r>
              <a:rPr lang="en-US" sz="2400" dirty="0"/>
              <a:t> (2010): </a:t>
            </a:r>
            <a:r>
              <a:rPr lang="en-US" dirty="0"/>
              <a:t> </a:t>
            </a:r>
            <a:r>
              <a:rPr lang="en-US" sz="1600" dirty="0">
                <a:hlinkClick r:id="rId2"/>
              </a:rPr>
              <a:t>http://faculty-web.at.northwestern.edu/music/gjerdingen/partimenti/collections/Durante/diminuiti/index.htm</a:t>
            </a:r>
            <a:endParaRPr lang="en-US" sz="1600" dirty="0"/>
          </a:p>
          <a:p>
            <a:r>
              <a:rPr lang="en-US" i="1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Gjerdingen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website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0165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2664"/>
            <a:ext cx="4064085" cy="28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2895600"/>
            <a:ext cx="1981200" cy="228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257800"/>
            <a:ext cx="25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Northwestern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28582"/>
            <a:ext cx="914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B050"/>
                </a:solidFill>
                <a:hlinkClick r:id="rId4"/>
              </a:rPr>
              <a:t>http://faculty-web.at.northwestern.edu/music/gjerdingen/partimenti/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Sanguinetti</a:t>
            </a:r>
            <a:r>
              <a:rPr lang="en-US" sz="2800" b="1" dirty="0">
                <a:solidFill>
                  <a:srgbClr val="002060"/>
                </a:solidFill>
              </a:rPr>
              <a:t>: 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Rule of the Octave</a:t>
            </a:r>
          </a:p>
          <a:p>
            <a:r>
              <a:rPr lang="en-US" dirty="0"/>
              <a:t>Suspensions</a:t>
            </a:r>
          </a:p>
          <a:p>
            <a:r>
              <a:rPr lang="en-US" dirty="0"/>
              <a:t>Elaborations of the Rule of the Octave</a:t>
            </a:r>
          </a:p>
          <a:p>
            <a:r>
              <a:rPr lang="en-US" dirty="0"/>
              <a:t>Relationships to compositional genres</a:t>
            </a:r>
          </a:p>
          <a:p>
            <a:r>
              <a:rPr lang="en-US" dirty="0"/>
              <a:t>How to create your own </a:t>
            </a:r>
            <a:r>
              <a:rPr lang="en-US" dirty="0" err="1"/>
              <a:t>partimenti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419600"/>
            <a:ext cx="32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Art of </a:t>
            </a:r>
            <a:r>
              <a:rPr lang="en-US" i="1" dirty="0" err="1"/>
              <a:t>Partimento</a:t>
            </a:r>
            <a:r>
              <a:rPr lang="en-US" i="1" dirty="0"/>
              <a:t> </a:t>
            </a:r>
            <a:r>
              <a:rPr lang="en-US" dirty="0"/>
              <a:t>(OUP, 2012)</a:t>
            </a:r>
          </a:p>
        </p:txBody>
      </p:sp>
    </p:spTree>
    <p:extLst>
      <p:ext uri="{BB962C8B-B14F-4D97-AF65-F5344CB8AC3E}">
        <p14:creationId xmlns:p14="http://schemas.microsoft.com/office/powerpoint/2010/main" val="10583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Sanguinetti</a:t>
            </a:r>
            <a:r>
              <a:rPr lang="en-US" sz="2800" b="1" dirty="0">
                <a:solidFill>
                  <a:srgbClr val="002060"/>
                </a:solidFill>
              </a:rPr>
              <a:t>,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Rule of the Octave</a:t>
            </a:r>
          </a:p>
          <a:p>
            <a:pPr lvl="1"/>
            <a:r>
              <a:rPr lang="en-US" dirty="0"/>
              <a:t>How to harmonize an octave</a:t>
            </a:r>
          </a:p>
          <a:p>
            <a:pPr lvl="2"/>
            <a:r>
              <a:rPr lang="en-US" dirty="0"/>
              <a:t>Ascending/descending</a:t>
            </a:r>
          </a:p>
          <a:p>
            <a:pPr lvl="2"/>
            <a:r>
              <a:rPr lang="en-US" dirty="0"/>
              <a:t>Major/minor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Suspensions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Elaborations of the Rule of the Octave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Relationships to compositional genres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create your own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partimenti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Sanguinetti</a:t>
            </a:r>
            <a:r>
              <a:rPr lang="en-US" sz="2800" b="1" dirty="0">
                <a:solidFill>
                  <a:srgbClr val="002060"/>
                </a:solidFill>
              </a:rPr>
              <a:t>, 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Rule of the Octave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harmonize an octave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Ascending/descending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Major/minor</a:t>
            </a:r>
          </a:p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Suspensions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soprano: by the 4</a:t>
            </a:r>
            <a:r>
              <a:rPr lang="en-US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by the 7</a:t>
            </a:r>
            <a:r>
              <a:rPr lang="en-US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by the 9</a:t>
            </a:r>
            <a:r>
              <a:rPr lang="en-US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bass: by the 2nd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Elaborations of the Rule of the Octave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Relationships to compositional genres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create your own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partimenti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Sanguinetti</a:t>
            </a:r>
            <a:r>
              <a:rPr lang="en-US" sz="2800" b="1" dirty="0">
                <a:solidFill>
                  <a:srgbClr val="002060"/>
                </a:solidFill>
              </a:rPr>
              <a:t>, 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Rule of the Octave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harmonize an octave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Ascending/descending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Major/minor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Suspensions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soprano: by the 4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by the 7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by the 9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bass: by the 2nd</a:t>
            </a:r>
          </a:p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Elaborations of the Rule of the Octave</a:t>
            </a:r>
          </a:p>
          <a:p>
            <a:pPr lvl="1"/>
            <a:r>
              <a:rPr lang="en-US" dirty="0"/>
              <a:t>Interpolations in the bass line</a:t>
            </a:r>
          </a:p>
          <a:p>
            <a:pPr lvl="1"/>
            <a:r>
              <a:rPr lang="en-US" dirty="0"/>
              <a:t>Variations, diminutions in any part</a:t>
            </a:r>
          </a:p>
          <a:p>
            <a:pPr lvl="1"/>
            <a:r>
              <a:rPr lang="en-US" dirty="0"/>
              <a:t>Motives, subjects et al.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Relationships to compositional genres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create your own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partimenti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Examples: Ascending, descending scales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5000" y="6369050"/>
            <a:ext cx="3505200" cy="365760"/>
          </a:xfrm>
        </p:spPr>
        <p:txBody>
          <a:bodyPr/>
          <a:lstStyle/>
          <a:p>
            <a:r>
              <a:rPr lang="en-US" dirty="0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/>
              <a:t>Octave, ascending, 3 positions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Ascending, minor, 1</a:t>
            </a:r>
            <a:r>
              <a:rPr lang="en-US" sz="2000" baseline="30000" dirty="0"/>
              <a:t>st</a:t>
            </a:r>
            <a:r>
              <a:rPr lang="en-US" sz="2000" dirty="0"/>
              <a:t> position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676400"/>
            <a:ext cx="4071884" cy="28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77812"/>
            <a:ext cx="4259553" cy="109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80" y="3428999"/>
            <a:ext cx="4227554" cy="109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6380" y="2976562"/>
            <a:ext cx="33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Descending, minor, 1</a:t>
            </a:r>
            <a:r>
              <a:rPr lang="en-US" baseline="30000" dirty="0"/>
              <a:t>st</a:t>
            </a:r>
            <a:r>
              <a:rPr lang="en-US" dirty="0"/>
              <a:t> position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91400" y="6353175"/>
            <a:ext cx="2289048" cy="365760"/>
          </a:xfrm>
        </p:spPr>
        <p:txBody>
          <a:bodyPr/>
          <a:lstStyle/>
          <a:p>
            <a:r>
              <a:rPr lang="en-US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8204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Examples: Suspensions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6412" y="6383337"/>
            <a:ext cx="3505200" cy="365760"/>
          </a:xfrm>
        </p:spPr>
        <p:txBody>
          <a:bodyPr/>
          <a:lstStyle/>
          <a:p>
            <a:r>
              <a:rPr lang="en-US" dirty="0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Fourth suspensions</a:t>
            </a:r>
          </a:p>
          <a:p>
            <a:r>
              <a:rPr lang="en-US" sz="2800" dirty="0"/>
              <a:t>Fourth suspensions</a:t>
            </a:r>
          </a:p>
          <a:p>
            <a:r>
              <a:rPr lang="en-US" sz="2800" dirty="0"/>
              <a:t>Fourth suspensions</a:t>
            </a:r>
          </a:p>
          <a:p>
            <a:r>
              <a:rPr lang="en-US" sz="2000" dirty="0"/>
              <a:t>Seventh suspensions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579711"/>
          </a:xfrm>
        </p:spPr>
        <p:txBody>
          <a:bodyPr/>
          <a:lstStyle/>
          <a:p>
            <a:r>
              <a:rPr lang="en-US" sz="2000" dirty="0"/>
              <a:t>Ninth suspensions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97831" cy="10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57537"/>
            <a:ext cx="4097831" cy="10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49" y="1859986"/>
            <a:ext cx="4254640" cy="9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3062632"/>
            <a:ext cx="2757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Mutated bass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“Major,” “minor” fourths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95671"/>
            <a:ext cx="561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977634" y="6356350"/>
            <a:ext cx="2289048" cy="365760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120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5766"/>
            <a:ext cx="6629400" cy="148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Examples: Rhythmic variation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316980"/>
            <a:ext cx="3505200" cy="365760"/>
          </a:xfrm>
        </p:spPr>
        <p:txBody>
          <a:bodyPr/>
          <a:lstStyle/>
          <a:p>
            <a:r>
              <a:rPr lang="en-US" dirty="0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Limping suspensions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3200400"/>
            <a:ext cx="4041648" cy="2743200"/>
          </a:xfrm>
        </p:spPr>
        <p:txBody>
          <a:bodyPr/>
          <a:lstStyle/>
          <a:p>
            <a:r>
              <a:rPr lang="en-US" dirty="0"/>
              <a:t>Rhythmic enrichment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" y="3581400"/>
            <a:ext cx="83681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2276" y="6316980"/>
            <a:ext cx="2289048" cy="365760"/>
          </a:xfrm>
        </p:spPr>
        <p:txBody>
          <a:bodyPr/>
          <a:lstStyle/>
          <a:p>
            <a:r>
              <a:rPr lang="en-US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236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>
                <a:solidFill>
                  <a:srgbClr val="00B050"/>
                </a:solidFill>
              </a:rPr>
              <a:t>Hypermeter</a:t>
            </a:r>
            <a:r>
              <a:rPr lang="en-US" dirty="0"/>
              <a:t>: key to genre identification </a:t>
            </a:r>
          </a:p>
          <a:p>
            <a:pPr lvl="1"/>
            <a:r>
              <a:rPr lang="en-US" dirty="0"/>
              <a:t>Anja Volk (Utrecht)</a:t>
            </a:r>
          </a:p>
          <a:p>
            <a:r>
              <a:rPr lang="en-US" dirty="0"/>
              <a:t>2. </a:t>
            </a:r>
            <a:r>
              <a:rPr lang="en-US" b="1" dirty="0" err="1">
                <a:solidFill>
                  <a:srgbClr val="7030A0"/>
                </a:solidFill>
              </a:rPr>
              <a:t>Partimento</a:t>
            </a:r>
            <a:r>
              <a:rPr lang="en-US" dirty="0"/>
              <a:t>: 18</a:t>
            </a:r>
            <a:r>
              <a:rPr lang="en-US" baseline="30000" dirty="0"/>
              <a:t>th</a:t>
            </a:r>
            <a:r>
              <a:rPr lang="en-US" dirty="0"/>
              <a:t>-century compositional approach</a:t>
            </a:r>
          </a:p>
          <a:p>
            <a:pPr lvl="1"/>
            <a:r>
              <a:rPr lang="en-US" dirty="0"/>
              <a:t>Robert Gjerdingen (US)</a:t>
            </a:r>
          </a:p>
          <a:p>
            <a:pPr lvl="1"/>
            <a:r>
              <a:rPr lang="en-US" dirty="0"/>
              <a:t>Giorgio Sanguinetti (IT)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Examples: Patterned basses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31902"/>
            <a:ext cx="3505200" cy="365760"/>
          </a:xfrm>
        </p:spPr>
        <p:txBody>
          <a:bodyPr/>
          <a:lstStyle/>
          <a:p>
            <a:r>
              <a:rPr lang="en-US" dirty="0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Sequential bass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222248"/>
          </a:xfrm>
        </p:spPr>
        <p:txBody>
          <a:bodyPr/>
          <a:lstStyle/>
          <a:p>
            <a:r>
              <a:rPr lang="en-US" sz="2400" dirty="0"/>
              <a:t>Pattern-based elaboration</a:t>
            </a:r>
          </a:p>
          <a:p>
            <a:pPr lvl="1"/>
            <a:r>
              <a:rPr lang="en-US" sz="1600" dirty="0"/>
              <a:t>Rising by 3rds, falling by step</a:t>
            </a:r>
          </a:p>
          <a:p>
            <a:pPr lvl="1"/>
            <a:r>
              <a:rPr lang="en-US" sz="1600" dirty="0"/>
              <a:t>Falling by 4ths, rising by step</a:t>
            </a:r>
          </a:p>
          <a:p>
            <a:pPr lvl="1"/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50" y="2819400"/>
            <a:ext cx="57435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62" y="4343400"/>
            <a:ext cx="5695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98588" y="6356350"/>
            <a:ext cx="2289048" cy="365760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006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CBD1-D6CB-45DF-BAAB-78277E53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119CC-C7DE-487A-823D-0A91A1B4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852A0-A760-49EF-8E3D-31416886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20EF2-4801-47A6-8A3B-490C30AE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44393-B5D0-45C2-9430-58C2F444A6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Formulaic approaches vs. “pure” improvisation</a:t>
            </a:r>
          </a:p>
          <a:p>
            <a:r>
              <a:rPr lang="en-US" dirty="0"/>
              <a:t>Star improvisors</a:t>
            </a:r>
          </a:p>
          <a:p>
            <a:pPr lvl="1"/>
            <a:r>
              <a:rPr lang="en-US" dirty="0"/>
              <a:t>Rudolf Lutz (</a:t>
            </a:r>
            <a:r>
              <a:rPr lang="en-US" dirty="0" err="1"/>
              <a:t>Schola</a:t>
            </a:r>
            <a:r>
              <a:rPr lang="en-US" dirty="0"/>
              <a:t> Cantorum, Basel)</a:t>
            </a:r>
          </a:p>
          <a:p>
            <a:pPr lvl="2"/>
            <a:r>
              <a:rPr lang="en-US" dirty="0" err="1"/>
              <a:t>Adeste</a:t>
            </a:r>
            <a:r>
              <a:rPr lang="en-US" dirty="0"/>
              <a:t> </a:t>
            </a:r>
            <a:r>
              <a:rPr lang="en-US" dirty="0" err="1"/>
              <a:t>Fideles</a:t>
            </a:r>
            <a:r>
              <a:rPr lang="en-US" dirty="0"/>
              <a:t>: </a:t>
            </a:r>
            <a:endParaRPr lang="en-US" dirty="0">
              <a:hlinkClick r:id="rId2"/>
            </a:endParaRPr>
          </a:p>
          <a:p>
            <a:pPr lvl="2"/>
            <a:r>
              <a:rPr lang="en-US" dirty="0">
                <a:hlinkClick r:id="rId2"/>
              </a:rPr>
              <a:t>https://www.youtube.com/watch?v=LLFU66UD94c</a:t>
            </a:r>
            <a:endParaRPr lang="en-US" dirty="0"/>
          </a:p>
          <a:p>
            <a:pPr lvl="2"/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Voegel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https://www.youtube.com/watch?v=N_UG3L8qnOk&amp;list=PLCQI1MpEGhyQh24akBtatjhoWDA23h8hb</a:t>
            </a:r>
            <a:endParaRPr lang="en-US" dirty="0"/>
          </a:p>
          <a:p>
            <a:pPr lvl="1"/>
            <a:r>
              <a:rPr lang="en-US" dirty="0"/>
              <a:t>Michel </a:t>
            </a:r>
            <a:r>
              <a:rPr lang="en-US" dirty="0" err="1"/>
              <a:t>LeGrande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hlinkClick r:id="rId4"/>
              </a:rPr>
              <a:t>https://www.youtube.com/watch?v=_X4AYu5m2ko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69F8-32C7-4201-B17E-9E90B38A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A41C9-FBC6-46A1-A13B-2DEC2A292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Anja Volk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77FD-18A9-4239-B7FE-79C9C74E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367462" cy="161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2884" y="4953000"/>
            <a:ext cx="6055247" cy="101566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Work of </a:t>
            </a:r>
            <a:r>
              <a:rPr lang="en-US" sz="2400" dirty="0" err="1"/>
              <a:t>Anja</a:t>
            </a:r>
            <a:r>
              <a:rPr lang="en-US" sz="2400" dirty="0"/>
              <a:t> Volk (Utrecht Univ.)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inner metric structure </a:t>
            </a:r>
            <a:r>
              <a:rPr lang="en-US" dirty="0"/>
              <a:t>[outer metric structure = meter]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138862" cy="11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8131" y="4495800"/>
            <a:ext cx="354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Schumann Waltz Op. 124, N. 15, mm. 1-4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65093"/>
            <a:ext cx="84689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Spectral  Weights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(in association with metric weights)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8130" y="6356350"/>
            <a:ext cx="1611717" cy="365760"/>
          </a:xfrm>
        </p:spPr>
        <p:txBody>
          <a:bodyPr/>
          <a:lstStyle/>
          <a:p>
            <a:r>
              <a:rPr lang="en-US"/>
              <a:t>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347995"/>
            <a:ext cx="3505200" cy="365760"/>
          </a:xfrm>
        </p:spPr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3505200" cy="365760"/>
          </a:xfrm>
        </p:spPr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239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4883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Volk’s </a:t>
            </a:r>
            <a:r>
              <a:rPr lang="en-US" sz="2800" b="1" dirty="0">
                <a:solidFill>
                  <a:srgbClr val="002060"/>
                </a:solidFill>
              </a:rPr>
              <a:t>Inner metric structure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86600" y="6356350"/>
            <a:ext cx="1603248" cy="365760"/>
          </a:xfrm>
        </p:spPr>
        <p:txBody>
          <a:bodyPr/>
          <a:lstStyle/>
          <a:p>
            <a:r>
              <a:rPr lang="en-US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709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3307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0023"/>
            <a:ext cx="2959100" cy="15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85800"/>
            <a:ext cx="542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Inner </a:t>
            </a:r>
            <a:r>
              <a:rPr lang="en-US" sz="2800" b="1" dirty="0" err="1">
                <a:solidFill>
                  <a:srgbClr val="002060"/>
                </a:solidFill>
              </a:rPr>
              <a:t>vs</a:t>
            </a:r>
            <a:r>
              <a:rPr lang="en-US" sz="2800" b="1" dirty="0">
                <a:solidFill>
                  <a:srgbClr val="002060"/>
                </a:solidFill>
              </a:rPr>
              <a:t> outer metric </a:t>
            </a:r>
            <a:r>
              <a:rPr lang="en-US" sz="2800" b="1" dirty="0" err="1">
                <a:solidFill>
                  <a:srgbClr val="002060"/>
                </a:solidFill>
              </a:rPr>
              <a:t>sturcture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356350"/>
            <a:ext cx="1603248" cy="365760"/>
          </a:xfrm>
        </p:spPr>
        <p:txBody>
          <a:bodyPr/>
          <a:lstStyle/>
          <a:p>
            <a:r>
              <a:rPr lang="en-US"/>
              <a:t>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505200" cy="365760"/>
          </a:xfrm>
        </p:spPr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9575"/>
      </p:ext>
    </p:extLst>
  </p:cSld>
  <p:clrMapOvr>
    <a:masterClrMapping/>
  </p:clrMapOvr>
  <p:transition advTm="879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976" y="4800600"/>
            <a:ext cx="57266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Work of </a:t>
            </a:r>
            <a:r>
              <a:rPr lang="en-US" sz="2000" dirty="0" err="1"/>
              <a:t>Anja</a:t>
            </a:r>
            <a:r>
              <a:rPr lang="en-US" sz="2000" dirty="0"/>
              <a:t> Volk (Utrecht Univ.)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inner metric structure [outer metric structure = meter]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Spectral weights</a:t>
            </a:r>
          </a:p>
          <a:p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4" y="1066802"/>
            <a:ext cx="3997269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7" y="2769606"/>
            <a:ext cx="3006594" cy="6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281" y="2209803"/>
            <a:ext cx="678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42950" indent="-285750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43000" indent="-228600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00200" indent="-228600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57400" indent="-228600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r>
              <a:rPr kumimoji="0" lang="de-DE" sz="2000" dirty="0">
                <a:solidFill>
                  <a:schemeClr val="tx1"/>
                </a:solidFill>
              </a:rPr>
              <a:t>start</a:t>
            </a:r>
            <a:endParaRPr kumimoji="0" lang="de-DE" sz="4000" dirty="0">
              <a:solidFill>
                <a:schemeClr val="tx1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89644" y="1676400"/>
            <a:ext cx="1619236" cy="4438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594644" y="1676402"/>
            <a:ext cx="0" cy="39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499644" y="1676402"/>
            <a:ext cx="0" cy="39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36906" y="2220711"/>
            <a:ext cx="948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42950" indent="-285750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43000" indent="-228600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00200" indent="-228600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57400" indent="-228600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r>
              <a:rPr kumimoji="0" lang="de-DE" sz="2000" dirty="0">
                <a:solidFill>
                  <a:schemeClr val="tx1"/>
                </a:solidFill>
              </a:rPr>
              <a:t>period</a:t>
            </a:r>
            <a:endParaRPr kumimoji="0" lang="de-DE" sz="4000" dirty="0">
              <a:solidFill>
                <a:schemeClr val="tx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067078" y="2286003"/>
            <a:ext cx="865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2"/>
                </a:solidFill>
                <a:latin typeface="Times" charset="0"/>
              </a:defRPr>
            </a:lvl1pPr>
            <a:lvl2pPr marL="742950" indent="-285750">
              <a:defRPr kumimoji="1" sz="2400">
                <a:solidFill>
                  <a:schemeClr val="bg2"/>
                </a:solidFill>
                <a:latin typeface="Times" charset="0"/>
              </a:defRPr>
            </a:lvl2pPr>
            <a:lvl3pPr marL="1143000" indent="-228600">
              <a:defRPr kumimoji="1" sz="2400">
                <a:solidFill>
                  <a:schemeClr val="bg2"/>
                </a:solidFill>
                <a:latin typeface="Times" charset="0"/>
              </a:defRPr>
            </a:lvl3pPr>
            <a:lvl4pPr marL="1600200" indent="-228600">
              <a:defRPr kumimoji="1" sz="2400">
                <a:solidFill>
                  <a:schemeClr val="bg2"/>
                </a:solidFill>
                <a:latin typeface="Times" charset="0"/>
              </a:defRPr>
            </a:lvl4pPr>
            <a:lvl5pPr marL="2057400" indent="-228600">
              <a:defRPr kumimoji="1" sz="2400">
                <a:solidFill>
                  <a:schemeClr val="bg2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" charset="0"/>
              </a:defRPr>
            </a:lvl9pPr>
          </a:lstStyle>
          <a:p>
            <a:r>
              <a:rPr kumimoji="0" lang="de-DE" sz="2000" dirty="0">
                <a:solidFill>
                  <a:schemeClr val="tx1"/>
                </a:solidFill>
              </a:rPr>
              <a:t>length</a:t>
            </a:r>
            <a:endParaRPr kumimoji="0" lang="de-DE" sz="4000" dirty="0">
              <a:solidFill>
                <a:schemeClr val="tx1"/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384844" y="2133602"/>
            <a:ext cx="607214" cy="177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2175006" y="2133602"/>
            <a:ext cx="910819" cy="177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flipV="1">
            <a:off x="4042444" y="2133603"/>
            <a:ext cx="889766" cy="152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4844" y="2057402"/>
            <a:ext cx="600553" cy="55251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93592" y="2009747"/>
            <a:ext cx="600553" cy="55251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0745"/>
            <a:ext cx="3733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457200"/>
            <a:ext cx="295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Spectral weights</a:t>
            </a:r>
          </a:p>
        </p:txBody>
      </p:sp>
      <p:pic>
        <p:nvPicPr>
          <p:cNvPr id="26" name="Picture 5" descr="Shepard_spi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11" y="3477969"/>
            <a:ext cx="1683740" cy="27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356350"/>
            <a:ext cx="1603248" cy="365760"/>
          </a:xfrm>
        </p:spPr>
        <p:txBody>
          <a:bodyPr/>
          <a:lstStyle/>
          <a:p>
            <a:r>
              <a:rPr lang="en-US"/>
              <a:t>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7643" y="6356350"/>
            <a:ext cx="3197352" cy="365760"/>
          </a:xfrm>
        </p:spPr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4C061-C6D5-4DAB-9D4F-F3699D5137E2}"/>
              </a:ext>
            </a:extLst>
          </p:cNvPr>
          <p:cNvSpPr txBox="1"/>
          <p:nvPr/>
        </p:nvSpPr>
        <p:spPr>
          <a:xfrm>
            <a:off x="5715000" y="3886200"/>
            <a:ext cx="139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Elaine Chew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70C5F8-2A9E-44B7-A034-52253B73BA05}"/>
              </a:ext>
            </a:extLst>
          </p:cNvPr>
          <p:cNvCxnSpPr>
            <a:stCxn id="15" idx="3"/>
          </p:cNvCxnSpPr>
          <p:nvPr/>
        </p:nvCxnSpPr>
        <p:spPr>
          <a:xfrm>
            <a:off x="7109677" y="4070866"/>
            <a:ext cx="434123" cy="439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0" y="685800"/>
            <a:ext cx="228600" cy="5334000"/>
          </a:xfrm>
          <a:prstGeom prst="rect">
            <a:avLst/>
          </a:prstGeom>
          <a:solidFill>
            <a:srgbClr val="FF00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09800" y="2286000"/>
            <a:ext cx="6629400" cy="914400"/>
          </a:xfrm>
          <a:prstGeom prst="rect">
            <a:avLst/>
          </a:prstGeom>
          <a:solidFill>
            <a:srgbClr val="0000FF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90600" y="2209800"/>
            <a:ext cx="228600" cy="990600"/>
          </a:xfrm>
          <a:prstGeom prst="rect">
            <a:avLst/>
          </a:prstGeom>
          <a:solidFill>
            <a:srgbClr val="0000FF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0" y="3352800"/>
            <a:ext cx="6629400" cy="381000"/>
          </a:xfrm>
          <a:prstGeom prst="rect">
            <a:avLst/>
          </a:prstGeom>
          <a:solidFill>
            <a:srgbClr val="339966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990600" y="3200400"/>
            <a:ext cx="228600" cy="457200"/>
          </a:xfrm>
          <a:prstGeom prst="rect">
            <a:avLst/>
          </a:prstGeom>
          <a:solidFill>
            <a:srgbClr val="339966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286000" y="4876800"/>
            <a:ext cx="4876800" cy="152400"/>
          </a:xfrm>
          <a:prstGeom prst="rect">
            <a:avLst/>
          </a:prstGeom>
          <a:solidFill>
            <a:srgbClr val="FF99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990600" y="4800600"/>
            <a:ext cx="228600" cy="304800"/>
          </a:xfrm>
          <a:prstGeom prst="rect">
            <a:avLst/>
          </a:prstGeom>
          <a:solidFill>
            <a:srgbClr val="FF9900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4"/>
          <p:cNvSpPr>
            <a:spLocks noChangeArrowheads="1"/>
          </p:cNvSpPr>
          <p:nvPr/>
        </p:nvSpPr>
        <p:spPr bwMode="auto">
          <a:xfrm>
            <a:off x="2209800" y="4038600"/>
            <a:ext cx="6629400" cy="228600"/>
          </a:xfrm>
          <a:prstGeom prst="rect">
            <a:avLst/>
          </a:prstGeom>
          <a:solidFill>
            <a:srgbClr val="339966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5"/>
          <p:cNvSpPr>
            <a:spLocks noChangeArrowheads="1"/>
          </p:cNvSpPr>
          <p:nvPr/>
        </p:nvSpPr>
        <p:spPr bwMode="auto">
          <a:xfrm>
            <a:off x="990600" y="3962400"/>
            <a:ext cx="228600" cy="304800"/>
          </a:xfrm>
          <a:prstGeom prst="rect">
            <a:avLst/>
          </a:prstGeom>
          <a:solidFill>
            <a:srgbClr val="339966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679448" cy="365760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197352" cy="365760"/>
          </a:xfrm>
        </p:spPr>
        <p:txBody>
          <a:bodyPr/>
          <a:lstStyle/>
          <a:p>
            <a:r>
              <a:rPr lang="en-US" dirty="0"/>
              <a:t>Eleanor Selfridge-Field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914400"/>
            <a:ext cx="3974123" cy="32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28600" y="401231"/>
            <a:ext cx="32004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0" lang="de-DE" sz="2000" dirty="0"/>
              <a:t>Inner metric structure</a:t>
            </a:r>
            <a:endParaRPr kumimoji="0" lang="de-DE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291908"/>
            <a:ext cx="452594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-</a:t>
            </a:r>
            <a:r>
              <a:rPr lang="de-DE" sz="1400" dirty="0">
                <a:solidFill>
                  <a:srgbClr val="002060"/>
                </a:solidFill>
              </a:rPr>
              <a:t>Ausgangspunkt</a:t>
            </a:r>
            <a:r>
              <a:rPr lang="de-DE" sz="1400" dirty="0"/>
              <a:t> ist midi-Repräsentation d.Stückes, am Ende erhält man für jede Note ein metrisches Gewicht, dass die metr. Bedeutung dieses Tones kodieren soll </a:t>
            </a:r>
            <a:r>
              <a:rPr lang="de-DE" sz="1600" dirty="0"/>
              <a:t>[</a:t>
            </a:r>
            <a:r>
              <a:rPr lang="de-DE" sz="1600" dirty="0">
                <a:solidFill>
                  <a:srgbClr val="00B050"/>
                </a:solidFill>
              </a:rPr>
              <a:t>Start </a:t>
            </a:r>
            <a:r>
              <a:rPr lang="de-DE" sz="1600" dirty="0" err="1">
                <a:solidFill>
                  <a:srgbClr val="00B050"/>
                </a:solidFill>
              </a:rPr>
              <a:t>with</a:t>
            </a:r>
            <a:r>
              <a:rPr lang="de-DE" sz="1600" dirty="0">
                <a:solidFill>
                  <a:srgbClr val="00B050"/>
                </a:solidFill>
              </a:rPr>
              <a:t> MIDI </a:t>
            </a:r>
            <a:r>
              <a:rPr lang="de-DE" sz="1600" dirty="0" err="1">
                <a:solidFill>
                  <a:srgbClr val="00B050"/>
                </a:solidFill>
              </a:rPr>
              <a:t>representation</a:t>
            </a:r>
            <a:r>
              <a:rPr lang="de-DE" sz="1600" dirty="0"/>
              <a:t>]</a:t>
            </a:r>
          </a:p>
          <a:p>
            <a:endParaRPr lang="de-DE" sz="1600" dirty="0"/>
          </a:p>
          <a:p>
            <a:r>
              <a:rPr lang="de-DE" sz="1600" dirty="0"/>
              <a:t>-</a:t>
            </a:r>
            <a:r>
              <a:rPr lang="de-DE" sz="1400" dirty="0">
                <a:solidFill>
                  <a:srgbClr val="002060"/>
                </a:solidFill>
              </a:rPr>
              <a:t>metr. Analyse </a:t>
            </a:r>
            <a:r>
              <a:rPr lang="de-DE" sz="1400" dirty="0"/>
              <a:t>berücksichtigt nun lediglich die Einsatzzeiten der Töne, vergißt Tonhöhe und Dauern</a:t>
            </a:r>
          </a:p>
          <a:p>
            <a:r>
              <a:rPr lang="de-DE" sz="1400" dirty="0"/>
              <a:t>-sucht nach Regularitäten in den EZ, indem nach wiederholenden Einsatzzeitenabständen gesucht wird </a:t>
            </a:r>
            <a:r>
              <a:rPr lang="de-DE" sz="1600" dirty="0"/>
              <a:t>[</a:t>
            </a:r>
            <a:r>
              <a:rPr lang="de-DE" sz="1600" dirty="0" err="1">
                <a:solidFill>
                  <a:srgbClr val="00B050"/>
                </a:solidFill>
              </a:rPr>
              <a:t>Identify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pitch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and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duration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of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each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one</a:t>
            </a:r>
            <a:r>
              <a:rPr lang="de-DE" sz="1600" dirty="0"/>
              <a:t>.]</a:t>
            </a:r>
          </a:p>
          <a:p>
            <a:endParaRPr lang="de-DE" sz="1600" dirty="0"/>
          </a:p>
          <a:p>
            <a:r>
              <a:rPr lang="de-DE" sz="1400" dirty="0"/>
              <a:t>-d.h. ermittelt werden die sog. </a:t>
            </a:r>
            <a:r>
              <a:rPr lang="de-DE" sz="1400" dirty="0">
                <a:solidFill>
                  <a:srgbClr val="002060"/>
                </a:solidFill>
              </a:rPr>
              <a:t>Lokalen Metren</a:t>
            </a:r>
            <a:r>
              <a:rPr lang="de-DE" sz="1400" dirty="0"/>
              <a:t>, dies sind Raster oder Kämme von Tönen im gleichen Einsatzzeitenabstand </a:t>
            </a:r>
            <a:r>
              <a:rPr lang="de-DE" sz="1600" dirty="0"/>
              <a:t>[</a:t>
            </a:r>
            <a:r>
              <a:rPr lang="de-DE" sz="1600" dirty="0" err="1">
                <a:solidFill>
                  <a:srgbClr val="00B050"/>
                </a:solidFill>
              </a:rPr>
              <a:t>Identify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local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meter</a:t>
            </a:r>
            <a:r>
              <a:rPr lang="de-DE" sz="1600" dirty="0"/>
              <a:t>]</a:t>
            </a:r>
          </a:p>
          <a:p>
            <a:endParaRPr lang="de-DE" sz="1600" dirty="0"/>
          </a:p>
          <a:p>
            <a:r>
              <a:rPr lang="de-DE" sz="1600" dirty="0"/>
              <a:t>-</a:t>
            </a:r>
            <a:r>
              <a:rPr lang="de-DE" sz="1600" dirty="0">
                <a:solidFill>
                  <a:srgbClr val="002060"/>
                </a:solidFill>
              </a:rPr>
              <a:t>metr. Gewicht</a:t>
            </a:r>
            <a:r>
              <a:rPr lang="de-DE" sz="1600" dirty="0"/>
              <a:t> einer EZ berechnet sich als gewichtete Summe aus allen lokalen Metren, an denen sie beteiligt ist (man „mißt“ die Regularitäten)</a:t>
            </a:r>
          </a:p>
          <a:p>
            <a:r>
              <a:rPr lang="de-DE" sz="1600" dirty="0"/>
              <a:t>[</a:t>
            </a:r>
            <a:r>
              <a:rPr lang="de-DE" sz="1600" dirty="0" err="1">
                <a:solidFill>
                  <a:srgbClr val="00B050"/>
                </a:solidFill>
              </a:rPr>
              <a:t>consolidate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local</a:t>
            </a:r>
            <a:r>
              <a:rPr lang="de-DE" sz="1600" dirty="0">
                <a:solidFill>
                  <a:srgbClr val="00B050"/>
                </a:solidFill>
              </a:rPr>
              <a:t>-meter </a:t>
            </a:r>
            <a:r>
              <a:rPr lang="de-DE" sz="1600" dirty="0" err="1">
                <a:solidFill>
                  <a:srgbClr val="00B050"/>
                </a:solidFill>
              </a:rPr>
              <a:t>values</a:t>
            </a:r>
            <a:r>
              <a:rPr lang="de-DE" sz="1600" dirty="0"/>
              <a:t>]</a:t>
            </a:r>
          </a:p>
          <a:p>
            <a:endParaRPr lang="de-DE" sz="1600" dirty="0"/>
          </a:p>
          <a:p>
            <a:r>
              <a:rPr lang="de-DE" sz="1600" dirty="0"/>
              <a:t>-</a:t>
            </a:r>
            <a:r>
              <a:rPr lang="de-DE" sz="1600" dirty="0">
                <a:solidFill>
                  <a:srgbClr val="002060"/>
                </a:solidFill>
              </a:rPr>
              <a:t>höchstes metr. Gewicht </a:t>
            </a:r>
            <a:r>
              <a:rPr lang="de-DE" sz="1600" dirty="0"/>
              <a:t>auf G entspricht nicht unserer Erwartung; -</a:t>
            </a:r>
            <a:r>
              <a:rPr lang="de-DE" sz="1600" b="1" dirty="0">
                <a:solidFill>
                  <a:srgbClr val="002060"/>
                </a:solidFill>
              </a:rPr>
              <a:t>Frage</a:t>
            </a:r>
            <a:r>
              <a:rPr lang="de-DE" sz="1600" dirty="0"/>
              <a:t>: was kann man denn erwarten von diesem Ansatz? [</a:t>
            </a:r>
            <a:r>
              <a:rPr lang="de-DE" sz="1600" dirty="0" err="1">
                <a:solidFill>
                  <a:srgbClr val="00B050"/>
                </a:solidFill>
              </a:rPr>
              <a:t>Determine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likely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movement</a:t>
            </a:r>
            <a:r>
              <a:rPr lang="de-DE" sz="1600" dirty="0">
                <a:solidFill>
                  <a:srgbClr val="00B050"/>
                </a:solidFill>
              </a:rPr>
              <a:t> type</a:t>
            </a:r>
            <a:r>
              <a:rPr lang="de-DE" sz="1600" dirty="0"/>
              <a:t>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42297" y="6331778"/>
            <a:ext cx="1603248" cy="365760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92552" cy="365760"/>
          </a:xfrm>
        </p:spPr>
        <p:txBody>
          <a:bodyPr/>
          <a:lstStyle/>
          <a:p>
            <a:r>
              <a:rPr lang="en-US"/>
              <a:t>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8448"/>
      </p:ext>
    </p:extLst>
  </p:cSld>
  <p:clrMapOvr>
    <a:masterClrMapping/>
  </p:clrMapOvr>
  <p:transition advTm="8796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3b_Aspects of Rhythm and Met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03b_Aspects of Rhythm and Meter</Template>
  <TotalTime>10150</TotalTime>
  <Words>964</Words>
  <Application>Microsoft Office PowerPoint</Application>
  <PresentationFormat>On-screen Show (4:3)</PresentationFormat>
  <Paragraphs>194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Gill Sans MT</vt:lpstr>
      <vt:lpstr>Times</vt:lpstr>
      <vt:lpstr>Times New Roman</vt:lpstr>
      <vt:lpstr>Wingdings</vt:lpstr>
      <vt:lpstr>Wingdings 3</vt:lpstr>
      <vt:lpstr>03b_Aspects of Rhythm and Meter</vt:lpstr>
      <vt:lpstr>Comprehensive Feature Theories</vt:lpstr>
      <vt:lpstr>Overview</vt:lpstr>
      <vt:lpstr>Hypermeter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Partimenti</vt:lpstr>
      <vt:lpstr>Partimenti:  Harmony as foundation of improvisation</vt:lpstr>
      <vt:lpstr>Gjerdingen website</vt:lpstr>
      <vt:lpstr>Sanguinetti: Overview</vt:lpstr>
      <vt:lpstr>Sanguinetti, 2</vt:lpstr>
      <vt:lpstr>Sanguinetti, 3</vt:lpstr>
      <vt:lpstr>Sanguinetti, 4</vt:lpstr>
      <vt:lpstr>Examples: Ascending, descending scales</vt:lpstr>
      <vt:lpstr>Examples: Suspensions</vt:lpstr>
      <vt:lpstr>Examples: Rhythmic variation</vt:lpstr>
      <vt:lpstr>Examples: Patterned basses</vt:lpstr>
      <vt:lpstr>Coda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Rhythm and Meter</dc:title>
  <dc:creator>Eleanor</dc:creator>
  <cp:lastModifiedBy>Eleanor Selfridge-Field</cp:lastModifiedBy>
  <cp:revision>46</cp:revision>
  <cp:lastPrinted>2018-05-15T19:43:47Z</cp:lastPrinted>
  <dcterms:created xsi:type="dcterms:W3CDTF">2013-04-19T21:55:29Z</dcterms:created>
  <dcterms:modified xsi:type="dcterms:W3CDTF">2018-05-15T20:13:51Z</dcterms:modified>
</cp:coreProperties>
</file>