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 id="2147483676" r:id="rId4"/>
  </p:sldMasterIdLst>
  <p:notesMasterIdLst>
    <p:notesMasterId r:id="rId19"/>
  </p:notesMasterIdLst>
  <p:sldIdLst>
    <p:sldId id="257" r:id="rId5"/>
    <p:sldId id="267" r:id="rId6"/>
    <p:sldId id="270" r:id="rId7"/>
    <p:sldId id="268" r:id="rId8"/>
    <p:sldId id="258" r:id="rId9"/>
    <p:sldId id="266" r:id="rId10"/>
    <p:sldId id="259" r:id="rId11"/>
    <p:sldId id="260" r:id="rId12"/>
    <p:sldId id="261" r:id="rId13"/>
    <p:sldId id="262" r:id="rId14"/>
    <p:sldId id="269" r:id="rId15"/>
    <p:sldId id="263"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C4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p:cViewPr varScale="1">
        <p:scale>
          <a:sx n="84" d="100"/>
          <a:sy n="84" d="100"/>
        </p:scale>
        <p:origin x="108" y="5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t>5/2/2016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t>‹#›</a:t>
            </a:fld>
            <a:endParaRPr lang="en-US"/>
          </a:p>
        </p:txBody>
      </p:sp>
    </p:spTree>
    <p:extLst>
      <p:ext uri="{BB962C8B-B14F-4D97-AF65-F5344CB8AC3E}">
        <p14:creationId xmlns:p14="http://schemas.microsoft.com/office/powerpoint/2010/main" val="991108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5/2/2016 11:54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63386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2</a:t>
            </a:fld>
            <a:endParaRPr lang="en-US"/>
          </a:p>
        </p:txBody>
      </p:sp>
    </p:spTree>
    <p:extLst>
      <p:ext uri="{BB962C8B-B14F-4D97-AF65-F5344CB8AC3E}">
        <p14:creationId xmlns:p14="http://schemas.microsoft.com/office/powerpoint/2010/main" val="392330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5</a:t>
            </a:fld>
            <a:endParaRPr lang="en-US"/>
          </a:p>
        </p:txBody>
      </p:sp>
    </p:spTree>
    <p:extLst>
      <p:ext uri="{BB962C8B-B14F-4D97-AF65-F5344CB8AC3E}">
        <p14:creationId xmlns:p14="http://schemas.microsoft.com/office/powerpoint/2010/main" val="390223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solidFill>
            <a:schemeClr val="bg1"/>
          </a:solidFill>
        </p:spPr>
        <p:txBody>
          <a:bodyPr/>
          <a:lstStyle/>
          <a:p>
            <a:fld id="{E56CCB1F-7EFA-4A3B-8197-15FBF58E3F97}" type="datetimeFigureOut">
              <a:rPr lang="en-US" smtClean="0"/>
              <a:pPr/>
              <a:t>5/2/2016</a:t>
            </a:fld>
            <a:r>
              <a:rPr lang="en-US" dirty="0" smtClean="0"/>
              <a:t>	</a:t>
            </a:r>
            <a:endParaRPr lang="en-US" dirty="0"/>
          </a:p>
        </p:txBody>
      </p:sp>
      <p:sp>
        <p:nvSpPr>
          <p:cNvPr id="5" name="Footer Placeholder 4"/>
          <p:cNvSpPr>
            <a:spLocks noGrp="1"/>
          </p:cNvSpPr>
          <p:nvPr>
            <p:ph type="ftr" sz="quarter" idx="11"/>
          </p:nvPr>
        </p:nvSpPr>
        <p:spPr>
          <a:solidFill>
            <a:schemeClr val="bg1"/>
          </a:solidFill>
        </p:spPr>
        <p:txBody>
          <a:bodyPr/>
          <a:lstStyle/>
          <a:p>
            <a:endParaRPr lang="en-US" dirty="0"/>
          </a:p>
        </p:txBody>
      </p:sp>
      <p:sp>
        <p:nvSpPr>
          <p:cNvPr id="6" name="Slide Number Placeholder 5"/>
          <p:cNvSpPr>
            <a:spLocks noGrp="1"/>
          </p:cNvSpPr>
          <p:nvPr>
            <p:ph type="sldNum" sz="quarter" idx="12"/>
          </p:nvPr>
        </p:nvSpPr>
        <p:spPr>
          <a:solidFill>
            <a:schemeClr val="bg1"/>
          </a:solidFill>
        </p:spPr>
        <p:txBody>
          <a:bodyPr/>
          <a:lstStyle/>
          <a:p>
            <a:fld id="{C1E565E4-DBD0-4CAD-91FE-9EB4AFBEAD9A}" type="slidenum">
              <a:rPr lang="en-US" smtClean="0"/>
              <a:t>‹#›</a:t>
            </a:fld>
            <a:endParaRPr lang="en-US" dirty="0"/>
          </a:p>
        </p:txBody>
      </p:sp>
    </p:spTree>
    <p:extLst>
      <p:ext uri="{BB962C8B-B14F-4D97-AF65-F5344CB8AC3E}">
        <p14:creationId xmlns:p14="http://schemas.microsoft.com/office/powerpoint/2010/main" val="282889524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CCB1F-7EFA-4A3B-8197-15FBF58E3F97}"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335858707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CCB1F-7EFA-4A3B-8197-15FBF58E3F97}"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3284702424"/>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solidFill>
            <a:schemeClr val="bg1"/>
          </a:solidFill>
        </p:spPr>
        <p:txBody>
          <a:bodyPr/>
          <a:lstStyle/>
          <a:p>
            <a:fld id="{E56CCB1F-7EFA-4A3B-8197-15FBF58E3F97}" type="datetimeFigureOut">
              <a:rPr lang="en-US" smtClean="0"/>
              <a:t>5/2/2016</a:t>
            </a:fld>
            <a:endParaRPr lang="en-US"/>
          </a:p>
        </p:txBody>
      </p:sp>
      <p:sp>
        <p:nvSpPr>
          <p:cNvPr id="6" name="Footer Placeholder 5"/>
          <p:cNvSpPr>
            <a:spLocks noGrp="1"/>
          </p:cNvSpPr>
          <p:nvPr>
            <p:ph type="ftr" sz="quarter" idx="11"/>
          </p:nvPr>
        </p:nvSpPr>
        <p:spPr>
          <a:solidFill>
            <a:schemeClr val="bg1"/>
          </a:solidFill>
        </p:spPr>
        <p:txBody>
          <a:bodyPr/>
          <a:lstStyle/>
          <a:p>
            <a:endParaRPr lang="en-US" dirty="0"/>
          </a:p>
        </p:txBody>
      </p:sp>
      <p:sp>
        <p:nvSpPr>
          <p:cNvPr id="7" name="Slide Number Placeholder 6"/>
          <p:cNvSpPr>
            <a:spLocks noGrp="1"/>
          </p:cNvSpPr>
          <p:nvPr>
            <p:ph type="sldNum" sz="quarter" idx="12"/>
          </p:nvPr>
        </p:nvSpPr>
        <p:spPr>
          <a:solidFill>
            <a:schemeClr val="bg1"/>
          </a:solidFill>
        </p:spPr>
        <p:txBody>
          <a:bodyPr/>
          <a:lstStyle/>
          <a:p>
            <a:fld id="{C1E565E4-DBD0-4CAD-91FE-9EB4AFBEAD9A}" type="slidenum">
              <a:rPr lang="en-US" smtClean="0"/>
              <a:t>‹#›</a:t>
            </a:fld>
            <a:endParaRPr lang="en-US" dirty="0"/>
          </a:p>
        </p:txBody>
      </p:sp>
    </p:spTree>
    <p:extLst>
      <p:ext uri="{BB962C8B-B14F-4D97-AF65-F5344CB8AC3E}">
        <p14:creationId xmlns:p14="http://schemas.microsoft.com/office/powerpoint/2010/main" val="4083185626"/>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6CCB1F-7EFA-4A3B-8197-15FBF58E3F97}"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1804935749"/>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solidFill>
            <a:schemeClr val="bg1"/>
          </a:solidFill>
        </p:spPr>
        <p:txBody>
          <a:bodyPr/>
          <a:lstStyle/>
          <a:p>
            <a:fld id="{E56CCB1F-7EFA-4A3B-8197-15FBF58E3F97}" type="datetimeFigureOut">
              <a:rPr lang="en-US" smtClean="0"/>
              <a:t>5/2/2016</a:t>
            </a:fld>
            <a:endParaRPr lang="en-US"/>
          </a:p>
        </p:txBody>
      </p:sp>
      <p:sp>
        <p:nvSpPr>
          <p:cNvPr id="4" name="Footer Placeholder 3"/>
          <p:cNvSpPr>
            <a:spLocks noGrp="1"/>
          </p:cNvSpPr>
          <p:nvPr>
            <p:ph type="ftr" sz="quarter" idx="11"/>
          </p:nvPr>
        </p:nvSpPr>
        <p:spPr>
          <a:solidFill>
            <a:schemeClr val="bg1"/>
          </a:solidFill>
        </p:spPr>
        <p:txBody>
          <a:bodyPr/>
          <a:lstStyle/>
          <a:p>
            <a:endParaRPr lang="en-US" dirty="0"/>
          </a:p>
        </p:txBody>
      </p:sp>
      <p:sp>
        <p:nvSpPr>
          <p:cNvPr id="5" name="Slide Number Placeholder 4"/>
          <p:cNvSpPr>
            <a:spLocks noGrp="1"/>
          </p:cNvSpPr>
          <p:nvPr>
            <p:ph type="sldNum" sz="quarter" idx="12"/>
          </p:nvPr>
        </p:nvSpPr>
        <p:spPr>
          <a:solidFill>
            <a:schemeClr val="bg1"/>
          </a:solidFill>
        </p:spPr>
        <p:txBody>
          <a:bodyPr/>
          <a:lstStyle/>
          <a:p>
            <a:fld id="{C1E565E4-DBD0-4CAD-91FE-9EB4AFBEAD9A}" type="slidenum">
              <a:rPr lang="en-US" smtClean="0"/>
              <a:t>‹#›</a:t>
            </a:fld>
            <a:endParaRPr lang="en-US" dirty="0"/>
          </a:p>
        </p:txBody>
      </p:sp>
    </p:spTree>
    <p:extLst>
      <p:ext uri="{BB962C8B-B14F-4D97-AF65-F5344CB8AC3E}">
        <p14:creationId xmlns:p14="http://schemas.microsoft.com/office/powerpoint/2010/main" val="363804287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CCB1F-7EFA-4A3B-8197-15FBF58E3F97}"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312459775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CCB1F-7EFA-4A3B-8197-15FBF58E3F97}"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3339746710"/>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CCB1F-7EFA-4A3B-8197-15FBF58E3F97}"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533442477"/>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CCB1F-7EFA-4A3B-8197-15FBF58E3F97}"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3217966422"/>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CCB1F-7EFA-4A3B-8197-15FBF58E3F97}"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65E4-DBD0-4CAD-91FE-9EB4AFBEAD9A}" type="slidenum">
              <a:rPr lang="en-US" smtClean="0"/>
              <a:t>‹#›</a:t>
            </a:fld>
            <a:endParaRPr lang="en-US"/>
          </a:p>
        </p:txBody>
      </p:sp>
    </p:spTree>
    <p:extLst>
      <p:ext uri="{BB962C8B-B14F-4D97-AF65-F5344CB8AC3E}">
        <p14:creationId xmlns:p14="http://schemas.microsoft.com/office/powerpoint/2010/main" val="2151937519"/>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9102609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userDrawn="1"/>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hdr="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56CCB1F-7EFA-4A3B-8197-15FBF58E3F97}" type="datetimeFigureOut">
              <a:rPr lang="en-US" smtClean="0"/>
              <a:t>5/2/2016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E565E4-DBD0-4CAD-91FE-9EB4AFBEAD9A}" type="slidenum">
              <a:rPr lang="en-US" smtClean="0"/>
              <a:t>‹#›</a:t>
            </a:fld>
            <a:endParaRPr lang="en-US"/>
          </a:p>
        </p:txBody>
      </p:sp>
      <p:pic>
        <p:nvPicPr>
          <p:cNvPr id="7" name="Picture 25" descr="7-00029_BAK_v03TOP"/>
          <p:cNvPicPr>
            <a:picLocks noChangeAspect="1" noChangeArrowheads="1"/>
          </p:cNvPicPr>
          <p:nvPr userDrawn="1"/>
        </p:nvPicPr>
        <p:blipFill>
          <a:blip r:embed="rId14"/>
          <a:srcRect/>
          <a:stretch>
            <a:fillRect/>
          </a:stretch>
        </p:blipFill>
        <p:spPr bwMode="auto">
          <a:xfrm>
            <a:off x="-15875" y="6007100"/>
            <a:ext cx="9159875" cy="849313"/>
          </a:xfrm>
          <a:prstGeom prst="rect">
            <a:avLst/>
          </a:prstGeom>
          <a:noFill/>
        </p:spPr>
      </p:pic>
    </p:spTree>
    <p:extLst>
      <p:ext uri="{BB962C8B-B14F-4D97-AF65-F5344CB8AC3E}">
        <p14:creationId xmlns:p14="http://schemas.microsoft.com/office/powerpoint/2010/main" val="171137681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gif"/><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kern.ccarh.org/cgi-bin/ksanalysis-attacksum?optiona=yes&amp;url=http%3A%2F%2Fkern.ccarh.org%2Fcgi-bin%2Fksdata%3Fl%3Dusers%2Fcraig%2Fclassical%2Fmozart%2Fpiano%2Fsonata%26file%3Dsonata17-1.krn%26f%3Dkern" TargetMode="Externa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0070C0"/>
                </a:solidFill>
                <a:latin typeface="Cambria" panose="02040503050406030204" pitchFamily="18" charset="0"/>
              </a:rPr>
              <a:t>Theories of </a:t>
            </a:r>
            <a:r>
              <a:rPr lang="en-US" sz="4000" b="1" dirty="0" smtClean="0">
                <a:solidFill>
                  <a:srgbClr val="0070C0"/>
                </a:solidFill>
                <a:latin typeface="Cambria" panose="02040503050406030204" pitchFamily="18" charset="0"/>
              </a:rPr>
              <a:t>m</a:t>
            </a:r>
            <a:r>
              <a:rPr lang="en-US" sz="4000" b="1" dirty="0" smtClean="0">
                <a:solidFill>
                  <a:srgbClr val="0070C0"/>
                </a:solidFill>
                <a:latin typeface="Cambria" panose="02040503050406030204" pitchFamily="18" charset="0"/>
              </a:rPr>
              <a:t>eter, rhythm, </a:t>
            </a:r>
            <a:r>
              <a:rPr lang="en-US" sz="4000" b="1" dirty="0" smtClean="0">
                <a:solidFill>
                  <a:srgbClr val="0070C0"/>
                </a:solidFill>
                <a:latin typeface="Cambria" panose="02040503050406030204" pitchFamily="18" charset="0"/>
              </a:rPr>
              <a:t>and </a:t>
            </a:r>
            <a:r>
              <a:rPr lang="en-US" sz="4000" b="1" dirty="0" smtClean="0">
                <a:solidFill>
                  <a:srgbClr val="0070C0"/>
                </a:solidFill>
                <a:latin typeface="Cambria" panose="02040503050406030204" pitchFamily="18" charset="0"/>
              </a:rPr>
              <a:t>form</a:t>
            </a:r>
            <a:endParaRPr lang="en-US" sz="4000" b="1" dirty="0">
              <a:solidFill>
                <a:srgbClr val="0070C0"/>
              </a:solidFill>
              <a:latin typeface="Cambria" panose="02040503050406030204" pitchFamily="18" charset="0"/>
            </a:endParaRPr>
          </a:p>
        </p:txBody>
      </p:sp>
      <p:sp>
        <p:nvSpPr>
          <p:cNvPr id="3" name="Subtitle 2"/>
          <p:cNvSpPr>
            <a:spLocks noGrp="1"/>
          </p:cNvSpPr>
          <p:nvPr>
            <p:ph type="subTitle" idx="1"/>
          </p:nvPr>
        </p:nvSpPr>
        <p:spPr>
          <a:xfrm>
            <a:off x="730249" y="4344988"/>
            <a:ext cx="7681913" cy="1293812"/>
          </a:xfrm>
        </p:spPr>
        <p:txBody>
          <a:bodyPr>
            <a:normAutofit/>
          </a:bodyPr>
          <a:lstStyle/>
          <a:p>
            <a:r>
              <a:rPr lang="en-US" dirty="0" smtClean="0"/>
              <a:t>CS 275B/</a:t>
            </a:r>
            <a:r>
              <a:rPr lang="en-US" dirty="0" err="1" smtClean="0"/>
              <a:t>Mus</a:t>
            </a:r>
            <a:r>
              <a:rPr lang="en-US" dirty="0" smtClean="0"/>
              <a:t> 254</a:t>
            </a:r>
          </a:p>
          <a:p>
            <a:endParaRPr lang="en-US" dirty="0" smtClean="0"/>
          </a:p>
          <a:p>
            <a:r>
              <a:rPr lang="en-US" dirty="0" smtClean="0"/>
              <a:t>Eleanor Selfridge-Field</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8134350" cy="1325563"/>
          </a:xfrm>
        </p:spPr>
        <p:txBody>
          <a:bodyPr>
            <a:normAutofit/>
          </a:bodyPr>
          <a:lstStyle/>
          <a:p>
            <a:r>
              <a:rPr lang="en-US" sz="3200" b="1" dirty="0" smtClean="0">
                <a:latin typeface="Cambria" panose="02040503050406030204" pitchFamily="18" charset="0"/>
              </a:rPr>
              <a:t>However…</a:t>
            </a:r>
            <a:endParaRPr lang="en-US" sz="3200" b="1" dirty="0">
              <a:latin typeface="Cambria" panose="02040503050406030204" pitchFamily="18" charset="0"/>
            </a:endParaRPr>
          </a:p>
        </p:txBody>
      </p:sp>
      <p:sp>
        <p:nvSpPr>
          <p:cNvPr id="3" name="Text Placeholder 2"/>
          <p:cNvSpPr>
            <a:spLocks noGrp="1"/>
          </p:cNvSpPr>
          <p:nvPr>
            <p:ph type="body" sz="quarter" idx="10"/>
          </p:nvPr>
        </p:nvSpPr>
        <p:spPr>
          <a:xfrm>
            <a:off x="381000" y="1719592"/>
            <a:ext cx="8382000" cy="1655838"/>
          </a:xfrm>
        </p:spPr>
        <p:txBody>
          <a:bodyPr>
            <a:normAutofit fontScale="85000" lnSpcReduction="20000"/>
          </a:bodyPr>
          <a:lstStyle/>
          <a:p>
            <a:r>
              <a:rPr lang="en-US" sz="2800" b="1" dirty="0" smtClean="0">
                <a:solidFill>
                  <a:srgbClr val="0070C0"/>
                </a:solidFill>
              </a:rPr>
              <a:t>Duple meter</a:t>
            </a:r>
            <a:r>
              <a:rPr lang="en-US" sz="2800" dirty="0" smtClean="0"/>
              <a:t>: highest % </a:t>
            </a:r>
            <a:r>
              <a:rPr lang="en-US" sz="2800" dirty="0" smtClean="0"/>
              <a:t>coincidence</a:t>
            </a:r>
          </a:p>
          <a:p>
            <a:pPr marL="0" indent="0">
              <a:buNone/>
            </a:pPr>
            <a:endParaRPr lang="en-US" sz="2800" dirty="0" smtClean="0"/>
          </a:p>
          <a:p>
            <a:r>
              <a:rPr lang="en-US" sz="2800" dirty="0" smtClean="0"/>
              <a:t>Study of instrumental </a:t>
            </a:r>
            <a:r>
              <a:rPr lang="en-US" sz="2800" dirty="0" smtClean="0"/>
              <a:t>movement</a:t>
            </a:r>
            <a:r>
              <a:rPr lang="en-US" sz="2800" dirty="0" smtClean="0"/>
              <a:t>s </a:t>
            </a:r>
            <a:r>
              <a:rPr lang="en-US" sz="2800" dirty="0" smtClean="0"/>
              <a:t>(mainly symphonies) in </a:t>
            </a:r>
            <a:r>
              <a:rPr lang="en-US" sz="2800" b="1" dirty="0" smtClean="0">
                <a:solidFill>
                  <a:srgbClr val="0070C0"/>
                </a:solidFill>
              </a:rPr>
              <a:t>6/8, 3/8 </a:t>
            </a:r>
            <a:r>
              <a:rPr lang="en-US" sz="2800" dirty="0" smtClean="0"/>
              <a:t>had lower scores</a:t>
            </a:r>
          </a:p>
          <a:p>
            <a:pPr lvl="1"/>
            <a:r>
              <a:rPr lang="en-US" sz="2400" dirty="0" smtClean="0"/>
              <a:t>Examples of beat-shifting (6/8 = 2/8 x 3)</a:t>
            </a:r>
            <a:endParaRPr lang="en-US" sz="2400" dirty="0"/>
          </a:p>
        </p:txBody>
      </p:sp>
    </p:spTree>
    <p:extLst>
      <p:ext uri="{BB962C8B-B14F-4D97-AF65-F5344CB8AC3E}">
        <p14:creationId xmlns:p14="http://schemas.microsoft.com/office/powerpoint/2010/main" val="150272093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Cambria" panose="02040503050406030204" pitchFamily="18" charset="0"/>
              </a:rPr>
              <a:t>Ito: Hypermeter</a:t>
            </a:r>
            <a:endParaRPr lang="en-US" sz="2800" b="1" dirty="0">
              <a:latin typeface="Cambria" panose="02040503050406030204" pitchFamily="18" charset="0"/>
            </a:endParaRPr>
          </a:p>
        </p:txBody>
      </p:sp>
      <p:sp>
        <p:nvSpPr>
          <p:cNvPr id="3" name="Content Placeholder 2"/>
          <p:cNvSpPr>
            <a:spLocks noGrp="1"/>
          </p:cNvSpPr>
          <p:nvPr>
            <p:ph idx="1"/>
          </p:nvPr>
        </p:nvSpPr>
        <p:spPr>
          <a:xfrm>
            <a:off x="457200" y="1371600"/>
            <a:ext cx="7886700" cy="4351338"/>
          </a:xfrm>
        </p:spPr>
        <p:txBody>
          <a:bodyPr/>
          <a:lstStyle/>
          <a:p>
            <a:r>
              <a:rPr lang="en-US" sz="2400" dirty="0" smtClean="0"/>
              <a:t>“Hypermetrical Schemas, Metrical Orientation, and Cognitive-Linguistic Paradigms,” JMT 57/1 (2013), 47-85.</a:t>
            </a:r>
          </a:p>
          <a:p>
            <a:r>
              <a:rPr lang="en-US" sz="2400" dirty="0" smtClean="0"/>
              <a:t>Looks at three-way reciprocity</a:t>
            </a:r>
          </a:p>
          <a:p>
            <a:endParaRPr lang="en-US" sz="2400" dirty="0" smtClean="0"/>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fld id="{004CB3F4-C144-4DCE-A866-8BBC8F489C1F}" type="datetime1">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565E4-DBD0-4CAD-91FE-9EB4AFBEAD9A}" type="slidenum">
              <a:rPr lang="en-US" smtClean="0"/>
              <a:t>11</a:t>
            </a:fld>
            <a:endParaRPr lang="en-US"/>
          </a:p>
        </p:txBody>
      </p:sp>
      <p:pic>
        <p:nvPicPr>
          <p:cNvPr id="7" name="Picture 6"/>
          <p:cNvPicPr>
            <a:picLocks noChangeAspect="1"/>
          </p:cNvPicPr>
          <p:nvPr/>
        </p:nvPicPr>
        <p:blipFill>
          <a:blip r:embed="rId2"/>
          <a:stretch>
            <a:fillRect/>
          </a:stretch>
        </p:blipFill>
        <p:spPr>
          <a:xfrm>
            <a:off x="2362200" y="2695576"/>
            <a:ext cx="5540730" cy="2655887"/>
          </a:xfrm>
          <a:prstGeom prst="rect">
            <a:avLst/>
          </a:prstGeom>
        </p:spPr>
      </p:pic>
      <p:sp>
        <p:nvSpPr>
          <p:cNvPr id="9" name="TextBox 8"/>
          <p:cNvSpPr txBox="1"/>
          <p:nvPr/>
        </p:nvSpPr>
        <p:spPr>
          <a:xfrm>
            <a:off x="4400550" y="2438400"/>
            <a:ext cx="2071657" cy="369332"/>
          </a:xfrm>
          <a:prstGeom prst="rect">
            <a:avLst/>
          </a:prstGeom>
          <a:noFill/>
        </p:spPr>
        <p:txBody>
          <a:bodyPr wrap="none" rtlCol="0">
            <a:spAutoFit/>
          </a:bodyPr>
          <a:lstStyle/>
          <a:p>
            <a:r>
              <a:rPr lang="en-US" b="1" dirty="0" smtClean="0">
                <a:solidFill>
                  <a:srgbClr val="0070C0"/>
                </a:solidFill>
              </a:rPr>
              <a:t>Hypermetrical units</a:t>
            </a:r>
            <a:endParaRPr lang="en-US" b="1" dirty="0">
              <a:solidFill>
                <a:srgbClr val="0070C0"/>
              </a:solidFill>
            </a:endParaRPr>
          </a:p>
        </p:txBody>
      </p:sp>
      <p:cxnSp>
        <p:nvCxnSpPr>
          <p:cNvPr id="11" name="Straight Arrow Connector 10"/>
          <p:cNvCxnSpPr/>
          <p:nvPr/>
        </p:nvCxnSpPr>
        <p:spPr>
          <a:xfrm flipH="1">
            <a:off x="3962400" y="2695576"/>
            <a:ext cx="581448" cy="352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248400" y="2695576"/>
            <a:ext cx="762000" cy="369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2"/>
          </p:cNvCxnSpPr>
          <p:nvPr/>
        </p:nvCxnSpPr>
        <p:spPr>
          <a:xfrm flipH="1">
            <a:off x="5436378" y="2807732"/>
            <a:ext cx="1" cy="240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400550" y="4495800"/>
            <a:ext cx="1924050" cy="457200"/>
          </a:xfrm>
          <a:prstGeom prst="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028950" y="4495800"/>
            <a:ext cx="1085850" cy="457200"/>
          </a:xfrm>
          <a:prstGeom prst="rect">
            <a:avLst/>
          </a:prstGeom>
          <a:solidFill>
            <a:srgbClr val="FCC4F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417030" y="4495800"/>
            <a:ext cx="1085850" cy="457200"/>
          </a:xfrm>
          <a:prstGeom prst="rect">
            <a:avLst/>
          </a:prstGeom>
          <a:solidFill>
            <a:srgbClr val="FCC4F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Elbow Connector 21"/>
          <p:cNvCxnSpPr/>
          <p:nvPr/>
        </p:nvCxnSpPr>
        <p:spPr>
          <a:xfrm>
            <a:off x="3657600" y="4953000"/>
            <a:ext cx="3352800" cy="398463"/>
          </a:xfrm>
          <a:prstGeom prst="bentConnector3">
            <a:avLst>
              <a:gd name="adj1" fmla="val -4075"/>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20" idx="2"/>
          </p:cNvCxnSpPr>
          <p:nvPr/>
        </p:nvCxnSpPr>
        <p:spPr>
          <a:xfrm flipV="1">
            <a:off x="6959955" y="4953000"/>
            <a:ext cx="0" cy="398463"/>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00023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553998"/>
          </a:xfrm>
        </p:spPr>
        <p:txBody>
          <a:bodyPr>
            <a:normAutofit/>
          </a:bodyPr>
          <a:lstStyle/>
          <a:p>
            <a:r>
              <a:rPr lang="en-US" sz="3200" b="1" dirty="0" smtClean="0">
                <a:latin typeface="Cambria" panose="02040503050406030204" pitchFamily="18" charset="0"/>
              </a:rPr>
              <a:t>Christopher William White (2014), Yale</a:t>
            </a:r>
            <a:endParaRPr lang="en-US" sz="3200" b="1" dirty="0">
              <a:latin typeface="Cambria" panose="02040503050406030204" pitchFamily="18" charset="0"/>
            </a:endParaRPr>
          </a:p>
        </p:txBody>
      </p:sp>
      <p:sp>
        <p:nvSpPr>
          <p:cNvPr id="3" name="Text Placeholder 2"/>
          <p:cNvSpPr>
            <a:spLocks noGrp="1"/>
          </p:cNvSpPr>
          <p:nvPr>
            <p:ph type="body" sz="quarter" idx="10"/>
          </p:nvPr>
        </p:nvSpPr>
        <p:spPr>
          <a:xfrm>
            <a:off x="381000" y="1411552"/>
            <a:ext cx="8382000" cy="2326791"/>
          </a:xfrm>
        </p:spPr>
        <p:txBody>
          <a:bodyPr>
            <a:normAutofit fontScale="92500"/>
          </a:bodyPr>
          <a:lstStyle/>
          <a:p>
            <a:r>
              <a:rPr lang="en-US" sz="2800" dirty="0" smtClean="0"/>
              <a:t>“Changing Styles, Changing Corpora, Changing Tonal Models,” </a:t>
            </a:r>
            <a:r>
              <a:rPr lang="en-US" sz="2800" i="1" dirty="0" smtClean="0"/>
              <a:t>Music Perception </a:t>
            </a:r>
            <a:r>
              <a:rPr lang="en-US" sz="2800" dirty="0" smtClean="0"/>
              <a:t>31/3</a:t>
            </a:r>
            <a:r>
              <a:rPr lang="en-US" sz="2800" dirty="0" smtClean="0"/>
              <a:t>.</a:t>
            </a:r>
          </a:p>
          <a:p>
            <a:pPr marL="0" indent="0">
              <a:buNone/>
            </a:pPr>
            <a:endParaRPr lang="en-US" sz="2800" dirty="0" smtClean="0"/>
          </a:p>
          <a:p>
            <a:pPr lvl="1"/>
            <a:r>
              <a:rPr lang="en-US" sz="2400" dirty="0" smtClean="0"/>
              <a:t>Cognitive aspects of tonal listening “vocabulary”</a:t>
            </a:r>
          </a:p>
          <a:p>
            <a:pPr lvl="1"/>
            <a:r>
              <a:rPr lang="en-US" sz="2400" dirty="0" smtClean="0"/>
              <a:t>Data used: “Yale MIDI archive” (files from classicalarchives.com)</a:t>
            </a:r>
          </a:p>
          <a:p>
            <a:pPr lvl="1"/>
            <a:r>
              <a:rPr lang="en-US" sz="2400" dirty="0" smtClean="0"/>
              <a:t>Concepts derived from </a:t>
            </a:r>
            <a:r>
              <a:rPr lang="en-US" sz="2400" dirty="0" err="1" smtClean="0"/>
              <a:t>Temperley</a:t>
            </a:r>
            <a:r>
              <a:rPr lang="en-US" sz="2400" dirty="0" smtClean="0"/>
              <a:t>/Marvin (2008)</a:t>
            </a:r>
            <a:endParaRPr lang="en-US" sz="2400" dirty="0"/>
          </a:p>
        </p:txBody>
      </p:sp>
    </p:spTree>
    <p:extLst>
      <p:ext uri="{BB962C8B-B14F-4D97-AF65-F5344CB8AC3E}">
        <p14:creationId xmlns:p14="http://schemas.microsoft.com/office/powerpoint/2010/main" val="314552525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mbria" panose="02040503050406030204" pitchFamily="18" charset="0"/>
              </a:rPr>
              <a:t>White methodology</a:t>
            </a:r>
            <a:endParaRPr lang="en-US" sz="3200" b="1" dirty="0">
              <a:latin typeface="Cambria" panose="02040503050406030204" pitchFamily="18" charset="0"/>
            </a:endParaRPr>
          </a:p>
        </p:txBody>
      </p:sp>
      <p:pic>
        <p:nvPicPr>
          <p:cNvPr id="5" name="Picture 4"/>
          <p:cNvPicPr>
            <a:picLocks noChangeAspect="1"/>
          </p:cNvPicPr>
          <p:nvPr/>
        </p:nvPicPr>
        <p:blipFill>
          <a:blip r:embed="rId2"/>
          <a:stretch>
            <a:fillRect/>
          </a:stretch>
        </p:blipFill>
        <p:spPr>
          <a:xfrm>
            <a:off x="381000" y="1371600"/>
            <a:ext cx="7639050" cy="2609850"/>
          </a:xfrm>
          <a:prstGeom prst="rect">
            <a:avLst/>
          </a:prstGeom>
        </p:spPr>
      </p:pic>
      <p:sp>
        <p:nvSpPr>
          <p:cNvPr id="6" name="TextBox 5"/>
          <p:cNvSpPr txBox="1"/>
          <p:nvPr/>
        </p:nvSpPr>
        <p:spPr>
          <a:xfrm>
            <a:off x="457200" y="4495800"/>
            <a:ext cx="8484630" cy="646331"/>
          </a:xfrm>
          <a:prstGeom prst="rect">
            <a:avLst/>
          </a:prstGeom>
          <a:noFill/>
        </p:spPr>
        <p:txBody>
          <a:bodyPr wrap="none" rtlCol="0">
            <a:spAutoFit/>
          </a:bodyPr>
          <a:lstStyle/>
          <a:p>
            <a:r>
              <a:rPr lang="en-US" dirty="0" smtClean="0"/>
              <a:t>Method: </a:t>
            </a:r>
            <a:r>
              <a:rPr lang="en-US" dirty="0" smtClean="0">
                <a:solidFill>
                  <a:srgbClr val="0070C0"/>
                </a:solidFill>
              </a:rPr>
              <a:t>n-grams</a:t>
            </a:r>
            <a:r>
              <a:rPr lang="en-US" dirty="0" smtClean="0"/>
              <a:t> (mainly tri-grams) of harmonic progressions </a:t>
            </a:r>
          </a:p>
          <a:p>
            <a:r>
              <a:rPr lang="en-US" dirty="0" smtClean="0"/>
              <a:t>Analysis: </a:t>
            </a:r>
            <a:r>
              <a:rPr lang="en-US" dirty="0" smtClean="0">
                <a:solidFill>
                  <a:srgbClr val="0070C0"/>
                </a:solidFill>
              </a:rPr>
              <a:t>clustering into tree structure </a:t>
            </a:r>
            <a:r>
              <a:rPr lang="en-US" dirty="0" smtClean="0"/>
              <a:t>organized chronologically, </a:t>
            </a:r>
            <a:r>
              <a:rPr lang="en-US" b="1" dirty="0" smtClean="0">
                <a:solidFill>
                  <a:srgbClr val="0070C0"/>
                </a:solidFill>
              </a:rPr>
              <a:t>with Handel as baseline</a:t>
            </a:r>
            <a:endParaRPr lang="en-US" b="1" dirty="0">
              <a:solidFill>
                <a:srgbClr val="0070C0"/>
              </a:solidFill>
            </a:endParaRPr>
          </a:p>
        </p:txBody>
      </p:sp>
      <p:sp>
        <p:nvSpPr>
          <p:cNvPr id="3" name="TextBox 2"/>
          <p:cNvSpPr txBox="1"/>
          <p:nvPr/>
        </p:nvSpPr>
        <p:spPr>
          <a:xfrm>
            <a:off x="6172200" y="609600"/>
            <a:ext cx="1778949" cy="369332"/>
          </a:xfrm>
          <a:prstGeom prst="rect">
            <a:avLst/>
          </a:prstGeom>
          <a:noFill/>
        </p:spPr>
        <p:txBody>
          <a:bodyPr wrap="none" rtlCol="0">
            <a:spAutoFit/>
          </a:bodyPr>
          <a:lstStyle/>
          <a:p>
            <a:r>
              <a:rPr lang="en-US" dirty="0" smtClean="0"/>
              <a:t>‘Salami” = McGill</a:t>
            </a:r>
            <a:endParaRPr lang="en-US" dirty="0"/>
          </a:p>
        </p:txBody>
      </p:sp>
    </p:spTree>
    <p:extLst>
      <p:ext uri="{BB962C8B-B14F-4D97-AF65-F5344CB8AC3E}">
        <p14:creationId xmlns:p14="http://schemas.microsoft.com/office/powerpoint/2010/main" val="190376393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mbria" panose="02040503050406030204" pitchFamily="18" charset="0"/>
              </a:rPr>
              <a:t>White, cont.</a:t>
            </a:r>
            <a:endParaRPr lang="en-US" sz="3200" b="1" dirty="0">
              <a:latin typeface="Cambria" panose="02040503050406030204" pitchFamily="18" charset="0"/>
            </a:endParaRPr>
          </a:p>
        </p:txBody>
      </p:sp>
      <p:pic>
        <p:nvPicPr>
          <p:cNvPr id="3" name="Picture 2"/>
          <p:cNvPicPr>
            <a:picLocks noChangeAspect="1"/>
          </p:cNvPicPr>
          <p:nvPr/>
        </p:nvPicPr>
        <p:blipFill>
          <a:blip r:embed="rId2"/>
          <a:stretch>
            <a:fillRect/>
          </a:stretch>
        </p:blipFill>
        <p:spPr>
          <a:xfrm>
            <a:off x="2209800" y="1371600"/>
            <a:ext cx="4400550" cy="3314700"/>
          </a:xfrm>
          <a:prstGeom prst="rect">
            <a:avLst/>
          </a:prstGeom>
        </p:spPr>
      </p:pic>
    </p:spTree>
    <p:extLst>
      <p:ext uri="{BB962C8B-B14F-4D97-AF65-F5344CB8AC3E}">
        <p14:creationId xmlns:p14="http://schemas.microsoft.com/office/powerpoint/2010/main" val="343860477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5" y="65849"/>
            <a:ext cx="7886700" cy="1325563"/>
          </a:xfrm>
        </p:spPr>
        <p:txBody>
          <a:bodyPr/>
          <a:lstStyle/>
          <a:p>
            <a:r>
              <a:rPr lang="en-US" b="1" dirty="0" smtClean="0">
                <a:latin typeface="Cambria" panose="02040503050406030204" pitchFamily="18" charset="0"/>
              </a:rPr>
              <a:t>Josef </a:t>
            </a:r>
            <a:r>
              <a:rPr lang="en-US" b="1" dirty="0" err="1" smtClean="0">
                <a:latin typeface="Cambria" panose="02040503050406030204" pitchFamily="18" charset="0"/>
              </a:rPr>
              <a:t>Riepel</a:t>
            </a:r>
            <a:r>
              <a:rPr lang="en-US" b="1" dirty="0" smtClean="0">
                <a:latin typeface="Cambria" panose="02040503050406030204" pitchFamily="18" charset="0"/>
              </a:rPr>
              <a:t> </a:t>
            </a:r>
            <a:r>
              <a:rPr lang="en-US" sz="2800" b="1" dirty="0" smtClean="0">
                <a:latin typeface="Cambria" panose="02040503050406030204" pitchFamily="18" charset="0"/>
              </a:rPr>
              <a:t>(1752, 1775)</a:t>
            </a:r>
            <a:endParaRPr lang="en-US" sz="2800" b="1" dirty="0">
              <a:latin typeface="Cambria" panose="02040503050406030204" pitchFamily="18" charset="0"/>
            </a:endParaRPr>
          </a:p>
        </p:txBody>
      </p:sp>
      <p:sp>
        <p:nvSpPr>
          <p:cNvPr id="3" name="Text Placeholder 2"/>
          <p:cNvSpPr>
            <a:spLocks noGrp="1"/>
          </p:cNvSpPr>
          <p:nvPr>
            <p:ph type="body" sz="quarter" idx="10"/>
          </p:nvPr>
        </p:nvSpPr>
        <p:spPr>
          <a:xfrm>
            <a:off x="454025" y="1411551"/>
            <a:ext cx="8382000" cy="3880441"/>
          </a:xfrm>
        </p:spPr>
        <p:txBody>
          <a:bodyPr/>
          <a:lstStyle/>
          <a:p>
            <a:r>
              <a:rPr lang="en-US" b="1" dirty="0" smtClean="0">
                <a:solidFill>
                  <a:srgbClr val="0070C0"/>
                </a:solidFill>
              </a:rPr>
              <a:t>Melodic structure</a:t>
            </a:r>
          </a:p>
          <a:p>
            <a:pPr lvl="1"/>
            <a:r>
              <a:rPr lang="en-US" dirty="0" smtClean="0"/>
              <a:t>Metric and tonal order at synchronized</a:t>
            </a:r>
          </a:p>
          <a:p>
            <a:pPr lvl="1"/>
            <a:r>
              <a:rPr lang="en-US" dirty="0" smtClean="0"/>
              <a:t>Given minuet melody (A), these are elaborations</a:t>
            </a:r>
          </a:p>
          <a:p>
            <a:pPr marL="342900" lvl="1" indent="0">
              <a:buNone/>
            </a:pPr>
            <a:endParaRPr lang="en-US" dirty="0" smtClean="0"/>
          </a:p>
          <a:p>
            <a:pPr lvl="1"/>
            <a:r>
              <a:rPr lang="en-US" dirty="0" smtClean="0"/>
              <a:t>1</a:t>
            </a:r>
            <a:r>
              <a:rPr lang="en-US" baseline="30000" dirty="0" smtClean="0"/>
              <a:t>st</a:t>
            </a:r>
            <a:r>
              <a:rPr lang="en-US" dirty="0" smtClean="0"/>
              <a:t> elaboration </a:t>
            </a:r>
          </a:p>
          <a:p>
            <a:pPr lvl="1"/>
            <a:endParaRPr lang="en-US" dirty="0" smtClean="0"/>
          </a:p>
          <a:p>
            <a:pPr lvl="1"/>
            <a:r>
              <a:rPr lang="en-US" dirty="0" smtClean="0"/>
              <a:t>2</a:t>
            </a:r>
            <a:r>
              <a:rPr lang="en-US" baseline="30000" dirty="0" smtClean="0"/>
              <a:t>nd</a:t>
            </a:r>
            <a:r>
              <a:rPr lang="en-US" dirty="0" smtClean="0"/>
              <a:t> elaboration</a:t>
            </a:r>
          </a:p>
          <a:p>
            <a:pPr lvl="1"/>
            <a:endParaRPr lang="en-US" dirty="0" smtClean="0"/>
          </a:p>
          <a:p>
            <a:pPr lvl="1"/>
            <a:r>
              <a:rPr lang="en-US" dirty="0" smtClean="0"/>
              <a:t>3</a:t>
            </a:r>
            <a:r>
              <a:rPr lang="en-US" baseline="30000" dirty="0" smtClean="0"/>
              <a:t>rd</a:t>
            </a:r>
            <a:r>
              <a:rPr lang="en-US" dirty="0" smtClean="0"/>
              <a:t> 4</a:t>
            </a:r>
            <a:r>
              <a:rPr lang="en-US" baseline="30000" dirty="0" smtClean="0"/>
              <a:t>th</a:t>
            </a:r>
            <a:r>
              <a:rPr lang="en-US" dirty="0"/>
              <a:t> </a:t>
            </a:r>
            <a:r>
              <a:rPr lang="en-US" dirty="0" smtClean="0"/>
              <a:t>elaborations</a:t>
            </a:r>
          </a:p>
          <a:p>
            <a:endParaRPr lang="en-US" dirty="0"/>
          </a:p>
        </p:txBody>
      </p:sp>
      <p:pic>
        <p:nvPicPr>
          <p:cNvPr id="4" name="Picture 3"/>
          <p:cNvPicPr>
            <a:picLocks noChangeAspect="1"/>
          </p:cNvPicPr>
          <p:nvPr/>
        </p:nvPicPr>
        <p:blipFill>
          <a:blip r:embed="rId3"/>
          <a:stretch>
            <a:fillRect/>
          </a:stretch>
        </p:blipFill>
        <p:spPr>
          <a:xfrm>
            <a:off x="3724283" y="1171580"/>
            <a:ext cx="5038717" cy="619124"/>
          </a:xfrm>
          <a:prstGeom prst="rect">
            <a:avLst/>
          </a:prstGeom>
        </p:spPr>
      </p:pic>
      <p:pic>
        <p:nvPicPr>
          <p:cNvPr id="6" name="Picture 2" descr="http://www.mtosmt.org/issues/mto.05.11.2/eckex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4283" y="2434064"/>
            <a:ext cx="2743200" cy="704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tosmt.org/issues/mto.05.11.2/eckex2b.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116984"/>
            <a:ext cx="4057650" cy="7048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mtosmt.org/issues/mto.05.11.2/eckex2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4283" y="3795106"/>
            <a:ext cx="26860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mtosmt.org/issues/mto.05.11.2/eckex2e.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4432148"/>
            <a:ext cx="2686050" cy="552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59276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Overview</a:t>
            </a:r>
            <a:endParaRPr lang="en-US" b="1" dirty="0">
              <a:latin typeface="Cambria" panose="02040503050406030204" pitchFamily="18" charset="0"/>
            </a:endParaRPr>
          </a:p>
        </p:txBody>
      </p:sp>
      <p:sp>
        <p:nvSpPr>
          <p:cNvPr id="3" name="Text Placeholder 2"/>
          <p:cNvSpPr>
            <a:spLocks noGrp="1"/>
          </p:cNvSpPr>
          <p:nvPr>
            <p:ph type="body" sz="quarter" idx="10"/>
          </p:nvPr>
        </p:nvSpPr>
        <p:spPr>
          <a:xfrm>
            <a:off x="628650" y="1981200"/>
            <a:ext cx="8382000" cy="2210862"/>
          </a:xfrm>
        </p:spPr>
        <p:txBody>
          <a:bodyPr/>
          <a:lstStyle/>
          <a:p>
            <a:r>
              <a:rPr lang="en-US" dirty="0" smtClean="0"/>
              <a:t>18</a:t>
            </a:r>
            <a:r>
              <a:rPr lang="en-US" baseline="30000" dirty="0" smtClean="0"/>
              <a:t>th</a:t>
            </a:r>
            <a:r>
              <a:rPr lang="en-US" dirty="0" smtClean="0"/>
              <a:t> century theorists</a:t>
            </a:r>
          </a:p>
          <a:p>
            <a:pPr lvl="1"/>
            <a:r>
              <a:rPr lang="en-US" dirty="0" err="1" smtClean="0"/>
              <a:t>Riepel</a:t>
            </a:r>
            <a:r>
              <a:rPr lang="en-US" dirty="0" smtClean="0"/>
              <a:t>, Koch</a:t>
            </a:r>
          </a:p>
          <a:p>
            <a:pPr lvl="1"/>
            <a:endParaRPr lang="en-US" dirty="0"/>
          </a:p>
          <a:p>
            <a:r>
              <a:rPr lang="en-US" dirty="0" smtClean="0"/>
              <a:t>21</a:t>
            </a:r>
            <a:r>
              <a:rPr lang="en-US" baseline="30000" dirty="0" smtClean="0"/>
              <a:t>st</a:t>
            </a:r>
            <a:r>
              <a:rPr lang="en-US" dirty="0" smtClean="0"/>
              <a:t> century theorists</a:t>
            </a:r>
          </a:p>
          <a:p>
            <a:pPr lvl="1"/>
            <a:r>
              <a:rPr lang="en-US" dirty="0" smtClean="0"/>
              <a:t>Ito</a:t>
            </a:r>
          </a:p>
          <a:p>
            <a:pPr lvl="1"/>
            <a:r>
              <a:rPr lang="en-US" dirty="0" smtClean="0"/>
              <a:t>White</a:t>
            </a:r>
            <a:endParaRPr lang="en-US" dirty="0"/>
          </a:p>
        </p:txBody>
      </p:sp>
    </p:spTree>
    <p:extLst>
      <p:ext uri="{BB962C8B-B14F-4D97-AF65-F5344CB8AC3E}">
        <p14:creationId xmlns:p14="http://schemas.microsoft.com/office/powerpoint/2010/main" val="4748974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ambria" panose="02040503050406030204" pitchFamily="18" charset="0"/>
              </a:rPr>
              <a:t>Riepel</a:t>
            </a:r>
            <a:r>
              <a:rPr lang="en-US" b="1" dirty="0" smtClean="0">
                <a:latin typeface="Cambria" panose="02040503050406030204" pitchFamily="18" charset="0"/>
              </a:rPr>
              <a:t>: </a:t>
            </a:r>
            <a:r>
              <a:rPr lang="en-US" sz="3200" b="1" dirty="0" smtClean="0">
                <a:latin typeface="Cambria" panose="02040503050406030204" pitchFamily="18" charset="0"/>
              </a:rPr>
              <a:t>schematics of rhythmic motion</a:t>
            </a:r>
            <a:endParaRPr lang="en-US" sz="3200" b="1" dirty="0">
              <a:latin typeface="Cambria" panose="02040503050406030204" pitchFamily="18" charset="0"/>
            </a:endParaRPr>
          </a:p>
        </p:txBody>
      </p:sp>
      <p:sp>
        <p:nvSpPr>
          <p:cNvPr id="3" name="Content Placeholder 2"/>
          <p:cNvSpPr>
            <a:spLocks noGrp="1"/>
          </p:cNvSpPr>
          <p:nvPr>
            <p:ph sz="half" idx="1"/>
          </p:nvPr>
        </p:nvSpPr>
        <p:spPr>
          <a:xfrm>
            <a:off x="603885" y="1701168"/>
            <a:ext cx="4114800" cy="2012859"/>
          </a:xfrm>
        </p:spPr>
        <p:txBody>
          <a:bodyPr/>
          <a:lstStyle/>
          <a:p>
            <a:r>
              <a:rPr lang="en-US" dirty="0" smtClean="0"/>
              <a:t>Rhythmic type</a:t>
            </a:r>
          </a:p>
          <a:p>
            <a:pPr lvl="1"/>
            <a:r>
              <a:rPr lang="en-US" dirty="0" smtClean="0"/>
              <a:t>Running notes</a:t>
            </a:r>
          </a:p>
          <a:p>
            <a:pPr lvl="1"/>
            <a:r>
              <a:rPr lang="en-US" dirty="0" smtClean="0"/>
              <a:t>Quarter notes</a:t>
            </a:r>
          </a:p>
          <a:p>
            <a:pPr lvl="1"/>
            <a:r>
              <a:rPr lang="en-US" dirty="0" smtClean="0"/>
              <a:t>Dotted notes</a:t>
            </a:r>
          </a:p>
          <a:p>
            <a:pPr lvl="1"/>
            <a:r>
              <a:rPr lang="en-US" dirty="0" smtClean="0"/>
              <a:t>Immobile notes (dotted ½)</a:t>
            </a:r>
            <a:endParaRPr lang="en-US" dirty="0"/>
          </a:p>
        </p:txBody>
      </p:sp>
      <p:sp>
        <p:nvSpPr>
          <p:cNvPr id="4" name="Content Placeholder 3"/>
          <p:cNvSpPr>
            <a:spLocks noGrp="1"/>
          </p:cNvSpPr>
          <p:nvPr>
            <p:ph sz="half" idx="2"/>
          </p:nvPr>
        </p:nvSpPr>
        <p:spPr>
          <a:xfrm>
            <a:off x="5562599" y="1690689"/>
            <a:ext cx="3152775" cy="1877437"/>
          </a:xfrm>
        </p:spPr>
        <p:txBody>
          <a:bodyPr/>
          <a:lstStyle/>
          <a:p>
            <a:r>
              <a:rPr lang="en-US" dirty="0" smtClean="0"/>
              <a:t>Activity type</a:t>
            </a:r>
          </a:p>
          <a:p>
            <a:pPr lvl="1"/>
            <a:r>
              <a:rPr lang="en-US" dirty="0" smtClean="0"/>
              <a:t>Move by step</a:t>
            </a:r>
          </a:p>
          <a:p>
            <a:pPr lvl="2"/>
            <a:r>
              <a:rPr lang="en-US" dirty="0" smtClean="0"/>
              <a:t>Upward</a:t>
            </a:r>
          </a:p>
          <a:p>
            <a:pPr lvl="2"/>
            <a:r>
              <a:rPr lang="en-US" dirty="0" smtClean="0"/>
              <a:t>Downward</a:t>
            </a:r>
          </a:p>
          <a:p>
            <a:pPr lvl="1"/>
            <a:r>
              <a:rPr lang="en-US" dirty="0" smtClean="0"/>
              <a:t>Move by leap</a:t>
            </a:r>
            <a:endParaRPr lang="en-US" dirty="0"/>
          </a:p>
        </p:txBody>
      </p:sp>
      <p:sp>
        <p:nvSpPr>
          <p:cNvPr id="5" name="TextBox 4"/>
          <p:cNvSpPr txBox="1"/>
          <p:nvPr/>
        </p:nvSpPr>
        <p:spPr>
          <a:xfrm>
            <a:off x="1905000" y="3587176"/>
            <a:ext cx="2336409" cy="369332"/>
          </a:xfrm>
          <a:prstGeom prst="rect">
            <a:avLst/>
          </a:prstGeom>
          <a:noFill/>
        </p:spPr>
        <p:txBody>
          <a:bodyPr wrap="none" rtlCol="0">
            <a:spAutoFit/>
          </a:bodyPr>
          <a:lstStyle/>
          <a:p>
            <a:r>
              <a:rPr lang="en-US" dirty="0" smtClean="0"/>
              <a:t>Similar to </a:t>
            </a:r>
            <a:r>
              <a:rPr lang="en-US" dirty="0" err="1" smtClean="0"/>
              <a:t>Themefinder</a:t>
            </a:r>
            <a:endParaRPr lang="en-US" dirty="0"/>
          </a:p>
        </p:txBody>
      </p:sp>
      <p:pic>
        <p:nvPicPr>
          <p:cNvPr id="6" name="Picture 5"/>
          <p:cNvPicPr>
            <a:picLocks noChangeAspect="1"/>
          </p:cNvPicPr>
          <p:nvPr/>
        </p:nvPicPr>
        <p:blipFill>
          <a:blip r:embed="rId2"/>
          <a:stretch>
            <a:fillRect/>
          </a:stretch>
        </p:blipFill>
        <p:spPr>
          <a:xfrm>
            <a:off x="4419600" y="3276600"/>
            <a:ext cx="2466975" cy="2438400"/>
          </a:xfrm>
          <a:prstGeom prst="rect">
            <a:avLst/>
          </a:prstGeom>
        </p:spPr>
      </p:pic>
    </p:spTree>
    <p:extLst>
      <p:ext uri="{BB962C8B-B14F-4D97-AF65-F5344CB8AC3E}">
        <p14:creationId xmlns:p14="http://schemas.microsoft.com/office/powerpoint/2010/main" val="155059350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normAutofit fontScale="90000"/>
          </a:bodyPr>
          <a:lstStyle/>
          <a:p>
            <a:r>
              <a:rPr lang="en-US" sz="4000" b="1" dirty="0" smtClean="0">
                <a:latin typeface="Cambria" panose="02040503050406030204" pitchFamily="18" charset="0"/>
              </a:rPr>
              <a:t>Heinrich </a:t>
            </a:r>
            <a:r>
              <a:rPr lang="en-US" sz="4000" b="1" dirty="0" err="1" smtClean="0">
                <a:latin typeface="Cambria" panose="02040503050406030204" pitchFamily="18" charset="0"/>
              </a:rPr>
              <a:t>Christoph</a:t>
            </a:r>
            <a:r>
              <a:rPr lang="en-US" sz="4000" b="1" dirty="0" smtClean="0">
                <a:latin typeface="Cambria" panose="02040503050406030204" pitchFamily="18" charset="0"/>
              </a:rPr>
              <a:t> Koch (1749-1816)</a:t>
            </a:r>
            <a:endParaRPr lang="en-US" sz="4000" b="1" dirty="0">
              <a:latin typeface="Cambria" panose="02040503050406030204" pitchFamily="18" charset="0"/>
            </a:endParaRPr>
          </a:p>
        </p:txBody>
      </p:sp>
      <p:sp>
        <p:nvSpPr>
          <p:cNvPr id="3" name="Text Placeholder 2"/>
          <p:cNvSpPr>
            <a:spLocks noGrp="1"/>
          </p:cNvSpPr>
          <p:nvPr>
            <p:ph type="body" sz="quarter" idx="10"/>
          </p:nvPr>
        </p:nvSpPr>
        <p:spPr>
          <a:xfrm>
            <a:off x="381000" y="990600"/>
            <a:ext cx="8382000" cy="4567404"/>
          </a:xfrm>
        </p:spPr>
        <p:txBody>
          <a:bodyPr/>
          <a:lstStyle/>
          <a:p>
            <a:r>
              <a:rPr lang="en-US" dirty="0" smtClean="0"/>
              <a:t>Important theorist of 18</a:t>
            </a:r>
            <a:r>
              <a:rPr lang="en-US" baseline="30000" dirty="0" smtClean="0"/>
              <a:t>th</a:t>
            </a:r>
            <a:r>
              <a:rPr lang="en-US" dirty="0" smtClean="0"/>
              <a:t> century </a:t>
            </a:r>
          </a:p>
          <a:p>
            <a:pPr lvl="1"/>
            <a:r>
              <a:rPr lang="en-US" sz="2400" dirty="0" smtClean="0"/>
              <a:t>3-vol. </a:t>
            </a:r>
            <a:r>
              <a:rPr lang="en-US" sz="2400" b="1" dirty="0" smtClean="0">
                <a:solidFill>
                  <a:srgbClr val="0070C0"/>
                </a:solidFill>
              </a:rPr>
              <a:t>composition manual</a:t>
            </a:r>
            <a:r>
              <a:rPr lang="en-US" sz="2400" dirty="0" smtClean="0"/>
              <a:t> (</a:t>
            </a:r>
            <a:r>
              <a:rPr lang="en-US" sz="2400" i="1" dirty="0" err="1" smtClean="0"/>
              <a:t>Versuch</a:t>
            </a:r>
            <a:r>
              <a:rPr lang="en-US" sz="2400" i="1" dirty="0" smtClean="0"/>
              <a:t> </a:t>
            </a:r>
            <a:r>
              <a:rPr lang="en-US" sz="2400" i="1" dirty="0" err="1" smtClean="0"/>
              <a:t>einer</a:t>
            </a:r>
            <a:r>
              <a:rPr lang="en-US" sz="2400" i="1" dirty="0" smtClean="0"/>
              <a:t> </a:t>
            </a:r>
            <a:r>
              <a:rPr lang="en-US" sz="2400" i="1" dirty="0" err="1" smtClean="0"/>
              <a:t>Anleitung</a:t>
            </a:r>
            <a:r>
              <a:rPr lang="en-US" sz="2400" i="1" dirty="0" smtClean="0"/>
              <a:t> </a:t>
            </a:r>
            <a:r>
              <a:rPr lang="en-US" sz="2400" i="1" dirty="0" err="1" smtClean="0"/>
              <a:t>zu</a:t>
            </a:r>
            <a:r>
              <a:rPr lang="en-US" sz="2400" i="1" dirty="0" smtClean="0"/>
              <a:t> Composition…</a:t>
            </a:r>
            <a:r>
              <a:rPr lang="en-US" sz="2400" dirty="0" smtClean="0"/>
              <a:t>1793)</a:t>
            </a:r>
          </a:p>
          <a:p>
            <a:pPr lvl="2"/>
            <a:r>
              <a:rPr lang="en-US" sz="2000" dirty="0" smtClean="0"/>
              <a:t>Strong emphasis on rhythm and accent</a:t>
            </a:r>
          </a:p>
          <a:p>
            <a:pPr lvl="2"/>
            <a:r>
              <a:rPr lang="en-US" sz="2000" dirty="0" smtClean="0"/>
              <a:t>Accent: (a) oratorical or (b) pathetic</a:t>
            </a:r>
          </a:p>
          <a:p>
            <a:pPr lvl="1"/>
            <a:r>
              <a:rPr lang="en-US" sz="2400" i="1" dirty="0" err="1" smtClean="0"/>
              <a:t>Musikalisches</a:t>
            </a:r>
            <a:r>
              <a:rPr lang="en-US" sz="2400" i="1" dirty="0" smtClean="0"/>
              <a:t> </a:t>
            </a:r>
            <a:r>
              <a:rPr lang="en-US" sz="2400" i="1" dirty="0" err="1" smtClean="0"/>
              <a:t>Lexikon</a:t>
            </a:r>
            <a:r>
              <a:rPr lang="en-US" sz="2400" dirty="0" smtClean="0"/>
              <a:t>, </a:t>
            </a:r>
            <a:r>
              <a:rPr lang="en-US" sz="2400" dirty="0" smtClean="0"/>
              <a:t>1803</a:t>
            </a:r>
          </a:p>
          <a:p>
            <a:pPr lvl="1"/>
            <a:endParaRPr lang="en-US" sz="2400" dirty="0" smtClean="0"/>
          </a:p>
          <a:p>
            <a:r>
              <a:rPr lang="en-US" dirty="0" smtClean="0"/>
              <a:t>Very influential in recent years</a:t>
            </a:r>
          </a:p>
          <a:p>
            <a:pPr lvl="1"/>
            <a:r>
              <a:rPr lang="en-US" sz="2400" dirty="0" smtClean="0"/>
              <a:t>Christopher Hasty: </a:t>
            </a:r>
            <a:r>
              <a:rPr lang="en-US" sz="2400" i="1" dirty="0" smtClean="0"/>
              <a:t>Meter as Rhythm (1997)</a:t>
            </a:r>
          </a:p>
          <a:p>
            <a:pPr lvl="1"/>
            <a:r>
              <a:rPr lang="en-US" sz="2400" dirty="0" err="1" smtClean="0"/>
              <a:t>Riepel</a:t>
            </a:r>
            <a:r>
              <a:rPr lang="en-US" sz="2400" dirty="0" smtClean="0"/>
              <a:t> studies</a:t>
            </a:r>
          </a:p>
          <a:p>
            <a:pPr lvl="1"/>
            <a:r>
              <a:rPr lang="en-US" sz="2400" dirty="0" smtClean="0"/>
              <a:t>Many Mozart and Beethoven studies</a:t>
            </a:r>
          </a:p>
          <a:p>
            <a:pPr marL="517525" lvl="1" indent="0">
              <a:buNone/>
            </a:pPr>
            <a:endParaRPr lang="en-US" sz="2400" dirty="0"/>
          </a:p>
        </p:txBody>
      </p:sp>
    </p:spTree>
    <p:extLst>
      <p:ext uri="{BB962C8B-B14F-4D97-AF65-F5344CB8AC3E}">
        <p14:creationId xmlns:p14="http://schemas.microsoft.com/office/powerpoint/2010/main" val="92268421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8534400" cy="1325563"/>
          </a:xfrm>
        </p:spPr>
        <p:txBody>
          <a:bodyPr/>
          <a:lstStyle/>
          <a:p>
            <a:r>
              <a:rPr lang="en-US" b="1" dirty="0" smtClean="0">
                <a:latin typeface="Cambria" panose="02040503050406030204" pitchFamily="18" charset="0"/>
              </a:rPr>
              <a:t>Koch on sonata form </a:t>
            </a:r>
            <a:r>
              <a:rPr lang="en-US" sz="3200" b="1" dirty="0" smtClean="0">
                <a:latin typeface="Cambria" panose="02040503050406030204" pitchFamily="18" charset="0"/>
              </a:rPr>
              <a:t>(and other structures)</a:t>
            </a:r>
            <a:endParaRPr lang="en-US" sz="3200" b="1" dirty="0">
              <a:latin typeface="Cambria" panose="02040503050406030204" pitchFamily="18" charset="0"/>
            </a:endParaRPr>
          </a:p>
        </p:txBody>
      </p:sp>
      <p:sp>
        <p:nvSpPr>
          <p:cNvPr id="3" name="Content Placeholder 2"/>
          <p:cNvSpPr>
            <a:spLocks noGrp="1"/>
          </p:cNvSpPr>
          <p:nvPr>
            <p:ph idx="1"/>
          </p:nvPr>
        </p:nvSpPr>
        <p:spPr>
          <a:xfrm>
            <a:off x="381000" y="1690689"/>
            <a:ext cx="8382000" cy="2880789"/>
          </a:xfrm>
        </p:spPr>
        <p:txBody>
          <a:bodyPr/>
          <a:lstStyle/>
          <a:p>
            <a:r>
              <a:rPr lang="en-US" sz="2800" dirty="0" smtClean="0"/>
              <a:t>Posits three tiers</a:t>
            </a:r>
          </a:p>
          <a:p>
            <a:pPr lvl="1"/>
            <a:r>
              <a:rPr lang="en-US" sz="2000" b="1" dirty="0" smtClean="0">
                <a:solidFill>
                  <a:srgbClr val="0070C0"/>
                </a:solidFill>
              </a:rPr>
              <a:t>Phrase</a:t>
            </a:r>
            <a:r>
              <a:rPr lang="en-US" sz="2000" dirty="0" smtClean="0"/>
              <a:t> (combination of notes)</a:t>
            </a:r>
          </a:p>
          <a:p>
            <a:pPr lvl="1"/>
            <a:r>
              <a:rPr lang="en-US" sz="2000" b="1" dirty="0" smtClean="0">
                <a:solidFill>
                  <a:srgbClr val="0070C0"/>
                </a:solidFill>
              </a:rPr>
              <a:t>Period</a:t>
            </a:r>
            <a:r>
              <a:rPr lang="en-US" sz="2000" dirty="0" smtClean="0"/>
              <a:t> (combination of phrases)</a:t>
            </a:r>
          </a:p>
          <a:p>
            <a:pPr lvl="1"/>
            <a:r>
              <a:rPr lang="en-US" sz="2000" b="1" dirty="0" smtClean="0">
                <a:solidFill>
                  <a:srgbClr val="0070C0"/>
                </a:solidFill>
              </a:rPr>
              <a:t>Form</a:t>
            </a:r>
            <a:r>
              <a:rPr lang="en-US" sz="2000" dirty="0" smtClean="0"/>
              <a:t>  (combination of periods)</a:t>
            </a:r>
          </a:p>
          <a:p>
            <a:pPr lvl="2"/>
            <a:r>
              <a:rPr lang="en-US" sz="1700" dirty="0" smtClean="0"/>
              <a:t>Therefore: phrase is microcosm of work</a:t>
            </a:r>
          </a:p>
          <a:p>
            <a:r>
              <a:rPr lang="en-US" sz="2800" dirty="0" smtClean="0"/>
              <a:t>Reflects high interest in instrumental music</a:t>
            </a:r>
            <a:endParaRPr lang="en-US" sz="2800" dirty="0"/>
          </a:p>
        </p:txBody>
      </p:sp>
    </p:spTree>
    <p:extLst>
      <p:ext uri="{BB962C8B-B14F-4D97-AF65-F5344CB8AC3E}">
        <p14:creationId xmlns:p14="http://schemas.microsoft.com/office/powerpoint/2010/main" val="296725836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553998"/>
          </a:xfrm>
        </p:spPr>
        <p:txBody>
          <a:bodyPr>
            <a:normAutofit/>
          </a:bodyPr>
          <a:lstStyle/>
          <a:p>
            <a:r>
              <a:rPr lang="en-US" sz="3200" b="1" dirty="0" smtClean="0">
                <a:latin typeface="Cambria" panose="02040503050406030204" pitchFamily="18" charset="0"/>
              </a:rPr>
              <a:t>John Paul Ito (2014) , CMU</a:t>
            </a:r>
            <a:endParaRPr lang="en-US" sz="3200" b="1" dirty="0">
              <a:latin typeface="Cambria" panose="02040503050406030204" pitchFamily="18" charset="0"/>
            </a:endParaRPr>
          </a:p>
        </p:txBody>
      </p:sp>
      <p:sp>
        <p:nvSpPr>
          <p:cNvPr id="3" name="Text Placeholder 2"/>
          <p:cNvSpPr>
            <a:spLocks noGrp="1"/>
          </p:cNvSpPr>
          <p:nvPr>
            <p:ph type="body" sz="quarter" idx="10"/>
          </p:nvPr>
        </p:nvSpPr>
        <p:spPr>
          <a:xfrm>
            <a:off x="381000" y="1411552"/>
            <a:ext cx="8382000" cy="2991588"/>
          </a:xfrm>
        </p:spPr>
        <p:txBody>
          <a:bodyPr>
            <a:normAutofit/>
          </a:bodyPr>
          <a:lstStyle/>
          <a:p>
            <a:r>
              <a:rPr lang="en-US" sz="2800" dirty="0" smtClean="0"/>
              <a:t>“Koch’s Metrical Theory and Mozart’s Music: A Corpus Study,”  </a:t>
            </a:r>
            <a:r>
              <a:rPr lang="en-US" sz="2800" i="1" dirty="0" smtClean="0"/>
              <a:t>Music Perception </a:t>
            </a:r>
            <a:r>
              <a:rPr lang="en-US" sz="2800" dirty="0" smtClean="0"/>
              <a:t>31/3.</a:t>
            </a:r>
          </a:p>
          <a:p>
            <a:r>
              <a:rPr lang="en-US" sz="2800" dirty="0" smtClean="0"/>
              <a:t>Koch: composers should emphasize events on strong beats</a:t>
            </a:r>
          </a:p>
          <a:p>
            <a:pPr lvl="1"/>
            <a:r>
              <a:rPr lang="en-US" sz="2400" dirty="0" smtClean="0"/>
              <a:t>Much emphasis on cadences</a:t>
            </a:r>
          </a:p>
          <a:p>
            <a:pPr lvl="1"/>
            <a:r>
              <a:rPr lang="en-US" sz="2400" dirty="0" smtClean="0"/>
              <a:t>Different rules for different beat </a:t>
            </a:r>
            <a:r>
              <a:rPr lang="en-US" sz="2400" dirty="0" smtClean="0"/>
              <a:t>categories</a:t>
            </a:r>
          </a:p>
          <a:p>
            <a:pPr marL="342900" lvl="1" indent="0">
              <a:buNone/>
            </a:pPr>
            <a:endParaRPr lang="en-US" sz="2400" dirty="0"/>
          </a:p>
        </p:txBody>
      </p:sp>
    </p:spTree>
    <p:extLst>
      <p:ext uri="{BB962C8B-B14F-4D97-AF65-F5344CB8AC3E}">
        <p14:creationId xmlns:p14="http://schemas.microsoft.com/office/powerpoint/2010/main" val="365977386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8829675" cy="4410075"/>
          </a:xfrm>
          <a:prstGeom prst="rect">
            <a:avLst/>
          </a:prstGeom>
        </p:spPr>
      </p:pic>
      <p:sp>
        <p:nvSpPr>
          <p:cNvPr id="5" name="TextBox 4"/>
          <p:cNvSpPr txBox="1"/>
          <p:nvPr/>
        </p:nvSpPr>
        <p:spPr>
          <a:xfrm>
            <a:off x="381000" y="4953000"/>
            <a:ext cx="7102714" cy="369332"/>
          </a:xfrm>
          <a:prstGeom prst="rect">
            <a:avLst/>
          </a:prstGeom>
          <a:noFill/>
        </p:spPr>
        <p:txBody>
          <a:bodyPr wrap="none" rtlCol="0">
            <a:spAutoFit/>
          </a:bodyPr>
          <a:lstStyle/>
          <a:p>
            <a:r>
              <a:rPr lang="en-US" dirty="0" smtClean="0"/>
              <a:t>Note increased melodic and harmonic movement in approaching cadence.</a:t>
            </a:r>
            <a:endParaRPr lang="en-US" dirty="0"/>
          </a:p>
        </p:txBody>
      </p:sp>
    </p:spTree>
    <p:extLst>
      <p:ext uri="{BB962C8B-B14F-4D97-AF65-F5344CB8AC3E}">
        <p14:creationId xmlns:p14="http://schemas.microsoft.com/office/powerpoint/2010/main" val="419414494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8134350" cy="1325563"/>
          </a:xfrm>
        </p:spPr>
        <p:txBody>
          <a:bodyPr/>
          <a:lstStyle/>
          <a:p>
            <a:r>
              <a:rPr lang="en-US" sz="3200" b="1" dirty="0" smtClean="0">
                <a:latin typeface="Cambria" panose="02040503050406030204" pitchFamily="18" charset="0"/>
              </a:rPr>
              <a:t>Ito: points of departure</a:t>
            </a:r>
            <a:endParaRPr lang="en-US" sz="3200" b="1" dirty="0">
              <a:latin typeface="Cambria" panose="02040503050406030204" pitchFamily="18" charset="0"/>
            </a:endParaRPr>
          </a:p>
        </p:txBody>
      </p:sp>
      <p:sp>
        <p:nvSpPr>
          <p:cNvPr id="3" name="Text Placeholder 2"/>
          <p:cNvSpPr>
            <a:spLocks noGrp="1"/>
          </p:cNvSpPr>
          <p:nvPr>
            <p:ph type="body" sz="quarter" idx="10"/>
          </p:nvPr>
        </p:nvSpPr>
        <p:spPr>
          <a:xfrm>
            <a:off x="381000" y="1411552"/>
            <a:ext cx="8382000" cy="3662541"/>
          </a:xfrm>
        </p:spPr>
        <p:txBody>
          <a:bodyPr/>
          <a:lstStyle/>
          <a:p>
            <a:r>
              <a:rPr lang="en-US" sz="2800" dirty="0" smtClean="0"/>
              <a:t>Whether Koch is an appropriate guide to Haydn and Mozart</a:t>
            </a:r>
          </a:p>
          <a:p>
            <a:r>
              <a:rPr lang="en-US" sz="2800" dirty="0" smtClean="0"/>
              <a:t>Challenged by </a:t>
            </a:r>
            <a:r>
              <a:rPr lang="en-US" sz="2800" b="1" dirty="0" smtClean="0">
                <a:solidFill>
                  <a:srgbClr val="0070C0"/>
                </a:solidFill>
              </a:rPr>
              <a:t>data</a:t>
            </a:r>
            <a:r>
              <a:rPr lang="en-US" sz="2800" dirty="0" smtClean="0"/>
              <a:t>:</a:t>
            </a:r>
          </a:p>
          <a:p>
            <a:pPr lvl="1"/>
            <a:r>
              <a:rPr lang="en-US" sz="2400" dirty="0" smtClean="0"/>
              <a:t>Mozart piano sonatas: 251 phrases selected from all sonatas, certain phrase types excluded</a:t>
            </a:r>
          </a:p>
          <a:p>
            <a:pPr lvl="1"/>
            <a:r>
              <a:rPr lang="en-US" sz="2400" dirty="0" smtClean="0"/>
              <a:t>80% of phrases substantiated Koch’s claim</a:t>
            </a:r>
          </a:p>
          <a:p>
            <a:pPr lvl="1"/>
            <a:r>
              <a:rPr lang="en-US" sz="2400" dirty="0" smtClean="0"/>
              <a:t>Compare to Sapp </a:t>
            </a:r>
            <a:r>
              <a:rPr lang="en-US" sz="2400" b="1" dirty="0" smtClean="0">
                <a:solidFill>
                  <a:srgbClr val="0070C0"/>
                </a:solidFill>
              </a:rPr>
              <a:t>attack sums </a:t>
            </a:r>
            <a:r>
              <a:rPr lang="en-US" sz="2400" dirty="0" smtClean="0"/>
              <a:t>for Mozart Sonata No. 17, </a:t>
            </a:r>
            <a:r>
              <a:rPr lang="en-US" sz="2400" dirty="0" err="1" smtClean="0"/>
              <a:t>i</a:t>
            </a:r>
            <a:r>
              <a:rPr lang="en-US" sz="2400" dirty="0" smtClean="0"/>
              <a:t> </a:t>
            </a:r>
          </a:p>
          <a:p>
            <a:pPr marL="517525" lvl="1" indent="0">
              <a:buNone/>
            </a:pPr>
            <a:r>
              <a:rPr lang="en-US" sz="1400" dirty="0">
                <a:hlinkClick r:id="rId2"/>
              </a:rPr>
              <a:t>http://</a:t>
            </a:r>
            <a:r>
              <a:rPr lang="en-US" sz="1400" dirty="0" smtClean="0">
                <a:hlinkClick r:id="rId2"/>
              </a:rPr>
              <a:t>kern.ccarh.org/cgi-bin/ksanalysis-attacksum?optiona=yes&amp;url=http%3A%2F%2Fkern.ccarh.org%2Fcgi-bin%2Fksdata%3Fl%3Dusers%2Fcraig%2Fclassical%2Fmozart%2Fpiano%2Fsonata%26file%3Dsonata17-1.krn%26f%3Dkern</a:t>
            </a:r>
            <a:endParaRPr lang="en-US" sz="1400" dirty="0" smtClean="0"/>
          </a:p>
          <a:p>
            <a:pPr marL="517525" lvl="1" indent="0">
              <a:buNone/>
            </a:pPr>
            <a:endParaRPr lang="en-US" sz="1400" dirty="0"/>
          </a:p>
        </p:txBody>
      </p:sp>
      <p:pic>
        <p:nvPicPr>
          <p:cNvPr id="4" name="Picture 3"/>
          <p:cNvPicPr>
            <a:picLocks noChangeAspect="1"/>
          </p:cNvPicPr>
          <p:nvPr/>
        </p:nvPicPr>
        <p:blipFill>
          <a:blip r:embed="rId3"/>
          <a:stretch>
            <a:fillRect/>
          </a:stretch>
        </p:blipFill>
        <p:spPr>
          <a:xfrm>
            <a:off x="6203480" y="0"/>
            <a:ext cx="2940520" cy="1457325"/>
          </a:xfrm>
          <a:prstGeom prst="rect">
            <a:avLst/>
          </a:prstGeom>
        </p:spPr>
      </p:pic>
      <p:cxnSp>
        <p:nvCxnSpPr>
          <p:cNvPr id="6" name="Elbow Connector 5"/>
          <p:cNvCxnSpPr/>
          <p:nvPr/>
        </p:nvCxnSpPr>
        <p:spPr>
          <a:xfrm rot="5400000" flipH="1" flipV="1">
            <a:off x="7106576" y="2686976"/>
            <a:ext cx="2703248" cy="152400"/>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808564"/>
      </p:ext>
    </p:extLst>
  </p:cSld>
  <p:clrMapOvr>
    <a:masterClrMapping/>
  </p:clrMapOvr>
  <p:transition>
    <p:fade/>
  </p:transition>
</p:sld>
</file>

<file path=ppt/theme/theme1.xml><?xml version="1.0" encoding="utf-8"?>
<a:theme xmlns:a="http://schemas.openxmlformats.org/drawingml/2006/main" name="Light Background Segoe 4-3 template-template_April-17-2007">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bar design)</Template>
  <TotalTime>261</TotalTime>
  <Words>555</Words>
  <Application>Microsoft Office PowerPoint</Application>
  <PresentationFormat>On-screen Show (4:3)</PresentationFormat>
  <Paragraphs>94</Paragraphs>
  <Slides>14</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Calibri Light</vt:lpstr>
      <vt:lpstr>Cambria</vt:lpstr>
      <vt:lpstr>Courier New</vt:lpstr>
      <vt:lpstr>Wingdings</vt:lpstr>
      <vt:lpstr>Light Background Segoe 4-3 template-template_April-17-2007</vt:lpstr>
      <vt:lpstr>White with Courier font for code slides</vt:lpstr>
      <vt:lpstr>Office Theme</vt:lpstr>
      <vt:lpstr>Theories of meter, rhythm, and form</vt:lpstr>
      <vt:lpstr>Josef Riepel (1752, 1775)</vt:lpstr>
      <vt:lpstr>Overview</vt:lpstr>
      <vt:lpstr>Riepel: schematics of rhythmic motion</vt:lpstr>
      <vt:lpstr>Heinrich Christoph Koch (1749-1816)</vt:lpstr>
      <vt:lpstr>Koch on sonata form (and other structures)</vt:lpstr>
      <vt:lpstr>John Paul Ito (2014) , CMU</vt:lpstr>
      <vt:lpstr>PowerPoint Presentation</vt:lpstr>
      <vt:lpstr>Ito: points of departure</vt:lpstr>
      <vt:lpstr>However…</vt:lpstr>
      <vt:lpstr>Ito: Hypermeter</vt:lpstr>
      <vt:lpstr>Christopher William White (2014), Yale</vt:lpstr>
      <vt:lpstr>White methodology</vt:lpstr>
      <vt:lpstr>White, cont.</vt:lpstr>
    </vt:vector>
  </TitlesOfParts>
  <Company>Stanford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Selfridge-Field, Eleanor</dc:creator>
  <cp:keywords/>
  <cp:lastModifiedBy>Selfridge-Field, Eleanor</cp:lastModifiedBy>
  <cp:revision>38</cp:revision>
  <dcterms:created xsi:type="dcterms:W3CDTF">2014-05-29T21:13:03Z</dcterms:created>
  <dcterms:modified xsi:type="dcterms:W3CDTF">2016-05-02T21:42:41Z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