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65" r:id="rId4"/>
    <p:sldId id="266" r:id="rId5"/>
    <p:sldId id="259" r:id="rId6"/>
    <p:sldId id="260" r:id="rId7"/>
    <p:sldId id="262" r:id="rId8"/>
    <p:sldId id="263" r:id="rId9"/>
    <p:sldId id="261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  <p:sldId id="275" r:id="rId21"/>
    <p:sldId id="276" r:id="rId22"/>
    <p:sldId id="279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3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6387C-EFF7-43BC-8FAA-0C50AA3E091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F1B9E-D083-48B0-8AD2-AC5A6F3E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8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0320621-A9EE-4076-B70C-5574BA4A67FC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5421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C5C176A-F0A3-476C-8342-765B3AA8936E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875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C2E28BD-7498-4174-A2DF-E2F61064C231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9353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C415C36-7DAE-4F0C-9550-785C8591F919}" type="slidenum">
              <a:rPr lang="en-US" sz="120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17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3407856-E31D-46C7-B5DA-C167B1319433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026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387E918-FC81-45A7-BCBA-A5F231542BBD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600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DACFB22-A126-402C-954F-3A8CACE12D1F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770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165393-F78A-4C8E-AC05-1A12F6A7CEDA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0590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E7D6ABE-6B1B-4ED8-A429-347236A721E8}" type="slidenum">
              <a:rPr lang="en-US" sz="1200">
                <a:latin typeface="Arial" charset="0"/>
              </a:rPr>
              <a:pPr eaLnBrk="1" hangingPunct="1"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1401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638DA67-4986-4245-9E48-904DA11C8020}" type="slidenum">
              <a:rPr lang="en-US" sz="1200">
                <a:latin typeface="Arial" charset="0"/>
              </a:rPr>
              <a:pPr eaLnBrk="1" hangingPunct="1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1973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7493BC3-5A1A-47A5-A9BA-3BE5BED30087}" type="slidenum">
              <a:rPr lang="en-US" sz="1200">
                <a:latin typeface="Arial" charset="0"/>
              </a:rPr>
              <a:pPr eaLnBrk="1" hangingPunct="1"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546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D021632-EBAF-43BA-B94F-337D7763BCFF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6636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5900AC9-CA8F-4889-942B-01D0BBDC655D}" type="slidenum">
              <a:rPr lang="en-US" sz="1200">
                <a:latin typeface="Arial" charset="0"/>
              </a:rPr>
              <a:pPr eaLnBrk="1" hangingPunct="1"/>
              <a:t>24</a:t>
            </a:fld>
            <a:endParaRPr lang="en-US" sz="120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9713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1D24106-5B1C-4A43-B055-AAD0E52D588E}" type="slidenum">
              <a:rPr lang="en-US" sz="1200">
                <a:latin typeface="Arial" charset="0"/>
              </a:rPr>
              <a:pPr eaLnBrk="1" hangingPunct="1"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6344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0B7FE19-07EB-4247-B36C-BFB70B7E522E}" type="slidenum">
              <a:rPr lang="en-US" sz="1200">
                <a:latin typeface="Arial" charset="0"/>
              </a:rPr>
              <a:pPr eaLnBrk="1" hangingPunct="1"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24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91D2E84-2211-4243-9B80-535EAA538A36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52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D8CD47-446F-47FD-8D83-A7053CB5FF94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467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4B566D9-72E3-46D7-B79D-98104BDF81E7}" type="slidenum">
              <a:rPr lang="en-US" sz="1200">
                <a:latin typeface="Arial" charset="0"/>
              </a:rPr>
              <a:pPr eaLnBrk="1" hangingPunct="1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832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858DFBF-E3F1-4DDA-8C6D-7AFFE2EB0DC9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8817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F8AFB85-3F42-48C0-8565-8B572F1965F9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507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E65CFD7-C841-40DB-AC4B-F3E8D092C985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2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62D9CF5-73BC-46A4-9200-9C4C0AE5F7E2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209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2016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2F918C-A9D1-41F7-8D8B-86D75E95A74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Harmonic Models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 275B/Music 254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Arial Unicode MS" pitchFamily="34" charset="-128"/>
              </a:rPr>
              <a:t>Joseph Swain: 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itchFamily="34" charset="-128"/>
              </a:rPr>
              <a:t>Harmonic Rhythm</a:t>
            </a:r>
            <a:r>
              <a:rPr lang="en-US" sz="2800" b="1" dirty="0" smtClean="0">
                <a:solidFill>
                  <a:srgbClr val="002060"/>
                </a:solidFill>
                <a:latin typeface="Arial Unicode MS" pitchFamily="34" charset="-128"/>
              </a:rPr>
              <a:t> (1998)</a:t>
            </a:r>
          </a:p>
        </p:txBody>
      </p:sp>
      <p:pic>
        <p:nvPicPr>
          <p:cNvPr id="11269" name="Picture 4" descr="rhy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6398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480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Six levels of harmonic rhythm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/>
              <a:t>Phenomenal rhythm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/>
              <a:t>Bass-pitch </a:t>
            </a:r>
            <a:r>
              <a:rPr lang="en-US" sz="1600" dirty="0" smtClean="0"/>
              <a:t>rhythm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Root analysis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Within-key analysis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Density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Harmonic function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600" dirty="0" smtClean="0">
                <a:solidFill>
                  <a:srgbClr val="3333FF"/>
                </a:solidFill>
              </a:rPr>
              <a:t>Interpretation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68262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Schenker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Schenkerian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analysis)</a:t>
            </a:r>
          </a:p>
        </p:txBody>
      </p:sp>
      <p:pic>
        <p:nvPicPr>
          <p:cNvPr id="18437" name="Picture 4" descr="Brand_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5532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1676400" cy="630942"/>
          </a:xfrm>
          <a:prstGeom prst="rect">
            <a:avLst/>
          </a:prstGeom>
          <a:solidFill>
            <a:srgbClr val="7030A0">
              <a:alpha val="15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Foreground/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 dirty="0"/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05800" cy="682625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solidFill>
                  <a:srgbClr val="002060"/>
                </a:solidFill>
              </a:rPr>
              <a:t>Evaluation and detection (Sapp)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2672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Riemannesque</a:t>
            </a:r>
            <a:r>
              <a:rPr lang="en-US" sz="2800" dirty="0" smtClean="0"/>
              <a:t> analysis: root-based chord analysis</a:t>
            </a:r>
          </a:p>
          <a:p>
            <a:pPr lvl="1" eaLnBrk="1" hangingPunct="1"/>
            <a:r>
              <a:rPr lang="en-US" dirty="0" smtClean="0"/>
              <a:t>kern &gt; </a:t>
            </a:r>
            <a:r>
              <a:rPr lang="en-US" dirty="0" err="1" smtClean="0"/>
              <a:t>eval</a:t>
            </a:r>
            <a:r>
              <a:rPr lang="en-US" dirty="0" smtClean="0"/>
              <a:t> &gt; new spine &gt; </a:t>
            </a:r>
            <a:r>
              <a:rPr lang="en-US" dirty="0" err="1" smtClean="0"/>
              <a:t>gmn</a:t>
            </a:r>
            <a:endParaRPr lang="en-US" dirty="0" smtClean="0"/>
          </a:p>
          <a:p>
            <a:pPr lvl="1" eaLnBrk="1" hangingPunct="1"/>
            <a:r>
              <a:rPr lang="en-US" dirty="0" smtClean="0"/>
              <a:t>chord quality tool </a:t>
            </a:r>
            <a:r>
              <a:rPr lang="en-US" sz="2000" dirty="0" smtClean="0"/>
              <a:t>(Sapp)</a:t>
            </a:r>
          </a:p>
          <a:p>
            <a:pPr eaLnBrk="1" hangingPunct="1"/>
            <a:r>
              <a:rPr lang="en-US" sz="2800" dirty="0" smtClean="0"/>
              <a:t>Visualization of chord root/quality &gt; key</a:t>
            </a:r>
            <a:r>
              <a:rPr lang="en-US" dirty="0" smtClean="0"/>
              <a:t> </a:t>
            </a:r>
            <a:r>
              <a:rPr lang="en-US" sz="2000" dirty="0" smtClean="0"/>
              <a:t>(Sapp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800" dirty="0" smtClean="0"/>
              <a:t>Pattern violations (#13)</a:t>
            </a:r>
            <a:endParaRPr lang="en-US" sz="2800" dirty="0" smtClean="0"/>
          </a:p>
        </p:txBody>
      </p:sp>
      <p:pic>
        <p:nvPicPr>
          <p:cNvPr id="17414" name="Picture 5" descr="D576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D576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D576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D576_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1223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590800" y="571500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Schubert: Piano Variations D 576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Lerdahl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(Gestalt readings)</a:t>
            </a:r>
          </a:p>
        </p:txBody>
      </p:sp>
      <p:pic>
        <p:nvPicPr>
          <p:cNvPr id="19461" name="Picture 4" descr="SAcred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/>
              <a:t>Lerdahl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Jackendoff</a:t>
            </a:r>
            <a:r>
              <a:rPr lang="en-US" sz="1600" dirty="0" smtClean="0"/>
              <a:t>: </a:t>
            </a:r>
            <a:endParaRPr lang="en-US" sz="1600" dirty="0"/>
          </a:p>
          <a:p>
            <a:pPr eaLnBrk="1" hangingPunct="1">
              <a:spcBef>
                <a:spcPct val="50000"/>
              </a:spcBef>
            </a:pPr>
            <a:r>
              <a:rPr lang="en-US" sz="1600" i="1" dirty="0"/>
              <a:t>Generative Theory of Tonal Music </a:t>
            </a:r>
            <a:r>
              <a:rPr lang="en-US" sz="1600" dirty="0" smtClean="0"/>
              <a:t>(MIT, 1983</a:t>
            </a:r>
            <a:r>
              <a:rPr lang="en-US" sz="16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819400"/>
            <a:ext cx="36408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Grammatical structures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Grouping structures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Motives, phrases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Metrical structures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Strong, weak beats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</a:rPr>
              <a:t>Time-span reductions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Tree structures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3333FF"/>
                </a:solidFill>
              </a:rPr>
              <a:t>Prolongational</a:t>
            </a:r>
            <a:r>
              <a:rPr lang="en-US" dirty="0" smtClean="0">
                <a:solidFill>
                  <a:srgbClr val="3333FF"/>
                </a:solidFill>
              </a:rPr>
              <a:t> reductions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Psychological awareness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5685632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Bach chorale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Lerdahl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en-US" b="1" i="1" dirty="0" smtClean="0">
                <a:solidFill>
                  <a:srgbClr val="002060"/>
                </a:solidFill>
              </a:rPr>
              <a:t>Tonal Pitch Space </a:t>
            </a:r>
            <a:r>
              <a:rPr lang="en-US" b="1" dirty="0">
                <a:solidFill>
                  <a:srgbClr val="002060"/>
                </a:solidFill>
              </a:rPr>
              <a:t> (2001)</a:t>
            </a:r>
            <a:endParaRPr lang="en-US" b="1" i="1" dirty="0" smtClean="0">
              <a:solidFill>
                <a:srgbClr val="00206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0918" y="3761886"/>
            <a:ext cx="381008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2060"/>
                </a:solidFill>
              </a:rPr>
              <a:t>Preference rules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660033"/>
                </a:solidFill>
              </a:rPr>
              <a:t>Harmonic tension</a:t>
            </a:r>
            <a:endParaRPr lang="en-US" sz="2000" dirty="0">
              <a:solidFill>
                <a:srgbClr val="660033"/>
              </a:solidFill>
            </a:endParaRP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660033"/>
                </a:solidFill>
              </a:rPr>
              <a:t>Melodic attraction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000" dirty="0" smtClean="0"/>
              <a:t>Attraction, expression</a:t>
            </a:r>
            <a:endParaRPr lang="en-US" sz="2000" dirty="0"/>
          </a:p>
        </p:txBody>
      </p:sp>
      <p:pic>
        <p:nvPicPr>
          <p:cNvPr id="20486" name="Picture 6" descr="TensionAttrac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1434"/>
            <a:ext cx="4876800" cy="4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031" y="1621436"/>
            <a:ext cx="415030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GTTM rules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Well-</a:t>
            </a:r>
            <a:r>
              <a:rPr lang="en-US" sz="2000" dirty="0" err="1" smtClean="0"/>
              <a:t>formedness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rules</a:t>
            </a:r>
            <a:r>
              <a:rPr lang="en-US" sz="2000" dirty="0" smtClean="0"/>
              <a:t> (structure)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Preference rules (listener-based)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Transformational rules (grouping,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eceptive situations)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Lerdahl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Tonal Pitch Space (2001)</a:t>
            </a:r>
          </a:p>
        </p:txBody>
      </p:sp>
      <p:pic>
        <p:nvPicPr>
          <p:cNvPr id="21510" name="Picture 7" descr="TensionAttraction3ChopinEMaj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619825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24000"/>
            <a:ext cx="301556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Riemannian functions</a:t>
            </a:r>
          </a:p>
          <a:p>
            <a:r>
              <a:rPr lang="en-US" dirty="0" err="1" smtClean="0">
                <a:solidFill>
                  <a:srgbClr val="660033"/>
                </a:solidFill>
              </a:rPr>
              <a:t>Octatonic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vs</a:t>
            </a:r>
            <a:r>
              <a:rPr lang="en-US" dirty="0" smtClean="0">
                <a:solidFill>
                  <a:srgbClr val="660033"/>
                </a:solidFill>
              </a:rPr>
              <a:t> </a:t>
            </a:r>
            <a:r>
              <a:rPr lang="en-US" dirty="0" err="1" smtClean="0">
                <a:solidFill>
                  <a:srgbClr val="660033"/>
                </a:solidFill>
              </a:rPr>
              <a:t>hexatonic</a:t>
            </a:r>
            <a:r>
              <a:rPr lang="en-US" dirty="0" smtClean="0">
                <a:solidFill>
                  <a:srgbClr val="660033"/>
                </a:solidFill>
              </a:rPr>
              <a:t> spaces</a:t>
            </a:r>
          </a:p>
          <a:p>
            <a:r>
              <a:rPr lang="en-US" dirty="0" smtClean="0">
                <a:solidFill>
                  <a:srgbClr val="660033"/>
                </a:solidFill>
              </a:rPr>
              <a:t>Chromatic spaces</a:t>
            </a:r>
          </a:p>
          <a:p>
            <a:r>
              <a:rPr lang="en-US" dirty="0" smtClean="0">
                <a:solidFill>
                  <a:srgbClr val="660033"/>
                </a:solidFill>
              </a:rPr>
              <a:t>Whole-tone spaces</a:t>
            </a:r>
          </a:p>
          <a:p>
            <a:endParaRPr lang="en-US" dirty="0"/>
          </a:p>
          <a:p>
            <a:r>
              <a:rPr lang="en-US" sz="2400" dirty="0" smtClean="0"/>
              <a:t>Metrical attractions</a:t>
            </a:r>
          </a:p>
          <a:p>
            <a:r>
              <a:rPr lang="en-US" dirty="0" smtClean="0">
                <a:solidFill>
                  <a:srgbClr val="660033"/>
                </a:solidFill>
              </a:rPr>
              <a:t>Psycho-acoustical </a:t>
            </a:r>
            <a:r>
              <a:rPr lang="en-US" dirty="0" smtClean="0">
                <a:solidFill>
                  <a:srgbClr val="660033"/>
                </a:solidFill>
              </a:rPr>
              <a:t>factors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Lerdahl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Krumhansl</a:t>
            </a:r>
            <a:r>
              <a:rPr lang="en-US" b="1" dirty="0" smtClean="0">
                <a:solidFill>
                  <a:srgbClr val="002060"/>
                </a:solidFill>
              </a:rPr>
              <a:t> (2007),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371600"/>
            <a:ext cx="615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Modelling</a:t>
            </a:r>
            <a:r>
              <a:rPr lang="en-US" dirty="0" smtClean="0"/>
              <a:t> Tonal Tension,”  </a:t>
            </a:r>
            <a:r>
              <a:rPr lang="en-US" i="1" dirty="0" smtClean="0"/>
              <a:t>Music Perception </a:t>
            </a:r>
            <a:r>
              <a:rPr lang="en-US" dirty="0" smtClean="0"/>
              <a:t>24, 329-366 (2007)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410200"/>
            <a:ext cx="812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Principles: </a:t>
            </a:r>
            <a:r>
              <a:rPr lang="en-US" sz="1600" dirty="0" err="1" smtClean="0">
                <a:solidFill>
                  <a:srgbClr val="660033"/>
                </a:solidFill>
              </a:rPr>
              <a:t>Prolongational</a:t>
            </a:r>
            <a:r>
              <a:rPr lang="en-US" sz="1600" dirty="0" smtClean="0">
                <a:solidFill>
                  <a:srgbClr val="660033"/>
                </a:solidFill>
              </a:rPr>
              <a:t> structure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660033"/>
                </a:solidFill>
              </a:rPr>
              <a:t>pitch-space model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660033"/>
                </a:solidFill>
              </a:rPr>
              <a:t>surface-tension model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660033"/>
                </a:solidFill>
              </a:rPr>
              <a:t>attraction model</a:t>
            </a:r>
            <a:r>
              <a:rPr lang="en-US" sz="1600" dirty="0" smtClean="0"/>
              <a:t>--</a:t>
            </a:r>
          </a:p>
          <a:p>
            <a:r>
              <a:rPr lang="en-US" sz="1600" dirty="0" smtClean="0"/>
              <a:t>Experimental results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9" y="1828801"/>
            <a:ext cx="2311121" cy="199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3785"/>
            <a:ext cx="2181225" cy="18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64" y="1740932"/>
            <a:ext cx="234859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6085"/>
            <a:ext cx="2307464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4721" y="1990635"/>
            <a:ext cx="1152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Attraction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Tension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8954" y="3861828"/>
            <a:ext cx="2028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Combo attraction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Combo hierarchical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87910" y="4332410"/>
            <a:ext cx="1098492" cy="1"/>
          </a:xfrm>
          <a:prstGeom prst="straightConnector1">
            <a:avLst/>
          </a:prstGeom>
          <a:ln w="158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60915" y="4800600"/>
            <a:ext cx="1066800" cy="0"/>
          </a:xfrm>
          <a:prstGeom prst="straightConnector1">
            <a:avLst/>
          </a:prstGeom>
          <a:ln w="158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43810" y="2362200"/>
            <a:ext cx="533400" cy="0"/>
          </a:xfrm>
          <a:prstGeom prst="straightConnector1">
            <a:avLst/>
          </a:prstGeom>
          <a:ln w="158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10510" y="2895600"/>
            <a:ext cx="835152" cy="0"/>
          </a:xfrm>
          <a:prstGeom prst="straightConnector1">
            <a:avLst/>
          </a:prstGeom>
          <a:ln w="158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Lerdahl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Krumhansl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(2007),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230" y="2312194"/>
            <a:ext cx="54387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10" y="1143000"/>
            <a:ext cx="562632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743200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Bach chorale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4267200"/>
            <a:ext cx="223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Wagner “Grail” motif.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Temperley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2003, 1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09600" y="1143000"/>
            <a:ext cx="80645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hlink"/>
              </a:buClr>
              <a:buFontTx/>
              <a:buNone/>
            </a:pPr>
            <a:endParaRPr lang="en-US" sz="3000" dirty="0"/>
          </a:p>
          <a:p>
            <a:pPr>
              <a:buClr>
                <a:schemeClr val="hlink"/>
              </a:buClr>
            </a:pPr>
            <a:r>
              <a:rPr lang="en-US" sz="2400" dirty="0">
                <a:solidFill>
                  <a:srgbClr val="002060"/>
                </a:solidFill>
              </a:rPr>
              <a:t>Music </a:t>
            </a:r>
            <a:r>
              <a:rPr lang="en-US" sz="2400" dirty="0" smtClean="0">
                <a:solidFill>
                  <a:srgbClr val="002060"/>
                </a:solidFill>
              </a:rPr>
              <a:t>Cognition: </a:t>
            </a:r>
          </a:p>
          <a:p>
            <a:pPr>
              <a:buClr>
                <a:schemeClr val="hlink"/>
              </a:buClr>
            </a:pPr>
            <a:r>
              <a:rPr lang="en-US" sz="2000" i="1" dirty="0" smtClean="0">
                <a:solidFill>
                  <a:srgbClr val="002060"/>
                </a:solidFill>
              </a:rPr>
              <a:t>The Cognition of Basic Musical Structures</a:t>
            </a:r>
            <a:r>
              <a:rPr lang="en-US" sz="2000" dirty="0" smtClean="0">
                <a:solidFill>
                  <a:srgbClr val="002060"/>
                </a:solidFill>
              </a:rPr>
              <a:t> (2003)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5606" name="Picture 6" descr="Prosody-met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4788"/>
            <a:ext cx="38862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Prosody-mete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73038"/>
            <a:ext cx="4330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1219200"/>
            <a:ext cx="25642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Areas covered: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33"/>
                </a:solidFill>
              </a:rPr>
              <a:t>Metrical</a:t>
            </a:r>
            <a:r>
              <a:rPr lang="en-US" sz="1600" dirty="0" smtClean="0"/>
              <a:t>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33"/>
                </a:solidFill>
              </a:rPr>
              <a:t>Phrase </a:t>
            </a:r>
            <a:r>
              <a:rPr lang="en-US" sz="1600" dirty="0" smtClean="0"/>
              <a:t>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33"/>
                </a:solidFill>
              </a:rPr>
              <a:t>Melodic phrase </a:t>
            </a:r>
            <a:r>
              <a:rPr lang="en-US" sz="1600" dirty="0" smtClean="0"/>
              <a:t>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33"/>
                </a:solidFill>
              </a:rPr>
              <a:t>Contrapuntal</a:t>
            </a:r>
            <a:r>
              <a:rPr lang="en-US" sz="1600" dirty="0" smtClean="0"/>
              <a:t>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33"/>
                </a:solidFill>
              </a:rPr>
              <a:t>Harmonic</a:t>
            </a:r>
            <a:r>
              <a:rPr lang="en-US" sz="1600" dirty="0" smtClean="0"/>
              <a:t>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660033"/>
                </a:solidFill>
              </a:rPr>
              <a:t>Key </a:t>
            </a:r>
            <a:r>
              <a:rPr lang="en-US" sz="1600" dirty="0" smtClean="0"/>
              <a:t>structure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Temperley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2003,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Repertories and perspectives</a:t>
            </a:r>
          </a:p>
          <a:p>
            <a:pPr lvl="1"/>
            <a:r>
              <a:rPr lang="en-US" sz="2000" dirty="0" smtClean="0"/>
              <a:t>Ambiguity</a:t>
            </a:r>
          </a:p>
          <a:p>
            <a:pPr lvl="1"/>
            <a:r>
              <a:rPr lang="en-US" sz="2000" dirty="0" smtClean="0"/>
              <a:t>Rock</a:t>
            </a:r>
          </a:p>
          <a:p>
            <a:pPr lvl="1"/>
            <a:r>
              <a:rPr lang="en-US" sz="2000" dirty="0" smtClean="0"/>
              <a:t>African music</a:t>
            </a:r>
          </a:p>
          <a:p>
            <a:pPr lvl="1"/>
            <a:r>
              <a:rPr lang="en-US" sz="2000" dirty="0" smtClean="0"/>
              <a:t>Generative processes</a:t>
            </a:r>
          </a:p>
          <a:p>
            <a:pPr lvl="1"/>
            <a:r>
              <a:rPr lang="en-US" sz="2000" dirty="0" smtClean="0"/>
              <a:t>Non-metrical music</a:t>
            </a:r>
          </a:p>
          <a:p>
            <a:pPr lvl="1"/>
            <a:r>
              <a:rPr lang="en-US" sz="2000" dirty="0" smtClean="0"/>
              <a:t>Arbitrariness</a:t>
            </a:r>
          </a:p>
          <a:p>
            <a:pPr marL="274320" lvl="1" indent="0">
              <a:buNone/>
            </a:pPr>
            <a:r>
              <a:rPr lang="en-US" i="1" dirty="0" smtClean="0"/>
              <a:t>Method</a:t>
            </a:r>
            <a:r>
              <a:rPr lang="en-US" dirty="0" smtClean="0"/>
              <a:t>: mainly based on GTTM (</a:t>
            </a:r>
            <a:r>
              <a:rPr lang="en-US" dirty="0" err="1" smtClean="0"/>
              <a:t>Lerdahl</a:t>
            </a:r>
            <a:r>
              <a:rPr lang="en-US" dirty="0" smtClean="0"/>
              <a:t>…) and extensions to it</a:t>
            </a:r>
          </a:p>
          <a:p>
            <a:pPr marL="274320" lvl="1" indent="0">
              <a:buNone/>
            </a:pPr>
            <a:r>
              <a:rPr lang="en-US" i="1" dirty="0" smtClean="0"/>
              <a:t>Software:</a:t>
            </a:r>
            <a:r>
              <a:rPr lang="en-US" dirty="0" smtClean="0"/>
              <a:t> (</a:t>
            </a:r>
            <a:r>
              <a:rPr lang="en-US" i="1" dirty="0" smtClean="0">
                <a:solidFill>
                  <a:srgbClr val="3333FF"/>
                </a:solidFill>
              </a:rPr>
              <a:t>Melisma</a:t>
            </a:r>
            <a:r>
              <a:rPr lang="en-US" dirty="0" smtClean="0"/>
              <a:t>): mainly written Daniel </a:t>
            </a:r>
            <a:r>
              <a:rPr lang="en-US" dirty="0" err="1" smtClean="0"/>
              <a:t>Sleator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sz="2000" dirty="0" smtClean="0"/>
              <a:t>[</a:t>
            </a:r>
            <a:r>
              <a:rPr lang="en-US" sz="2000" dirty="0" err="1" smtClean="0"/>
              <a:t>cf</a:t>
            </a:r>
            <a:r>
              <a:rPr lang="en-US" sz="2000" dirty="0" smtClean="0"/>
              <a:t> on </a:t>
            </a:r>
            <a:r>
              <a:rPr lang="en-US" sz="2000" dirty="0" err="1" smtClean="0"/>
              <a:t>KernScores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861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200" smtClean="0"/>
              <a:t>2016 Eleanor Selfridge-Field</a:t>
            </a:r>
            <a:endParaRPr lang="en-US" sz="12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General questions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739062" cy="4267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3333FF"/>
                </a:solidFill>
              </a:rPr>
              <a:t>Can harmony be separated </a:t>
            </a:r>
            <a:r>
              <a:rPr lang="en-US" sz="2000" dirty="0" smtClean="0"/>
              <a:t>from pitch and rhythm?</a:t>
            </a:r>
          </a:p>
          <a:p>
            <a:pPr eaLnBrk="1" hangingPunct="1"/>
            <a:r>
              <a:rPr lang="en-US" sz="2000" dirty="0" smtClean="0"/>
              <a:t>Should harmony be computed </a:t>
            </a:r>
            <a:r>
              <a:rPr lang="en-US" sz="2000" dirty="0" smtClean="0">
                <a:solidFill>
                  <a:srgbClr val="3333FF"/>
                </a:solidFill>
              </a:rPr>
              <a:t>top-down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3333FF"/>
                </a:solidFill>
              </a:rPr>
              <a:t>bottom up</a:t>
            </a:r>
            <a:r>
              <a:rPr lang="en-US" sz="2000" dirty="0" smtClean="0"/>
              <a:t>?</a:t>
            </a:r>
          </a:p>
          <a:p>
            <a:pPr eaLnBrk="1" hangingPunct="1"/>
            <a:r>
              <a:rPr lang="en-US" sz="2000" dirty="0" smtClean="0"/>
              <a:t>How should harmonic change be </a:t>
            </a:r>
            <a:r>
              <a:rPr lang="en-US" sz="2000" dirty="0" smtClean="0">
                <a:solidFill>
                  <a:srgbClr val="3333FF"/>
                </a:solidFill>
              </a:rPr>
              <a:t>segmented</a:t>
            </a:r>
            <a:r>
              <a:rPr lang="en-US" sz="2000" dirty="0" smtClean="0"/>
              <a:t>? </a:t>
            </a:r>
          </a:p>
          <a:p>
            <a:pPr eaLnBrk="1" hangingPunct="1"/>
            <a:r>
              <a:rPr lang="en-US" sz="2000" dirty="0" smtClean="0"/>
              <a:t>How can </a:t>
            </a:r>
            <a:r>
              <a:rPr lang="en-US" sz="2000" dirty="0" smtClean="0">
                <a:solidFill>
                  <a:srgbClr val="3333FF"/>
                </a:solidFill>
              </a:rPr>
              <a:t>harmonic information </a:t>
            </a:r>
            <a:r>
              <a:rPr lang="en-US" sz="2000" dirty="0" smtClean="0"/>
              <a:t>best be communicated?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Temperley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(3)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609600" y="990600"/>
            <a:ext cx="4538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hlink"/>
              </a:buClr>
              <a:buFontTx/>
              <a:buNone/>
            </a:pPr>
            <a:endParaRPr lang="en-US" sz="3000" dirty="0"/>
          </a:p>
          <a:p>
            <a:pPr marL="469900" indent="-469900">
              <a:buClr>
                <a:schemeClr val="hlink"/>
              </a:buClr>
              <a:buFontTx/>
              <a:buChar char="•"/>
            </a:pPr>
            <a:r>
              <a:rPr lang="en-US" sz="2400" i="1" dirty="0"/>
              <a:t>Music and Probability</a:t>
            </a:r>
            <a:r>
              <a:rPr lang="en-US" sz="2400" dirty="0"/>
              <a:t> (2006)</a:t>
            </a:r>
          </a:p>
        </p:txBody>
      </p:sp>
      <p:pic>
        <p:nvPicPr>
          <p:cNvPr id="26630" name="Picture 5" descr="Major-minorHisto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40798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Probabilty1-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4813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 descr="Probabilty1-grap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1786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200" smtClean="0"/>
              <a:t>2016 Eleanor Selfridge-Field</a:t>
            </a:r>
            <a:endParaRPr lang="en-US" sz="1200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Harmonic generation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781800" cy="49377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500" dirty="0" smtClean="0"/>
              <a:t>Generation of </a:t>
            </a:r>
            <a:r>
              <a:rPr lang="en-US" sz="2500" b="1" dirty="0" smtClean="0">
                <a:solidFill>
                  <a:srgbClr val="002060"/>
                </a:solidFill>
              </a:rPr>
              <a:t>harmony from melody</a:t>
            </a:r>
            <a:r>
              <a:rPr lang="en-US" sz="26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Kemal </a:t>
            </a:r>
            <a:r>
              <a:rPr lang="en-US" sz="1800" dirty="0" err="1" smtClean="0"/>
              <a:t>Ebcioglu</a:t>
            </a:r>
            <a:r>
              <a:rPr lang="en-US" sz="1800" dirty="0" smtClean="0"/>
              <a:t> (SUNY Buffalo, 1986; IBM)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rule (“expert”) systems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(100 for thesis,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300 in post-thesis work)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Generation of </a:t>
            </a:r>
            <a:r>
              <a:rPr lang="en-US" sz="2400" b="1" dirty="0" smtClean="0">
                <a:solidFill>
                  <a:srgbClr val="002060"/>
                </a:solidFill>
              </a:rPr>
              <a:t>entire chorales</a:t>
            </a:r>
            <a:endParaRPr lang="en-US" sz="24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1800" dirty="0" smtClean="0"/>
              <a:t>David Cope (UC Santa Cruz, 2005)</a:t>
            </a:r>
          </a:p>
          <a:p>
            <a:pPr eaLnBrk="1" hangingPunct="1">
              <a:buFontTx/>
              <a:buNone/>
            </a:pPr>
            <a:r>
              <a:rPr lang="en-US" sz="1800" dirty="0"/>
              <a:t>	</a:t>
            </a:r>
            <a:r>
              <a:rPr lang="en-US" sz="1800" dirty="0" smtClean="0"/>
              <a:t>augmented transition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</a:rPr>
              <a:t>Izmirli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: Acoustics vs. Circle of Fifths</a:t>
            </a:r>
          </a:p>
        </p:txBody>
      </p:sp>
      <p:pic>
        <p:nvPicPr>
          <p:cNvPr id="30725" name="Picture 4" descr="heinichenC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465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wtkIfMuDCaKeys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78000"/>
            <a:ext cx="4648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6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Geometrical models of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tonality (2000-2010)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Shepard_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92" y="1524000"/>
            <a:ext cx="2049881" cy="33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1616" y="1681215"/>
            <a:ext cx="479490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18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pPr lvl="1" eaLnBrk="1" hangingPunct="1">
              <a:buFontTx/>
              <a:buChar char="•"/>
            </a:pPr>
            <a:r>
              <a:rPr lang="en-US" sz="2000" dirty="0" err="1"/>
              <a:t>Heinichen</a:t>
            </a:r>
            <a:endParaRPr lang="en-US" sz="2000" dirty="0"/>
          </a:p>
          <a:p>
            <a:pPr lvl="1" eaLnBrk="1" hangingPunct="1">
              <a:buFontTx/>
              <a:buChar char="•"/>
            </a:pPr>
            <a:r>
              <a:rPr lang="en-US" sz="2000" dirty="0"/>
              <a:t>Euler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19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pPr lvl="1" eaLnBrk="1" hangingPunct="1">
              <a:buFontTx/>
              <a:buChar char="•"/>
            </a:pPr>
            <a:r>
              <a:rPr lang="en-US" sz="2000" dirty="0"/>
              <a:t>Riemann</a:t>
            </a:r>
          </a:p>
          <a:p>
            <a:pPr eaLnBrk="1" hangingPunct="1">
              <a:buFontTx/>
              <a:buChar char="•"/>
            </a:pPr>
            <a:r>
              <a:rPr lang="en-US" sz="2000" dirty="0"/>
              <a:t>20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pPr lvl="1" eaLnBrk="1" hangingPunct="1"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Shepard (SU)</a:t>
            </a:r>
            <a:endParaRPr lang="en-US" sz="2000" b="1" dirty="0">
              <a:solidFill>
                <a:srgbClr val="00206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</a:rPr>
              <a:t>Krumhansl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</a:rPr>
              <a:t>SU, Cornell)</a:t>
            </a:r>
            <a:endParaRPr lang="en-US" sz="2000" b="1" dirty="0">
              <a:solidFill>
                <a:srgbClr val="00206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</a:rPr>
              <a:t>Lerdahl</a:t>
            </a:r>
            <a:r>
              <a:rPr lang="en-US" sz="2000" b="1" dirty="0" smtClean="0">
                <a:solidFill>
                  <a:srgbClr val="002060"/>
                </a:solidFill>
              </a:rPr>
              <a:t> (Columbia)</a:t>
            </a:r>
            <a:endParaRPr lang="en-US" sz="2000" b="1" dirty="0">
              <a:solidFill>
                <a:srgbClr val="00206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Chew (SU, </a:t>
            </a:r>
            <a:r>
              <a:rPr lang="en-US" sz="2000" b="1" dirty="0" smtClean="0">
                <a:solidFill>
                  <a:srgbClr val="002060"/>
                </a:solidFill>
              </a:rPr>
              <a:t>MIT, London)</a:t>
            </a:r>
            <a:endParaRPr lang="en-US" sz="2000" b="1" dirty="0">
              <a:solidFill>
                <a:srgbClr val="00206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</a:rPr>
              <a:t>Purwins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smtClean="0">
                <a:solidFill>
                  <a:srgbClr val="002060"/>
                </a:solidFill>
              </a:rPr>
              <a:t>Berlin, Barcelona)</a:t>
            </a:r>
            <a:endParaRPr lang="en-US" sz="2000" b="1" dirty="0">
              <a:solidFill>
                <a:srgbClr val="00206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Sapp (SU)</a:t>
            </a:r>
            <a:endParaRPr lang="en-US" sz="2000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eaLnBrk="1" hangingPunct="1"/>
            <a:endParaRPr lang="en-US" dirty="0"/>
          </a:p>
        </p:txBody>
      </p:sp>
      <p:pic>
        <p:nvPicPr>
          <p:cNvPr id="29703" name="Picture 7" descr="krumTorus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23622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 dirty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Toroidal</a:t>
            </a:r>
            <a:r>
              <a:rPr lang="en-US" b="1" dirty="0" smtClean="0">
                <a:solidFill>
                  <a:srgbClr val="002060"/>
                </a:solidFill>
              </a:rPr>
              <a:t> models of tonality</a:t>
            </a:r>
          </a:p>
        </p:txBody>
      </p:sp>
      <p:pic>
        <p:nvPicPr>
          <p:cNvPr id="31749" name="Picture 9" descr="keyChartWe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8956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304800" y="1676400"/>
            <a:ext cx="2673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000" dirty="0" smtClean="0"/>
              <a:t>G. Weber </a:t>
            </a:r>
            <a:r>
              <a:rPr lang="en-US" sz="2000" dirty="0"/>
              <a:t>key chart</a:t>
            </a:r>
          </a:p>
        </p:txBody>
      </p:sp>
      <p:pic>
        <p:nvPicPr>
          <p:cNvPr id="31751" name="Picture 16" descr="stri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4686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7" descr="strip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4229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 descr="stri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91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Krumhansl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Cognitive Foundations of Musical Pitch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(1990)</a:t>
            </a:r>
          </a:p>
        </p:txBody>
      </p:sp>
      <p:pic>
        <p:nvPicPr>
          <p:cNvPr id="32773" name="Picture 6" descr="krumTorus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krumTorus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54200"/>
            <a:ext cx="2667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krumPro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6797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strip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7225"/>
            <a:ext cx="5181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326232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</a:rPr>
              <a:t>Hendrik </a:t>
            </a:r>
            <a:r>
              <a:rPr lang="en-US" dirty="0" err="1" smtClean="0">
                <a:solidFill>
                  <a:srgbClr val="660033"/>
                </a:solidFill>
              </a:rPr>
              <a:t>Purwins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648" y="5774809"/>
            <a:ext cx="8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5306" y="1445426"/>
            <a:ext cx="203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</a:rPr>
              <a:t>Stephen Malinowski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6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Well Tempered Clavier (</a:t>
            </a:r>
            <a:r>
              <a:rPr lang="en-US" b="1" dirty="0" err="1" smtClean="0">
                <a:solidFill>
                  <a:srgbClr val="002060"/>
                </a:solidFill>
                <a:latin typeface="Calibri" pitchFamily="34" charset="0"/>
              </a:rPr>
              <a:t>Purwins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3797" name="Picture 4" descr="wtkIpGGMajorMeanPro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862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wtkIpGGMinorMeanPro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886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791200"/>
            <a:ext cx="807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Harmonic usage profiles of individual preludes </a:t>
            </a:r>
            <a:r>
              <a:rPr lang="en-US" smtClean="0"/>
              <a:t>and fugues from JS Bach’s WTC (1722)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9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Krumhansl</a:t>
            </a:r>
            <a:r>
              <a:rPr lang="en-US" sz="2800" b="1" dirty="0" smtClean="0">
                <a:solidFill>
                  <a:srgbClr val="002060"/>
                </a:solidFill>
              </a:rPr>
              <a:t> on Rhythm and Pitch Organization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Rhythmic phenomena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Pitch phenomena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2016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Periodic pulse</a:t>
            </a:r>
          </a:p>
          <a:p>
            <a:r>
              <a:rPr lang="en-US" sz="1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Grouping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Objective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rhythmicization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Ratios of durations</a:t>
            </a:r>
          </a:p>
          <a:p>
            <a:r>
              <a:rPr lang="en-US" sz="1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Patterns of duration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(rather than absolute values) of primary psych importance (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motoric involvement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Discreet frequencies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Melodic </a:t>
            </a:r>
            <a:r>
              <a:rPr lang="en-US" sz="1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intervals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Consonance, dissonance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Pitch patterns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219200"/>
            <a:ext cx="392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Psychological Bulletin (</a:t>
            </a:r>
            <a:r>
              <a:rPr lang="en-US" sz="1400" dirty="0" smtClean="0"/>
              <a:t>2000). 126/1, 159-179.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47944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</a:rPr>
              <a:t>Bottom-up approach</a:t>
            </a:r>
            <a:endParaRPr lang="en-US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2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Krumhansl</a:t>
            </a:r>
            <a:r>
              <a:rPr lang="en-US" b="1" dirty="0" smtClean="0">
                <a:solidFill>
                  <a:srgbClr val="002060"/>
                </a:solidFill>
              </a:rPr>
              <a:t> (2): Pitch aspects of harmony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CS 275B/Music 254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Eleanor Selfridge-Field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Categorical perception </a:t>
            </a:r>
            <a:r>
              <a:rPr lang="en-US" sz="2400" dirty="0" smtClean="0"/>
              <a:t>of pitch (intervallic sizes)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Tonal hierarchies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Key estimation</a:t>
            </a:r>
          </a:p>
          <a:p>
            <a:r>
              <a:rPr lang="en-US" sz="2400" dirty="0" smtClean="0"/>
              <a:t>Virtual pitch (</a:t>
            </a:r>
            <a:r>
              <a:rPr lang="en-US" sz="2400" dirty="0" smtClean="0">
                <a:solidFill>
                  <a:srgbClr val="3333FF"/>
                </a:solidFill>
              </a:rPr>
              <a:t>missing fundamental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Transpositio</a:t>
            </a:r>
            <a:r>
              <a:rPr lang="en-US" sz="2400" dirty="0" smtClean="0"/>
              <a:t>n (not always recognized)</a:t>
            </a:r>
          </a:p>
          <a:p>
            <a:r>
              <a:rPr lang="en-US" sz="2400" dirty="0" smtClean="0">
                <a:solidFill>
                  <a:srgbClr val="3333FF"/>
                </a:solidFill>
              </a:rPr>
              <a:t>Modulatory distance </a:t>
            </a:r>
            <a:r>
              <a:rPr lang="en-US" sz="2400" dirty="0" smtClean="0"/>
              <a:t>(circle-of-fifths)</a:t>
            </a:r>
          </a:p>
          <a:p>
            <a:r>
              <a:rPr lang="en-US" sz="2400" dirty="0" smtClean="0"/>
              <a:t>Large-scale </a:t>
            </a:r>
            <a:r>
              <a:rPr lang="en-US" sz="2400" dirty="0" smtClean="0">
                <a:solidFill>
                  <a:srgbClr val="3333FF"/>
                </a:solidFill>
              </a:rPr>
              <a:t>musical form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i="1" dirty="0" smtClean="0"/>
              <a:t>Conclusion: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33FF"/>
                </a:solidFill>
              </a:rPr>
              <a:t>musical patterns </a:t>
            </a:r>
            <a:r>
              <a:rPr lang="en-US" sz="2400" dirty="0" smtClean="0"/>
              <a:t>organized into hierarchies of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67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Melodic change vs. Harmonic change</a:t>
            </a:r>
          </a:p>
        </p:txBody>
      </p:sp>
      <p:pic>
        <p:nvPicPr>
          <p:cNvPr id="5125" name="Picture 4" descr="Beethoven_7th_harm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29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3505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000" dirty="0" smtClean="0">
                <a:latin typeface="Arial Unicode MS" pitchFamily="34" charset="-128"/>
              </a:rPr>
              <a:t>Same </a:t>
            </a:r>
            <a:r>
              <a:rPr lang="en-US" sz="2000" dirty="0">
                <a:latin typeface="Arial Unicode MS" pitchFamily="34" charset="-128"/>
              </a:rPr>
              <a:t>melody, </a:t>
            </a:r>
            <a:endParaRPr lang="en-US" sz="2000" dirty="0" smtClean="0">
              <a:latin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Arial Unicode MS" pitchFamily="34" charset="-128"/>
              </a:rPr>
              <a:t>changing </a:t>
            </a:r>
            <a:r>
              <a:rPr lang="en-US" sz="2000" dirty="0">
                <a:latin typeface="Arial Unicode MS" pitchFamily="34" charset="-128"/>
              </a:rPr>
              <a:t>harmony</a:t>
            </a:r>
          </a:p>
        </p:txBody>
      </p:sp>
      <p:pic>
        <p:nvPicPr>
          <p:cNvPr id="5127" name="Picture 6" descr="rh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32911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Arial Unicode MS" pitchFamily="34" charset="-128"/>
              </a:rPr>
              <a:t>Dynamic properties </a:t>
            </a:r>
            <a:r>
              <a:rPr lang="en-US" sz="2800" b="1" dirty="0" smtClean="0">
                <a:solidFill>
                  <a:srgbClr val="002060"/>
                </a:solidFill>
                <a:latin typeface="Arial Unicode MS" pitchFamily="34" charset="-128"/>
              </a:rPr>
              <a:t>of structure</a:t>
            </a:r>
          </a:p>
        </p:txBody>
      </p:sp>
      <p:pic>
        <p:nvPicPr>
          <p:cNvPr id="6149" name="Picture 5" descr="MelSim_HarmStr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5574"/>
            <a:ext cx="3657600" cy="561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7525" y="1784350"/>
            <a:ext cx="4359275" cy="24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1800" dirty="0" smtClean="0">
                <a:solidFill>
                  <a:srgbClr val="3333FF"/>
                </a:solidFill>
              </a:rPr>
              <a:t>In regular circumstances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lang="en-US" sz="1600" dirty="0" smtClean="0"/>
              <a:t>How many times is the </a:t>
            </a:r>
            <a:r>
              <a:rPr lang="en-US" sz="1600" dirty="0" smtClean="0">
                <a:solidFill>
                  <a:srgbClr val="3333FF"/>
                </a:solidFill>
              </a:rPr>
              <a:t>theme </a:t>
            </a:r>
            <a:r>
              <a:rPr lang="en-US" sz="1600" dirty="0" smtClean="0"/>
              <a:t>(re)stated?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lang="en-US" sz="1600" dirty="0" smtClean="0"/>
              <a:t>How </a:t>
            </a:r>
            <a:r>
              <a:rPr lang="en-US" sz="1600" dirty="0"/>
              <a:t>many times is the </a:t>
            </a:r>
            <a:r>
              <a:rPr lang="en-US" sz="1600" dirty="0">
                <a:solidFill>
                  <a:srgbClr val="3333FF"/>
                </a:solidFill>
              </a:rPr>
              <a:t>melody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/>
              <a:t>the same?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lang="en-US" sz="1600" dirty="0"/>
              <a:t>How many times is the </a:t>
            </a:r>
            <a:r>
              <a:rPr lang="en-US" sz="1600" dirty="0">
                <a:solidFill>
                  <a:srgbClr val="3333FF"/>
                </a:solidFill>
              </a:rPr>
              <a:t>harmony </a:t>
            </a:r>
            <a:r>
              <a:rPr lang="en-US" sz="1600" dirty="0"/>
              <a:t>the same?</a:t>
            </a:r>
          </a:p>
          <a:p>
            <a:pPr lvl="1" eaLnBrk="1" hangingPunct="1">
              <a:spcBef>
                <a:spcPct val="40000"/>
              </a:spcBef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Hugo Riemann (Riemann-</a:t>
            </a:r>
            <a:r>
              <a:rPr lang="en-US" sz="2800" b="1" dirty="0" err="1" smtClean="0">
                <a:solidFill>
                  <a:srgbClr val="002060"/>
                </a:solidFill>
              </a:rPr>
              <a:t>esque</a:t>
            </a:r>
            <a:r>
              <a:rPr lang="en-US" sz="2800" b="1" dirty="0" smtClean="0">
                <a:solidFill>
                  <a:srgbClr val="002060"/>
                </a:solidFill>
              </a:rPr>
              <a:t> analysis)</a:t>
            </a:r>
          </a:p>
        </p:txBody>
      </p:sp>
      <p:pic>
        <p:nvPicPr>
          <p:cNvPr id="8197" name="Picture 4" descr="K545_cli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1938"/>
            <a:ext cx="73152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600200" y="2895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	  V</a:t>
            </a:r>
            <a:r>
              <a:rPr lang="en-US" sz="1600" b="1">
                <a:solidFill>
                  <a:schemeClr val="accent2"/>
                </a:solidFill>
              </a:rPr>
              <a:t>    </a:t>
            </a:r>
            <a:r>
              <a:rPr lang="en-US" b="1">
                <a:solidFill>
                  <a:schemeClr val="accent2"/>
                </a:solidFill>
              </a:rPr>
              <a:t>I</a:t>
            </a:r>
            <a:r>
              <a:rPr lang="en-US"/>
              <a:t>   </a:t>
            </a:r>
            <a:r>
              <a:rPr lang="en-US" b="1">
                <a:solidFill>
                  <a:schemeClr val="accent2"/>
                </a:solidFill>
              </a:rPr>
              <a:t>IV I   V V</a:t>
            </a:r>
            <a:r>
              <a:rPr lang="en-US" sz="1600" b="1">
                <a:solidFill>
                  <a:schemeClr val="accent2"/>
                </a:solidFill>
              </a:rPr>
              <a:t>7 </a:t>
            </a:r>
            <a:r>
              <a:rPr lang="en-US" b="1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Metrical reductions</a:t>
            </a:r>
          </a:p>
        </p:txBody>
      </p:sp>
      <p:pic>
        <p:nvPicPr>
          <p:cNvPr id="9221" name="Picture 4" descr="metrical_re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85850"/>
            <a:ext cx="77327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1200" smtClean="0"/>
              <a:t>CS 275B/Music 254</a:t>
            </a:r>
            <a:endParaRPr lang="en-US" sz="1200" dirty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8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smtClean="0"/>
              <a:t>2016 Eleanor Selfridge-Field</a:t>
            </a:r>
            <a:endParaRPr lang="en-US" sz="12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</a:rPr>
              <a:t>Harmonic evaluation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4114800" cy="533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8000" dirty="0" smtClean="0"/>
              <a:t>Musical texture: </a:t>
            </a:r>
          </a:p>
          <a:p>
            <a:pPr lvl="1" eaLnBrk="1" hangingPunct="1"/>
            <a:r>
              <a:rPr lang="en-US" sz="6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interval of assessment</a:t>
            </a:r>
          </a:p>
          <a:p>
            <a:pPr lvl="1" eaLnBrk="1" hangingPunct="1"/>
            <a:r>
              <a:rPr lang="en-US" sz="6400" dirty="0" smtClean="0">
                <a:solidFill>
                  <a:srgbClr val="660033"/>
                </a:solidFill>
              </a:rPr>
              <a:t>Harmonic bald </a:t>
            </a:r>
            <a:r>
              <a:rPr lang="en-US" sz="6400" dirty="0" smtClean="0">
                <a:solidFill>
                  <a:srgbClr val="660033"/>
                </a:solidFill>
              </a:rPr>
              <a:t>spots</a:t>
            </a:r>
          </a:p>
          <a:p>
            <a:pPr lvl="1" eaLnBrk="1" hangingPunct="1"/>
            <a:r>
              <a:rPr lang="en-US" sz="6400" dirty="0" smtClean="0">
                <a:solidFill>
                  <a:schemeClr val="accent2">
                    <a:lumMod val="75000"/>
                  </a:schemeClr>
                </a:solidFill>
              </a:rPr>
              <a:t>Thematic neutrality</a:t>
            </a:r>
            <a:endParaRPr lang="en-US" sz="6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4" name="Picture 6" descr="K545_cli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676400"/>
            <a:ext cx="57816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F918C-A9D1-41F7-8D8B-86D75E95A74A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0" y="4343400"/>
            <a:ext cx="1743074" cy="1143000"/>
          </a:xfrm>
          <a:prstGeom prst="rect">
            <a:avLst/>
          </a:prstGeom>
          <a:solidFill>
            <a:srgbClr val="C0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452187" y="1485900"/>
            <a:ext cx="24231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08973" y="1522325"/>
            <a:ext cx="24231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4343400"/>
            <a:ext cx="1524000" cy="9906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3b_Aspects of Rhythm and Met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03b_Aspects of Rhythm and Meter</Template>
  <TotalTime>272</TotalTime>
  <Words>835</Words>
  <Application>Microsoft Office PowerPoint</Application>
  <PresentationFormat>On-screen Show (4:3)</PresentationFormat>
  <Paragraphs>264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Arial</vt:lpstr>
      <vt:lpstr>Bookman Old Style</vt:lpstr>
      <vt:lpstr>Calibri</vt:lpstr>
      <vt:lpstr>Gill Sans MT</vt:lpstr>
      <vt:lpstr>Verdana</vt:lpstr>
      <vt:lpstr>Wingdings</vt:lpstr>
      <vt:lpstr>Wingdings 3</vt:lpstr>
      <vt:lpstr>03b_Aspects of Rhythm and Meter</vt:lpstr>
      <vt:lpstr>Harmonic Models</vt:lpstr>
      <vt:lpstr>General questions</vt:lpstr>
      <vt:lpstr>Krumhansl on Rhythm and Pitch Organization </vt:lpstr>
      <vt:lpstr>Krumhansl (2): Pitch aspects of harmony</vt:lpstr>
      <vt:lpstr>Melodic change vs. Harmonic change</vt:lpstr>
      <vt:lpstr>Dynamic properties of structure</vt:lpstr>
      <vt:lpstr>Hugo Riemann (Riemann-esque analysis)</vt:lpstr>
      <vt:lpstr>Metrical reductions</vt:lpstr>
      <vt:lpstr>Harmonic evaluation</vt:lpstr>
      <vt:lpstr>Joseph Swain: Harmonic Rhythm (1998)</vt:lpstr>
      <vt:lpstr>Schenker (Schenkerian analysis)</vt:lpstr>
      <vt:lpstr>Evaluation and detection (Sapp)</vt:lpstr>
      <vt:lpstr>Lerdahl (Gestalt readings)</vt:lpstr>
      <vt:lpstr>Lerdahl: Tonal Pitch Space  (2001)</vt:lpstr>
      <vt:lpstr>Lerdahl: Tonal Pitch Space (2001)</vt:lpstr>
      <vt:lpstr>Lerdahl, Krumhansl (2007), 1</vt:lpstr>
      <vt:lpstr>Lerdahl, Krumhansl (2007), 2</vt:lpstr>
      <vt:lpstr>Temperley 2003, 1 </vt:lpstr>
      <vt:lpstr>Temperley 2003, 2</vt:lpstr>
      <vt:lpstr>Temperley (3)</vt:lpstr>
      <vt:lpstr>Harmonic generation</vt:lpstr>
      <vt:lpstr>Izmirli: Acoustics vs. Circle of Fifths</vt:lpstr>
      <vt:lpstr>Geometrical models of tonality (2000-2010)</vt:lpstr>
      <vt:lpstr>Toroidal models of tonality</vt:lpstr>
      <vt:lpstr>Krumhansl:  Cognitive Foundations of Musical Pitch (1990)</vt:lpstr>
      <vt:lpstr>Well Tempered Clavier (Purwins)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Rhythm and Meter</dc:title>
  <dc:creator>Eleanor</dc:creator>
  <cp:lastModifiedBy>Selfridge-Field, Eleanor</cp:lastModifiedBy>
  <cp:revision>48</cp:revision>
  <dcterms:created xsi:type="dcterms:W3CDTF">2013-04-19T21:56:36Z</dcterms:created>
  <dcterms:modified xsi:type="dcterms:W3CDTF">2016-04-26T20:04:07Z</dcterms:modified>
</cp:coreProperties>
</file>