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60" r:id="rId4"/>
    <p:sldId id="276" r:id="rId5"/>
    <p:sldId id="277" r:id="rId6"/>
    <p:sldId id="266" r:id="rId7"/>
    <p:sldId id="262" r:id="rId8"/>
    <p:sldId id="263" r:id="rId9"/>
    <p:sldId id="264" r:id="rId10"/>
    <p:sldId id="265" r:id="rId11"/>
    <p:sldId id="289" r:id="rId12"/>
    <p:sldId id="292" r:id="rId13"/>
    <p:sldId id="293" r:id="rId14"/>
    <p:sldId id="286" r:id="rId15"/>
    <p:sldId id="287" r:id="rId16"/>
    <p:sldId id="28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B69"/>
    <a:srgbClr val="990099"/>
    <a:srgbClr val="333399"/>
    <a:srgbClr val="3333FF"/>
    <a:srgbClr val="9F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anor.CCARH-ADM-2\Documents\My%20Dropbox\FromStanford\Miami\12iupdown_2011_rev%20(CCARH-ADM-2's%20conflicted%20copy%202011-04-26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anor.CCARH-ADM-2\Documents\My%20Dropbox\FromStanford\Miami\12iupdown_2011_rev%20(CCARH-ADM-2's%20conflicted%20copy%202011-04-26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anor.CCARH-ADM-2\Documents\My%20Dropbox\FromStanford\Miami\12iupdown_2011_rev%20(CCARH-ADM-2's%20conflicted%20copy%202011-04-26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anor.CCARH-ADM-2\Documents\My%20Dropbox\FromStanford\Miami\12iupdown_2011_rev%20(CCARH-ADM-2's%20conflicted%20copy%202011-04-26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anor.CCARH-ADM-2\Documents\My%20Dropbox\FromStanford\Miami\12iupdown_2011_rev%20(CCARH-ADM-2's%20conflicted%20copy%202011-04-26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anor.CCARH-ADM-2\Documents\My%20Dropbox\FromStanford\Miami\12iupdown_2011_rev%20(CCARH-ADM-2's%20conflicted%20copy%202011-04-26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'12p'!$J$16:$J$27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'12p'!$K$16:$K$27</c:f>
            </c:numRef>
          </c:val>
        </c:ser>
        <c:ser>
          <c:idx val="1"/>
          <c:order val="1"/>
          <c:invertIfNegative val="0"/>
          <c:cat>
            <c:strRef>
              <c:f>'12p'!$J$16:$J$27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'12p'!$L$16:$L$27</c:f>
            </c:numRef>
          </c:val>
        </c:ser>
        <c:ser>
          <c:idx val="2"/>
          <c:order val="2"/>
          <c:spPr>
            <a:ln w="12700"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'12p'!$J$16:$J$27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'12p'!$M$16:$M$27</c:f>
              <c:numCache>
                <c:formatCode>0.00%</c:formatCode>
                <c:ptCount val="12"/>
                <c:pt idx="0">
                  <c:v>0.1172</c:v>
                </c:pt>
                <c:pt idx="1">
                  <c:v>3.5299999999999998E-2</c:v>
                </c:pt>
                <c:pt idx="2">
                  <c:v>0.15310000000000001</c:v>
                </c:pt>
                <c:pt idx="3">
                  <c:v>3.5499999999999997E-2</c:v>
                </c:pt>
                <c:pt idx="4">
                  <c:v>0.1012</c:v>
                </c:pt>
                <c:pt idx="5">
                  <c:v>7.6399999999999996E-2</c:v>
                </c:pt>
                <c:pt idx="6">
                  <c:v>5.1200000000000002E-2</c:v>
                </c:pt>
                <c:pt idx="7">
                  <c:v>0.1295</c:v>
                </c:pt>
                <c:pt idx="8">
                  <c:v>2.29E-2</c:v>
                </c:pt>
                <c:pt idx="9">
                  <c:v>0.1333</c:v>
                </c:pt>
                <c:pt idx="10">
                  <c:v>6.0600000000000001E-2</c:v>
                </c:pt>
                <c:pt idx="11">
                  <c:v>8.3900000000000002E-2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764440"/>
        <c:axId val="168764832"/>
      </c:barChart>
      <c:catAx>
        <c:axId val="168764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8764832"/>
        <c:crosses val="autoZero"/>
        <c:auto val="1"/>
        <c:lblAlgn val="ctr"/>
        <c:lblOffset val="100"/>
        <c:noMultiLvlLbl val="0"/>
      </c:catAx>
      <c:valAx>
        <c:axId val="16876483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68764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'12p'!$J$30:$J$41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'12p'!$K$30:$K$41</c:f>
            </c:numRef>
          </c:val>
        </c:ser>
        <c:ser>
          <c:idx val="1"/>
          <c:order val="1"/>
          <c:invertIfNegative val="0"/>
          <c:cat>
            <c:strRef>
              <c:f>'12p'!$J$30:$J$41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'12p'!$L$30:$L$41</c:f>
            </c:numRef>
          </c:val>
        </c:ser>
        <c:ser>
          <c:idx val="2"/>
          <c:order val="2"/>
          <c:spPr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cat>
            <c:strRef>
              <c:f>'12p'!$J$30:$J$41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'12p'!$M$30:$M$41</c:f>
              <c:numCache>
                <c:formatCode>0.00%</c:formatCode>
                <c:ptCount val="12"/>
                <c:pt idx="0">
                  <c:v>9.6000000000000002E-2</c:v>
                </c:pt>
                <c:pt idx="1">
                  <c:v>5.4699999999999999E-2</c:v>
                </c:pt>
                <c:pt idx="2">
                  <c:v>0.1241</c:v>
                </c:pt>
                <c:pt idx="3">
                  <c:v>5.4199999999999998E-2</c:v>
                </c:pt>
                <c:pt idx="4">
                  <c:v>0.1071</c:v>
                </c:pt>
                <c:pt idx="5">
                  <c:v>7.8299999999999995E-2</c:v>
                </c:pt>
                <c:pt idx="6">
                  <c:v>6.6900000000000001E-2</c:v>
                </c:pt>
                <c:pt idx="7">
                  <c:v>0.1076</c:v>
                </c:pt>
                <c:pt idx="8">
                  <c:v>4.8300000000000003E-2</c:v>
                </c:pt>
                <c:pt idx="9">
                  <c:v>0.11459999999999999</c:v>
                </c:pt>
                <c:pt idx="10">
                  <c:v>6.3299999999999995E-2</c:v>
                </c:pt>
                <c:pt idx="11">
                  <c:v>8.4900000000000003E-2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765616"/>
        <c:axId val="168766008"/>
      </c:barChart>
      <c:catAx>
        <c:axId val="168765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8766008"/>
        <c:crosses val="autoZero"/>
        <c:auto val="1"/>
        <c:lblAlgn val="ctr"/>
        <c:lblOffset val="100"/>
        <c:noMultiLvlLbl val="0"/>
      </c:catAx>
      <c:valAx>
        <c:axId val="16876600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68765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'12p'!$P$16:$P$27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'12p'!$Q$16:$Q$27</c:f>
            </c:numRef>
          </c:val>
        </c:ser>
        <c:ser>
          <c:idx val="1"/>
          <c:order val="1"/>
          <c:invertIfNegative val="0"/>
          <c:cat>
            <c:strRef>
              <c:f>'12p'!$P$16:$P$27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'12p'!$R$16:$R$27</c:f>
            </c:numRef>
          </c:val>
        </c:ser>
        <c:ser>
          <c:idx val="2"/>
          <c:order val="2"/>
          <c:invertIfNegative val="0"/>
          <c:cat>
            <c:strRef>
              <c:f>'12p'!$P$16:$P$27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'12p'!$S$16:$S$27</c:f>
            </c:numRef>
          </c:val>
        </c:ser>
        <c:ser>
          <c:idx val="3"/>
          <c:order val="3"/>
          <c:spPr>
            <a:ln w="12700">
              <a:solidFill>
                <a:sysClr val="windowText" lastClr="000000"/>
              </a:solidFill>
            </a:ln>
          </c:spPr>
          <c:invertIfNegative val="0"/>
          <c:cat>
            <c:strRef>
              <c:f>'12p'!$P$16:$P$27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'12p'!$T$16:$T$27</c:f>
              <c:numCache>
                <c:formatCode>0.00%</c:formatCode>
                <c:ptCount val="12"/>
                <c:pt idx="0">
                  <c:v>0.14449999999999999</c:v>
                </c:pt>
                <c:pt idx="1">
                  <c:v>1.67E-2</c:v>
                </c:pt>
                <c:pt idx="2">
                  <c:v>0.14549999999999999</c:v>
                </c:pt>
                <c:pt idx="3">
                  <c:v>1.61E-2</c:v>
                </c:pt>
                <c:pt idx="4">
                  <c:v>7.5399999999999995E-2</c:v>
                </c:pt>
                <c:pt idx="5">
                  <c:v>7.4200000000000002E-2</c:v>
                </c:pt>
                <c:pt idx="6">
                  <c:v>3.15E-2</c:v>
                </c:pt>
                <c:pt idx="7">
                  <c:v>0.15310000000000001</c:v>
                </c:pt>
                <c:pt idx="8">
                  <c:v>1.2999999999999999E-2</c:v>
                </c:pt>
                <c:pt idx="9">
                  <c:v>0.1646</c:v>
                </c:pt>
                <c:pt idx="10">
                  <c:v>6.1699999999999998E-2</c:v>
                </c:pt>
                <c:pt idx="11">
                  <c:v>0.1036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991576"/>
        <c:axId val="171991968"/>
      </c:barChart>
      <c:catAx>
        <c:axId val="171991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1991968"/>
        <c:crosses val="autoZero"/>
        <c:auto val="1"/>
        <c:lblAlgn val="ctr"/>
        <c:lblOffset val="100"/>
        <c:noMultiLvlLbl val="0"/>
      </c:catAx>
      <c:valAx>
        <c:axId val="1719919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71991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'12p'!$P$30:$P$41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'12p'!$Q$30:$Q$41</c:f>
            </c:numRef>
          </c:val>
        </c:ser>
        <c:ser>
          <c:idx val="1"/>
          <c:order val="1"/>
          <c:invertIfNegative val="0"/>
          <c:cat>
            <c:strRef>
              <c:f>'12p'!$P$30:$P$41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'12p'!$R$30:$R$41</c:f>
            </c:numRef>
          </c:val>
        </c:ser>
        <c:ser>
          <c:idx val="2"/>
          <c:order val="2"/>
          <c:invertIfNegative val="0"/>
          <c:cat>
            <c:strRef>
              <c:f>'12p'!$P$30:$P$41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'12p'!$S$30:$S$41</c:f>
            </c:numRef>
          </c:val>
        </c:ser>
        <c:ser>
          <c:idx val="3"/>
          <c:order val="3"/>
          <c:spPr>
            <a:solidFill>
              <a:schemeClr val="accent5">
                <a:lumMod val="75000"/>
              </a:schemeClr>
            </a:solidFill>
            <a:ln w="12700">
              <a:solidFill>
                <a:schemeClr val="accent1"/>
              </a:solidFill>
            </a:ln>
          </c:spPr>
          <c:invertIfNegative val="0"/>
          <c:cat>
            <c:strRef>
              <c:f>'12p'!$P$30:$P$41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'12p'!$T$30:$T$41</c:f>
              <c:numCache>
                <c:formatCode>0.00%</c:formatCode>
                <c:ptCount val="12"/>
                <c:pt idx="0">
                  <c:v>0.1147</c:v>
                </c:pt>
                <c:pt idx="1">
                  <c:v>3.3000000000000002E-2</c:v>
                </c:pt>
                <c:pt idx="2">
                  <c:v>0.16209999999999999</c:v>
                </c:pt>
                <c:pt idx="3">
                  <c:v>1.2800000000000001E-2</c:v>
                </c:pt>
                <c:pt idx="4">
                  <c:v>0.12</c:v>
                </c:pt>
                <c:pt idx="5">
                  <c:v>6.7799999999999999E-2</c:v>
                </c:pt>
                <c:pt idx="6">
                  <c:v>5.1400000000000001E-2</c:v>
                </c:pt>
                <c:pt idx="7">
                  <c:v>0.13100000000000001</c:v>
                </c:pt>
                <c:pt idx="8">
                  <c:v>1.26E-2</c:v>
                </c:pt>
                <c:pt idx="9">
                  <c:v>0.1578</c:v>
                </c:pt>
                <c:pt idx="10">
                  <c:v>3.5499999999999997E-2</c:v>
                </c:pt>
                <c:pt idx="11">
                  <c:v>0.1004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992752"/>
        <c:axId val="171993144"/>
      </c:barChart>
      <c:catAx>
        <c:axId val="17199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1993144"/>
        <c:crosses val="autoZero"/>
        <c:auto val="1"/>
        <c:lblAlgn val="ctr"/>
        <c:lblOffset val="100"/>
        <c:noMultiLvlLbl val="0"/>
      </c:catAx>
      <c:valAx>
        <c:axId val="1719931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71992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'12p'!$B$16:$B$27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'12p'!$C$16:$C$27</c:f>
            </c:numRef>
          </c:val>
        </c:ser>
        <c:ser>
          <c:idx val="1"/>
          <c:order val="1"/>
          <c:invertIfNegative val="0"/>
          <c:cat>
            <c:strRef>
              <c:f>'12p'!$B$16:$B$27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'12p'!$D$16:$D$27</c:f>
            </c:numRef>
          </c:val>
        </c:ser>
        <c:ser>
          <c:idx val="2"/>
          <c:order val="2"/>
          <c:invertIfNegative val="0"/>
          <c:cat>
            <c:strRef>
              <c:f>'12p'!$B$16:$B$27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'12p'!$E$16:$E$27</c:f>
            </c:numRef>
          </c:val>
        </c:ser>
        <c:ser>
          <c:idx val="3"/>
          <c:order val="3"/>
          <c:spPr>
            <a:solidFill>
              <a:schemeClr val="accent6">
                <a:lumMod val="50000"/>
              </a:schemeClr>
            </a:solidFill>
            <a:ln w="12700">
              <a:solidFill>
                <a:schemeClr val="accent4">
                  <a:lumMod val="50000"/>
                </a:schemeClr>
              </a:solidFill>
            </a:ln>
          </c:spPr>
          <c:invertIfNegative val="0"/>
          <c:cat>
            <c:strRef>
              <c:f>'12p'!$B$16:$B$27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'12p'!$F$16:$F$27</c:f>
              <c:numCache>
                <c:formatCode>0.00%</c:formatCode>
                <c:ptCount val="12"/>
                <c:pt idx="0">
                  <c:v>0.1613</c:v>
                </c:pt>
                <c:pt idx="1">
                  <c:v>0</c:v>
                </c:pt>
                <c:pt idx="2">
                  <c:v>0.1716</c:v>
                </c:pt>
                <c:pt idx="3">
                  <c:v>1.5E-3</c:v>
                </c:pt>
                <c:pt idx="4">
                  <c:v>0.1086</c:v>
                </c:pt>
                <c:pt idx="5">
                  <c:v>0.1394</c:v>
                </c:pt>
                <c:pt idx="6">
                  <c:v>0</c:v>
                </c:pt>
                <c:pt idx="7">
                  <c:v>0.16619999999999999</c:v>
                </c:pt>
                <c:pt idx="8">
                  <c:v>0</c:v>
                </c:pt>
                <c:pt idx="9">
                  <c:v>0.14610000000000001</c:v>
                </c:pt>
                <c:pt idx="10">
                  <c:v>6.3200000000000006E-2</c:v>
                </c:pt>
                <c:pt idx="11">
                  <c:v>4.2200000000000001E-2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993928"/>
        <c:axId val="171994320"/>
      </c:barChart>
      <c:catAx>
        <c:axId val="171993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1994320"/>
        <c:crosses val="autoZero"/>
        <c:auto val="1"/>
        <c:lblAlgn val="ctr"/>
        <c:lblOffset val="100"/>
        <c:noMultiLvlLbl val="0"/>
      </c:catAx>
      <c:valAx>
        <c:axId val="17199432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71993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'12p'!$B$30:$B$41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'12p'!$C$30:$C$41</c:f>
            </c:numRef>
          </c:val>
        </c:ser>
        <c:ser>
          <c:idx val="1"/>
          <c:order val="1"/>
          <c:invertIfNegative val="0"/>
          <c:cat>
            <c:strRef>
              <c:f>'12p'!$B$30:$B$41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'12p'!$D$30:$D$41</c:f>
            </c:numRef>
          </c:val>
        </c:ser>
        <c:ser>
          <c:idx val="2"/>
          <c:order val="2"/>
          <c:invertIfNegative val="0"/>
          <c:cat>
            <c:strRef>
              <c:f>'12p'!$B$30:$B$41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'12p'!$E$30:$E$41</c:f>
            </c:numRef>
          </c:val>
        </c:ser>
        <c:ser>
          <c:idx val="3"/>
          <c:order val="3"/>
          <c:spPr>
            <a:ln w="12700"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C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C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C000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C0000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C00000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C00000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C00000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C00000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C00000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C00000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C00000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C00000"/>
                </a:solidFill>
              </a:ln>
            </c:spPr>
          </c:dPt>
          <c:cat>
            <c:strRef>
              <c:f>'12p'!$B$30:$B$41</c:f>
              <c:strCache>
                <c:ptCount val="12"/>
                <c:pt idx="0">
                  <c:v>prime, 8ve</c:v>
                </c:pt>
                <c:pt idx="1">
                  <c:v>C#/Db</c:v>
                </c:pt>
                <c:pt idx="2">
                  <c:v>D</c:v>
                </c:pt>
                <c:pt idx="3">
                  <c:v>D#/Eb</c:v>
                </c:pt>
                <c:pt idx="4">
                  <c:v>E</c:v>
                </c:pt>
                <c:pt idx="5">
                  <c:v>F</c:v>
                </c:pt>
                <c:pt idx="6">
                  <c:v>F#/Gb</c:v>
                </c:pt>
                <c:pt idx="7">
                  <c:v>G</c:v>
                </c:pt>
                <c:pt idx="8">
                  <c:v>G#/Ab</c:v>
                </c:pt>
                <c:pt idx="9">
                  <c:v>A</c:v>
                </c:pt>
                <c:pt idx="10">
                  <c:v>A#/Bb</c:v>
                </c:pt>
                <c:pt idx="11">
                  <c:v>B</c:v>
                </c:pt>
              </c:strCache>
            </c:strRef>
          </c:cat>
          <c:val>
            <c:numRef>
              <c:f>'12p'!$F$30:$F$41</c:f>
              <c:numCache>
                <c:formatCode>0.00%</c:formatCode>
                <c:ptCount val="12"/>
                <c:pt idx="0">
                  <c:v>0.16339999999999999</c:v>
                </c:pt>
                <c:pt idx="1">
                  <c:v>5.4000000000000003E-3</c:v>
                </c:pt>
                <c:pt idx="2">
                  <c:v>0.14280000000000001</c:v>
                </c:pt>
                <c:pt idx="3">
                  <c:v>4.0000000000000001E-3</c:v>
                </c:pt>
                <c:pt idx="4">
                  <c:v>9.7799999999999998E-2</c:v>
                </c:pt>
                <c:pt idx="5">
                  <c:v>0.11509999999999999</c:v>
                </c:pt>
                <c:pt idx="6">
                  <c:v>6.4999999999999997E-3</c:v>
                </c:pt>
                <c:pt idx="7">
                  <c:v>0.1565</c:v>
                </c:pt>
                <c:pt idx="8">
                  <c:v>4.1000000000000003E-3</c:v>
                </c:pt>
                <c:pt idx="9">
                  <c:v>0.18010000000000001</c:v>
                </c:pt>
                <c:pt idx="10">
                  <c:v>5.7800000000000004E-2</c:v>
                </c:pt>
                <c:pt idx="11">
                  <c:v>6.6299999999999998E-2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795384"/>
        <c:axId val="171795776"/>
      </c:barChart>
      <c:catAx>
        <c:axId val="171795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1795776"/>
        <c:crosses val="autoZero"/>
        <c:auto val="1"/>
        <c:lblAlgn val="ctr"/>
        <c:lblOffset val="100"/>
        <c:noMultiLvlLbl val="0"/>
      </c:catAx>
      <c:valAx>
        <c:axId val="17179577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71795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F0016-B585-4543-91C2-8FA76F431E7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DA85B-6E18-476B-9519-DDF4C4C91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97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80C77B-287E-4FC8-90CA-2C5DB954D6B1}" type="datetimeFigureOut">
              <a:rPr lang="en-US"/>
              <a:pPr>
                <a:defRPr/>
              </a:pPr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FB150F-F3E8-47E1-8E95-26A52F320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17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FB150F-F3E8-47E1-8E95-26A52F3202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40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5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70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z="1600" smtClean="0"/>
              <a:t>4/11/2016</a:t>
            </a:r>
            <a:endParaRPr lang="en-US" sz="1600" dirty="0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C2518-BC8A-447F-94E5-CFBE96B09F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6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D481-F1B1-42CD-A611-5DE97DAEA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5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F5E0B-A54A-48BB-8771-D0B92380A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45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r>
              <a:rPr lang="en-US" sz="1200" smtClean="0">
                <a:solidFill>
                  <a:schemeClr val="tx2"/>
                </a:solidFill>
              </a:rPr>
              <a:t>4/11/2016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lang="en-US" smtClean="0"/>
              <a:t>2016 Eleanor Selfridge-Field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0287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r>
              <a:rPr lang="en-US" sz="1200" smtClean="0">
                <a:solidFill>
                  <a:schemeClr val="tx2"/>
                </a:solidFill>
              </a:rPr>
              <a:t>4/11/2016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r>
              <a:rPr lang="en-US" smtClean="0"/>
              <a:t>2016 Eleanor Selfridge-Field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3699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96200" y="6356350"/>
            <a:ext cx="993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324600"/>
            <a:ext cx="2587625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C9E5-A3CD-4685-B7E9-0FAE1CD59C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9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4/11/2016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BAF05-9357-4273-AEB4-01A58FD350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52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66BF-78FE-4BE5-A153-4D2EA10DB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9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DD03-3976-4E7F-9B18-4C806DF76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9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38801-76B7-4B79-B490-FBDA3E983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9159B-395F-44CB-B721-8DA1E9A89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9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9125F-F97E-43B7-AE2C-B58CBF990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6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19FE-0F4D-4C2B-A066-A6012BD3F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18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4/11/2016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832E4C-589C-47D0-B899-CB1A136A6FCC}" type="slidenum">
              <a:rPr lang="en-US"/>
              <a:pPr>
                <a:defRPr/>
              </a:pPr>
              <a:t>‹#›</a:t>
            </a:fld>
            <a:endParaRPr lang="en-US" sz="1600" dirty="0"/>
          </a:p>
        </p:txBody>
      </p:sp>
      <p:sp>
        <p:nvSpPr>
          <p:cNvPr id="1031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notesSlide" Target="../notesSlides/notesSlide3.xml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11" Type="http://schemas.openxmlformats.org/officeDocument/2006/relationships/image" Target="../media/image6.emf"/><Relationship Id="rId5" Type="http://schemas.openxmlformats.org/officeDocument/2006/relationships/chart" Target="../charts/chart2.xml"/><Relationship Id="rId10" Type="http://schemas.openxmlformats.org/officeDocument/2006/relationships/oleObject" Target="../embeddings/Microsoft_Excel_97-2003_Worksheet1.xls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.gold.ac.uk/~mas03dm/papers/icmpc08_PearceMullensiefenWiggins.pdf" TargetMode="External"/><Relationship Id="rId2" Type="http://schemas.openxmlformats.org/officeDocument/2006/relationships/hyperlink" Target="https://code.soundsoftware.ac.uk/projects/idyom-projec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bi.nlm.nih.gov/pubmed/2118035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smir2004.ismir.net/proceedings/p051-page-266-paper135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86200"/>
            <a:ext cx="76962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3399"/>
                </a:solidFill>
              </a:rPr>
              <a:t>Musical Similarity: </a:t>
            </a:r>
            <a:br>
              <a:rPr lang="en-US" dirty="0" smtClean="0">
                <a:solidFill>
                  <a:srgbClr val="333399"/>
                </a:solidFill>
              </a:rPr>
            </a:br>
            <a:r>
              <a:rPr lang="en-US" sz="2700" dirty="0" smtClean="0">
                <a:solidFill>
                  <a:srgbClr val="333399"/>
                </a:solidFill>
              </a:rPr>
              <a:t>More perspectives and compound  techniques</a:t>
            </a:r>
            <a:r>
              <a:rPr lang="en-US" dirty="0" smtClean="0">
                <a:solidFill>
                  <a:srgbClr val="333399"/>
                </a:solidFill>
              </a:rPr>
              <a:t/>
            </a:r>
            <a:br>
              <a:rPr lang="en-US" dirty="0" smtClean="0">
                <a:solidFill>
                  <a:srgbClr val="333399"/>
                </a:solidFill>
              </a:rPr>
            </a:b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CS 275B/Music 254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333399"/>
                </a:solidFill>
              </a:rPr>
              <a:t>Results</a:t>
            </a:r>
            <a:endParaRPr lang="en-US" sz="2800" b="1" dirty="0">
              <a:solidFill>
                <a:srgbClr val="3333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993" y="6400800"/>
            <a:ext cx="2998788" cy="3810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C865A-6F5C-4DD4-93B7-5B366BE4B1A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378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05000"/>
            <a:ext cx="589597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1339738"/>
            <a:ext cx="8229600" cy="3366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accent1"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Sapp, Liu, Selfridge-Field (ISMIR 2004)</a:t>
            </a:r>
            <a:endParaRPr lang="en-US" sz="1600" dirty="0">
              <a:solidFill>
                <a:schemeClr val="accent1"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2922588" cy="228600"/>
          </a:xfrm>
        </p:spPr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ACC75-2ED2-48B1-BB8C-FB823C1B0DF3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557212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Box 6"/>
          <p:cNvSpPr txBox="1">
            <a:spLocks noChangeArrowheads="1"/>
          </p:cNvSpPr>
          <p:nvPr/>
        </p:nvSpPr>
        <p:spPr bwMode="auto">
          <a:xfrm>
            <a:off x="517525" y="1981200"/>
            <a:ext cx="73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7525" y="609600"/>
            <a:ext cx="4344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3399"/>
                </a:solidFill>
              </a:rPr>
              <a:t>Search Effectiveness (1)</a:t>
            </a:r>
            <a:endParaRPr lang="en-US" sz="2800" b="1" dirty="0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2743200"/>
            <a:ext cx="5486400" cy="533400"/>
          </a:xfrm>
          <a:prstGeom prst="rect">
            <a:avLst/>
          </a:prstGeom>
          <a:solidFill>
            <a:srgbClr val="C00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4038600"/>
            <a:ext cx="5486400" cy="685800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4724400"/>
            <a:ext cx="5486400" cy="533400"/>
          </a:xfrm>
          <a:prstGeom prst="rect">
            <a:avLst/>
          </a:prstGeom>
          <a:solidFill>
            <a:srgbClr val="3333FF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3581400"/>
            <a:ext cx="5486400" cy="457200"/>
          </a:xfrm>
          <a:prstGeom prst="rect">
            <a:avLst/>
          </a:prstGeom>
          <a:solidFill>
            <a:schemeClr val="accent4">
              <a:lumMod val="5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7400" y="5257800"/>
            <a:ext cx="5486400" cy="228600"/>
          </a:xfrm>
          <a:prstGeom prst="rect">
            <a:avLst/>
          </a:prstGeom>
          <a:solidFill>
            <a:schemeClr val="accent4">
              <a:lumMod val="5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98680"/>
              </p:ext>
            </p:extLst>
          </p:nvPr>
        </p:nvGraphicFramePr>
        <p:xfrm>
          <a:off x="1295400" y="1295400"/>
          <a:ext cx="6476999" cy="4038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0"/>
                <a:gridCol w="914400"/>
                <a:gridCol w="838200"/>
                <a:gridCol w="914400"/>
                <a:gridCol w="907191"/>
                <a:gridCol w="997808"/>
              </a:tblGrid>
              <a:tr h="1187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Repertory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Repeated pitch intervals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Up intervals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Down intervals 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Symbols/theme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Total incipits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15-16th cent/Latin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29,916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66,026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67,151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18,947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15th-16th cent/Polish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57,006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130,030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157117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6016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17-18th cent/US RISM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110,478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344,621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399,079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55,491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18th-19 cent/classical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19,241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80,166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86,430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10,722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Essen Europe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43,581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53,033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58,815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6,232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Essen Asia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16,441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54,577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65,684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2,240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Luxembourg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4,355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9,720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11,927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612</a:t>
                      </a:r>
                      <a:endParaRPr lang="en-US" sz="12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5">
                <a:tc>
                  <a:txBody>
                    <a:bodyPr/>
                    <a:lstStyle/>
                    <a:p>
                      <a:endParaRPr lang="en-US" sz="1200" baseline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281,018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738,173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846,203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baseline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100,260</a:t>
                      </a:r>
                      <a:endParaRPr lang="en-US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33400"/>
            <a:ext cx="3680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Stats from 2004 study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7"/>
          </p:nvPr>
        </p:nvSpPr>
        <p:spPr>
          <a:xfrm>
            <a:off x="7699375" y="6356350"/>
            <a:ext cx="990600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tx2"/>
                </a:solidFill>
              </a:rPr>
              <a:t>4/11/2016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>
          <a:xfrm>
            <a:off x="2898775" y="6356350"/>
            <a:ext cx="3044825" cy="365125"/>
          </a:xfrm>
        </p:spPr>
        <p:txBody>
          <a:bodyPr/>
          <a:lstStyle/>
          <a:p>
            <a:r>
              <a:rPr lang="en-US" dirty="0" smtClean="0"/>
              <a:t>2016 Eleanor Selfridge-Field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612775" y="6356350"/>
            <a:ext cx="530225" cy="365125"/>
          </a:xfrm>
        </p:spPr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96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7396163" y="8772525"/>
          <a:ext cx="385762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7372350" y="12401550"/>
          <a:ext cx="3881438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1553825" y="8743950"/>
          <a:ext cx="4252913" cy="257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1582400" y="11953875"/>
          <a:ext cx="4262438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3195638" y="8553450"/>
          <a:ext cx="40005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186113" y="11839575"/>
          <a:ext cx="3990975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-211412" y="1006970"/>
          <a:ext cx="9355412" cy="4860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10" imgW="13420745" imgH="6972300" progId="Excel.Sheet.8">
                  <p:embed/>
                </p:oleObj>
              </mc:Choice>
              <mc:Fallback>
                <p:oleObj name="Worksheet" r:id="rId10" imgW="13420745" imgH="69723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-211412" y="1006970"/>
                        <a:ext cx="9355412" cy="4860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381000"/>
            <a:ext cx="5965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  <a:r>
              <a:rPr lang="en-US" sz="2800" dirty="0" smtClean="0"/>
              <a:t>ormalized pitch usage by repertory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7372350" y="6356350"/>
            <a:ext cx="1317625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tx2"/>
                </a:solidFill>
              </a:rPr>
              <a:t>4/11/2016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4"/>
          </p:nvPr>
        </p:nvSpPr>
        <p:spPr>
          <a:xfrm>
            <a:off x="2286000" y="6339196"/>
            <a:ext cx="3505200" cy="365125"/>
          </a:xfrm>
        </p:spPr>
        <p:txBody>
          <a:bodyPr/>
          <a:lstStyle/>
          <a:p>
            <a:r>
              <a:rPr lang="en-US" dirty="0" smtClean="0"/>
              <a:t>2016 Eleanor Selfridge-Field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>
          <a:xfrm>
            <a:off x="612775" y="6356350"/>
            <a:ext cx="530225" cy="365125"/>
          </a:xfrm>
        </p:spPr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53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Form: Boundary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b="1" dirty="0" smtClean="0"/>
              <a:t>Markus Pearce, Daniel </a:t>
            </a:r>
            <a:r>
              <a:rPr lang="en-US" sz="2000" b="1" dirty="0" err="1" smtClean="0"/>
              <a:t>Müllensiefen</a:t>
            </a:r>
            <a:r>
              <a:rPr lang="en-US" sz="2000" b="1" dirty="0" smtClean="0"/>
              <a:t>,  Geraint Wiggins </a:t>
            </a:r>
            <a:r>
              <a:rPr lang="en-US" sz="2000" dirty="0" smtClean="0"/>
              <a:t>(Goldsmith):  et al:  “Melodic Grouping in Music Information Retrieval”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EC9E5-A3CD-4685-B7E9-0FAE1CD59CB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28" y="1977316"/>
            <a:ext cx="7980767" cy="33989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62245" y="5421724"/>
            <a:ext cx="2898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After </a:t>
            </a:r>
            <a:r>
              <a:rPr lang="en-US" sz="1400" dirty="0" err="1" smtClean="0"/>
              <a:t>Frankland</a:t>
            </a:r>
            <a:r>
              <a:rPr lang="en-US" sz="1400" dirty="0" smtClean="0"/>
              <a:t> and Cohen (2004)</a:t>
            </a:r>
            <a:endParaRPr lang="en-US" sz="14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73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(?) melodic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5486400" cy="4937760"/>
          </a:xfrm>
        </p:spPr>
        <p:txBody>
          <a:bodyPr/>
          <a:lstStyle/>
          <a:p>
            <a:r>
              <a:rPr lang="en-US" dirty="0" smtClean="0"/>
              <a:t>Melodic segmentation (binary~)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600" dirty="0"/>
              <a:t>Pearce’s “ground truth” </a:t>
            </a:r>
            <a:r>
              <a:rPr lang="en-US" sz="1600" dirty="0" smtClean="0"/>
              <a:t>tests using </a:t>
            </a:r>
            <a:r>
              <a:rPr lang="en-US" sz="1600" dirty="0"/>
              <a:t>Essen ERK </a:t>
            </a:r>
            <a:r>
              <a:rPr lang="en-US" sz="1600" dirty="0" smtClean="0"/>
              <a:t>data with binary segmentation(s)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Marcus T. Pearce, Daniel </a:t>
            </a:r>
            <a:r>
              <a:rPr lang="en-US" sz="1600" b="1" dirty="0" err="1" smtClean="0"/>
              <a:t>Müllensiefen</a:t>
            </a:r>
            <a:r>
              <a:rPr lang="en-US" sz="1600" b="1" dirty="0" smtClean="0"/>
              <a:t>, and Geraint A. Wiggins, </a:t>
            </a:r>
          </a:p>
          <a:p>
            <a:pPr marL="0" indent="0">
              <a:buNone/>
            </a:pPr>
            <a:r>
              <a:rPr lang="en-US" sz="1600" dirty="0" smtClean="0"/>
              <a:t>“Melodic Grouping and Music Information Retrieval” (2010) 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[same], “A Comparison of Statistical and Rule-Based Models and </a:t>
            </a:r>
            <a:r>
              <a:rPr lang="en-US" sz="1600" dirty="0"/>
              <a:t>M</a:t>
            </a:r>
            <a:r>
              <a:rPr lang="en-US" sz="1600" dirty="0" smtClean="0"/>
              <a:t>elodic Segmentation”, ISMIR (2008).  </a:t>
            </a:r>
            <a:endParaRPr lang="en-US" sz="1600" dirty="0"/>
          </a:p>
          <a:p>
            <a:endParaRPr lang="en-US" sz="1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EC9E5-A3CD-4685-B7E9-0FAE1CD59CB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3" y="1723281"/>
            <a:ext cx="5366007" cy="17819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64226" y="1379093"/>
            <a:ext cx="32797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Pearce results (Springer </a:t>
            </a:r>
            <a:r>
              <a:rPr lang="en-US" dirty="0" err="1" smtClean="0"/>
              <a:t>Verlag</a:t>
            </a:r>
            <a:r>
              <a:rPr lang="en-US" dirty="0" smtClean="0"/>
              <a:t>, 2010)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GPR2a preference rules work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Temperley</a:t>
            </a:r>
            <a:r>
              <a:rPr lang="en-US" dirty="0" smtClean="0"/>
              <a:t> 2001 also useful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Synthesis of Grouper, LBDM, GPR2a, and Thom better that any one individually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Unsupervised learned performed better than any statistical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0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Pearce et al software and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Idyom</a:t>
            </a:r>
            <a:r>
              <a:rPr lang="en-US" dirty="0" smtClean="0"/>
              <a:t> software: </a:t>
            </a: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code.soundsoftware.ac.uk/projects/idyom-project</a:t>
            </a:r>
            <a:endParaRPr lang="en-US" dirty="0" smtClean="0"/>
          </a:p>
          <a:p>
            <a:r>
              <a:rPr lang="en-US" dirty="0" smtClean="0"/>
              <a:t>Perceptual segmentation of melodies:</a:t>
            </a:r>
          </a:p>
          <a:p>
            <a:pPr marL="274638" lvl="1" indent="0">
              <a:buNone/>
            </a:pPr>
            <a:r>
              <a:rPr lang="en-US" dirty="0">
                <a:hlinkClick r:id="rId3"/>
              </a:rPr>
              <a:t>http://www.doc.gold.ac.uk/~</a:t>
            </a:r>
            <a:r>
              <a:rPr lang="en-US" dirty="0" smtClean="0">
                <a:hlinkClick r:id="rId3"/>
              </a:rPr>
              <a:t>mas03dm/papers/icmpc08_PearceMullensiefenWiggins.pdf</a:t>
            </a:r>
            <a:endParaRPr lang="en-US" dirty="0" smtClean="0"/>
          </a:p>
          <a:p>
            <a:r>
              <a:rPr lang="en-US" dirty="0" smtClean="0"/>
              <a:t>Expectation in audio boundaries:</a:t>
            </a:r>
          </a:p>
          <a:p>
            <a:pPr marL="274638" lvl="1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www.ncbi.nlm.nih.gov/pubmed/21180358</a:t>
            </a:r>
            <a:endParaRPr lang="en-US" dirty="0" smtClean="0"/>
          </a:p>
          <a:p>
            <a:pPr marL="274638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EC9E5-A3CD-4685-B7E9-0FAE1CD59CB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333399"/>
                </a:solidFill>
              </a:rPr>
              <a:t>Musical similarity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Similarity studies in general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Reductionist approaches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Social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cognition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Timbral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confounds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333399"/>
                </a:solidFill>
              </a:rPr>
              <a:t>Affective </a:t>
            </a:r>
            <a:r>
              <a:rPr lang="en-US" sz="2400" dirty="0" smtClean="0">
                <a:solidFill>
                  <a:srgbClr val="333399"/>
                </a:solidFill>
              </a:rPr>
              <a:t>similarity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333399"/>
                </a:solidFill>
              </a:rPr>
              <a:t>Cognitive distance </a:t>
            </a:r>
            <a:r>
              <a:rPr lang="en-US" sz="2400" dirty="0" smtClean="0">
                <a:solidFill>
                  <a:srgbClr val="333399"/>
                </a:solidFill>
              </a:rPr>
              <a:t>metrics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333399"/>
                </a:solidFill>
              </a:rPr>
              <a:t>Compound </a:t>
            </a:r>
            <a:r>
              <a:rPr lang="en-US" sz="2400" dirty="0">
                <a:solidFill>
                  <a:srgbClr val="333399"/>
                </a:solidFill>
              </a:rPr>
              <a:t>search techniques </a:t>
            </a:r>
          </a:p>
          <a:p>
            <a:pPr marL="0" indent="0">
              <a:buNone/>
            </a:pPr>
            <a:endParaRPr lang="en-US" sz="2400" dirty="0" smtClean="0">
              <a:solidFill>
                <a:srgbClr val="333399"/>
              </a:solidFill>
            </a:endParaRPr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65B45-9B91-4BC4-9B07-65A067EB5EC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Cognitive distance metric (1)</a:t>
            </a:r>
            <a:endParaRPr lang="en-US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17274618"/>
              </p:ext>
            </p:extLst>
          </p:nvPr>
        </p:nvGraphicFramePr>
        <p:xfrm>
          <a:off x="533400" y="1295400"/>
          <a:ext cx="7010399" cy="48005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6461"/>
                <a:gridCol w="142990"/>
                <a:gridCol w="142990"/>
                <a:gridCol w="518824"/>
                <a:gridCol w="4271358"/>
                <a:gridCol w="1300441"/>
                <a:gridCol w="247335"/>
              </a:tblGrid>
              <a:tr h="267940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 dirty="0">
                          <a:effectLst/>
                        </a:rPr>
                        <a:t>1. </a:t>
                      </a:r>
                      <a:r>
                        <a:rPr lang="en-US" sz="1200" dirty="0">
                          <a:effectLst/>
                        </a:rPr>
                        <a:t>Basic Pitch-Accent Structure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Range = 0-4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67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A.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If meter matches target	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Max = 1.00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6794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and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If subunit (e.g. quarter note) is the same	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Score = 1.00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6794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If subunit is different (e.g., 4/8 vs. 2/4)	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Score = 0.50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67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Else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Score = 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67940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00956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 dirty="0">
                          <a:effectLst/>
                        </a:rPr>
                        <a:t>B</a:t>
                      </a:r>
                      <a:r>
                        <a:rPr lang="en-US" sz="1200" dirty="0">
                          <a:effectLst/>
                        </a:rPr>
                        <a:t>. Percentage of matched pitches on primary beats*	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Max = 2.00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7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 dirty="0">
                          <a:effectLst/>
                        </a:rPr>
                        <a:t>If matching number of scale degrees=100%	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Score = 2.00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6794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25420" algn="r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If matching number of scale degrees =&gt;90%		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25420" algn="r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Score = 1.33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01912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If matched number of notes/unit =&gt;80%		Score=0.67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Score = 0.67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67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Else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Score = 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67940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67940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 dirty="0">
                          <a:effectLst/>
                        </a:rPr>
                        <a:t>C. </a:t>
                      </a:r>
                      <a:r>
                        <a:rPr lang="en-US" sz="1200" dirty="0">
                          <a:effectLst/>
                        </a:rPr>
                        <a:t>Percentage of matched pitches on secondary beats	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485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Max = 1.00           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67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 dirty="0">
                          <a:effectLst/>
                        </a:rPr>
                        <a:t>If matching number of scale degrees=100%	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Score = 1.00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6794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 dirty="0">
                          <a:effectLst/>
                        </a:rPr>
                        <a:t>If matching number of scale degrees=&gt;90%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Score = 0.67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01912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If matched number of notes/unit =&gt;80%		Score=0.33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Score = 0.33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12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Else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</a:tabLst>
                      </a:pPr>
                      <a:r>
                        <a:rPr lang="en-US" sz="900">
                          <a:effectLst/>
                        </a:rPr>
                        <a:t>Score = 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EC9E5-A3CD-4685-B7E9-0FAE1CD59CB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Cognitive distance metric (2)</a:t>
            </a:r>
            <a:endParaRPr lang="en-US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03470627"/>
              </p:ext>
            </p:extLst>
          </p:nvPr>
        </p:nvGraphicFramePr>
        <p:xfrm>
          <a:off x="457200" y="1447800"/>
          <a:ext cx="7848601" cy="45842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5779"/>
                <a:gridCol w="266920"/>
                <a:gridCol w="263089"/>
                <a:gridCol w="397825"/>
                <a:gridCol w="263089"/>
                <a:gridCol w="4786165"/>
                <a:gridCol w="1475734"/>
              </a:tblGrid>
              <a:tr h="304800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II. </a:t>
                      </a:r>
                      <a:r>
                        <a:rPr lang="en-US" sz="1200" dirty="0">
                          <a:effectLst/>
                        </a:rPr>
                        <a:t>Basic Harmonic-Accent Structure	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Range = 0-6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254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A. </a:t>
                      </a:r>
                      <a:r>
                        <a:rPr lang="en-US" sz="1200" dirty="0">
                          <a:effectLst/>
                        </a:rPr>
                        <a:t>Mode of work (major, minor, other)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Max = 1.00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If modes match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Score = 1.00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Else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Score = 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32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254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B. </a:t>
                      </a:r>
                      <a:r>
                        <a:rPr lang="en-US" sz="1200" dirty="0">
                          <a:effectLst/>
                        </a:rPr>
                        <a:t>Percentage of matched chords on downbeat**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Max = 2.50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If unambiguous matches on primary beats =&gt;90%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Score = 2.50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or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If unambiguous matches on primary beats =&gt;80%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Score = 2.00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If unambiguous matches on primary beat =&gt;70%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Score = 1.50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Else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Score = 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25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254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C. </a:t>
                      </a:r>
                      <a:r>
                        <a:rPr lang="en-US" sz="1200" dirty="0">
                          <a:effectLst/>
                        </a:rPr>
                        <a:t>Percentage of matched chords on secondary beats**</a:t>
                      </a:r>
                      <a:r>
                        <a:rPr lang="en-US" sz="900" dirty="0">
                          <a:effectLst/>
                        </a:rPr>
                        <a:t>	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Max = 2.00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If unambiguous matches =&gt;90%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Score = 2.00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If unambiguous matches =&gt;80%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Score = 1.50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If unambiguous matches =&gt;70%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Score = 1.00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Else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Score = 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25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254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D. </a:t>
                      </a:r>
                      <a:r>
                        <a:rPr lang="en-US" sz="1200" dirty="0">
                          <a:effectLst/>
                        </a:rPr>
                        <a:t>Percentage of matched chords on tertiary beats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Max  = 0.50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If unambiguous matches  =&gt;90%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Score = 0.50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Else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Score = 0.0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EC9E5-A3CD-4685-B7E9-0FAE1CD59CB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Cognitive distance metric (3)</a:t>
            </a:r>
            <a:endParaRPr lang="en-US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99083466"/>
              </p:ext>
            </p:extLst>
          </p:nvPr>
        </p:nvGraphicFramePr>
        <p:xfrm>
          <a:off x="381000" y="1524000"/>
          <a:ext cx="7086598" cy="396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5935"/>
                <a:gridCol w="399497"/>
                <a:gridCol w="1160055"/>
                <a:gridCol w="850450"/>
                <a:gridCol w="1160055"/>
                <a:gridCol w="900551"/>
                <a:gridCol w="1160055"/>
              </a:tblGrid>
              <a:tr h="2377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Example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>
                          <a:effectLst/>
                        </a:rPr>
                        <a:t>Pitch-Accent score</a:t>
                      </a:r>
                      <a:endParaRPr lang="en-US" sz="1200" b="1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</a:rPr>
                        <a:t>Harmonic-Accent </a:t>
                      </a:r>
                      <a:r>
                        <a:rPr lang="en-US" sz="1200" b="1" baseline="0" dirty="0">
                          <a:effectLst/>
                        </a:rPr>
                        <a:t>score</a:t>
                      </a:r>
                      <a:endParaRPr lang="en-US" sz="1200" b="1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Total score (additive)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7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Raw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Ranked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Raw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Ranked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Raw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Ranked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</a:tr>
              <a:tr h="316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2a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3.67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5.5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3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9.17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</a:tr>
              <a:tr h="316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2b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3.67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5.0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8.67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3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</a:tr>
              <a:tr h="316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2c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2.67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6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6.0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1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8.67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3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</a:tr>
              <a:tr h="316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2d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1.17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9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4.5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5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6.67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8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</a:tr>
              <a:tr h="316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2e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2.67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4.0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9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6.67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8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</a:tr>
              <a:tr h="316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2f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2.33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8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4.5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5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6.83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7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</a:tr>
              <a:tr h="316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2g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1.00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10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2.0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11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3.00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11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</a:tr>
              <a:tr h="316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2h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3.50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4.5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5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8.00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</a:tr>
              <a:tr h="316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2i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4.00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1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4.5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5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8.50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5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</a:tr>
              <a:tr h="316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2j 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1.00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10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4.0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9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5.00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10</a:t>
                      </a:r>
                      <a:endParaRPr lang="en-US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/>
                </a:tc>
              </a:tr>
              <a:tr h="316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2k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3.33 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5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6.0 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1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9.33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1</a:t>
                      </a:r>
                      <a:endParaRPr lang="en-US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71" marR="52571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EC9E5-A3CD-4685-B7E9-0FAE1CD59CB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Evaluating search viability and efficiency</a:t>
            </a:r>
            <a:endParaRPr lang="en-US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Krumhansl</a:t>
            </a:r>
            <a:r>
              <a:rPr lang="en-US" dirty="0" smtClean="0"/>
              <a:t>, 2000 </a:t>
            </a:r>
            <a:r>
              <a:rPr lang="en-US" sz="2400" dirty="0" smtClean="0"/>
              <a:t>[</a:t>
            </a:r>
            <a:r>
              <a:rPr lang="en-US" sz="2400" dirty="0" smtClean="0"/>
              <a:t>theory/experiment</a:t>
            </a:r>
            <a:r>
              <a:rPr lang="en-US" sz="2400" dirty="0" smtClean="0"/>
              <a:t>]</a:t>
            </a:r>
            <a:endParaRPr lang="en-US" sz="2400" dirty="0" smtClean="0"/>
          </a:p>
          <a:p>
            <a:r>
              <a:rPr lang="en-US" dirty="0"/>
              <a:t>Sapp, Liu, </a:t>
            </a:r>
            <a:r>
              <a:rPr lang="en-US" dirty="0" smtClean="0"/>
              <a:t>Selfridge-Field, 2004 </a:t>
            </a:r>
            <a:r>
              <a:rPr lang="en-US" sz="2400" dirty="0" smtClean="0"/>
              <a:t>[practical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r>
              <a:rPr lang="en-US" sz="2000" dirty="0" smtClean="0"/>
              <a:t>“Search effectiveness measures for symbolic music queries in very large databases” ISMIR 2004: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http://ismir2004.ismir.net/proceedings/p051-page-266-paper135.pdf 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EC9E5-A3CD-4685-B7E9-0FAE1CD59CB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2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1339738"/>
            <a:ext cx="8229600" cy="3366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accent1"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Sapp, Liu, Selfridge-Field (ISMIR 2004)</a:t>
            </a:r>
            <a:endParaRPr lang="en-US" sz="1600" dirty="0">
              <a:solidFill>
                <a:schemeClr val="accent1"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2922588" cy="228600"/>
          </a:xfrm>
        </p:spPr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ACC75-2ED2-48B1-BB8C-FB823C1B0DF3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557212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Box 6"/>
          <p:cNvSpPr txBox="1">
            <a:spLocks noChangeArrowheads="1"/>
          </p:cNvSpPr>
          <p:nvPr/>
        </p:nvSpPr>
        <p:spPr bwMode="auto">
          <a:xfrm>
            <a:off x="517525" y="1981200"/>
            <a:ext cx="73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7525" y="609600"/>
            <a:ext cx="4344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3399"/>
                </a:solidFill>
              </a:rPr>
              <a:t>Search Effectiveness (1)</a:t>
            </a:r>
            <a:endParaRPr lang="en-US" sz="2800" b="1" dirty="0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2743200"/>
            <a:ext cx="5486400" cy="533400"/>
          </a:xfrm>
          <a:prstGeom prst="rect">
            <a:avLst/>
          </a:prstGeom>
          <a:solidFill>
            <a:srgbClr val="C00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4038600"/>
            <a:ext cx="5486400" cy="685800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4724400"/>
            <a:ext cx="5486400" cy="533400"/>
          </a:xfrm>
          <a:prstGeom prst="rect">
            <a:avLst/>
          </a:prstGeom>
          <a:solidFill>
            <a:srgbClr val="3333FF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3581400"/>
            <a:ext cx="5486400" cy="457200"/>
          </a:xfrm>
          <a:prstGeom prst="rect">
            <a:avLst/>
          </a:prstGeom>
          <a:solidFill>
            <a:schemeClr val="accent4">
              <a:lumMod val="5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7400" y="5257800"/>
            <a:ext cx="5486400" cy="228600"/>
          </a:xfrm>
          <a:prstGeom prst="rect">
            <a:avLst/>
          </a:prstGeom>
          <a:solidFill>
            <a:schemeClr val="accent4">
              <a:lumMod val="5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Search Effectiveness (2)</a:t>
            </a:r>
            <a:endParaRPr lang="en-US" sz="2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2770188" cy="3810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F592F-8355-4870-B432-05D7CF27865B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28800"/>
            <a:ext cx="56769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TextBox 6"/>
          <p:cNvSpPr txBox="1">
            <a:spLocks noChangeArrowheads="1"/>
          </p:cNvSpPr>
          <p:nvPr/>
        </p:nvSpPr>
        <p:spPr bwMode="auto">
          <a:xfrm>
            <a:off x="533400" y="2819400"/>
            <a:ext cx="177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Pitch features</a:t>
            </a:r>
          </a:p>
        </p:txBody>
      </p:sp>
      <p:sp>
        <p:nvSpPr>
          <p:cNvPr id="35848" name="TextBox 7"/>
          <p:cNvSpPr txBox="1">
            <a:spLocks noChangeArrowheads="1"/>
          </p:cNvSpPr>
          <p:nvPr/>
        </p:nvSpPr>
        <p:spPr bwMode="auto">
          <a:xfrm>
            <a:off x="533400" y="4419600"/>
            <a:ext cx="1876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Meter features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6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333399"/>
                </a:solidFill>
              </a:rPr>
              <a:t>Search </a:t>
            </a:r>
            <a:r>
              <a:rPr lang="en-US" sz="2800" b="1" dirty="0" err="1" smtClean="0">
                <a:solidFill>
                  <a:srgbClr val="333399"/>
                </a:solidFill>
              </a:rPr>
              <a:t>Effectivesness</a:t>
            </a:r>
            <a:r>
              <a:rPr lang="en-US" sz="2800" b="1" dirty="0" smtClean="0">
                <a:solidFill>
                  <a:srgbClr val="333399"/>
                </a:solidFill>
              </a:rPr>
              <a:t> (3)</a:t>
            </a:r>
            <a:endParaRPr lang="en-US" sz="2800" b="1" dirty="0">
              <a:solidFill>
                <a:srgbClr val="3333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5956" y="6400800"/>
            <a:ext cx="2770188" cy="2286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2016 Eleanor Selfridge-Field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20417-D678-4DD2-8090-C26A41733628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368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5829300" cy="374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TextBox 6"/>
          <p:cNvSpPr txBox="1">
            <a:spLocks noChangeArrowheads="1"/>
          </p:cNvSpPr>
          <p:nvPr/>
        </p:nvSpPr>
        <p:spPr bwMode="auto">
          <a:xfrm>
            <a:off x="228600" y="1752600"/>
            <a:ext cx="1892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Sample search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0900" y="3747198"/>
            <a:ext cx="5270500" cy="228600"/>
          </a:xfrm>
          <a:prstGeom prst="rect">
            <a:avLst/>
          </a:prstGeom>
          <a:solidFill>
            <a:srgbClr val="990099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20900" y="4572000"/>
            <a:ext cx="5270500" cy="228600"/>
          </a:xfrm>
          <a:prstGeom prst="rect">
            <a:avLst/>
          </a:prstGeom>
          <a:solidFill>
            <a:srgbClr val="3333FF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371600" y="3861498"/>
            <a:ext cx="749300" cy="405702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371600" y="4267200"/>
            <a:ext cx="749300" cy="41910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397579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Coupled </a:t>
            </a:r>
          </a:p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2B_Melodic Similarit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02B_Melodic Similarity</Template>
  <TotalTime>2433</TotalTime>
  <Words>852</Words>
  <Application>Microsoft Office PowerPoint</Application>
  <PresentationFormat>On-screen Show (4:3)</PresentationFormat>
  <Paragraphs>372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Bookman Old Style</vt:lpstr>
      <vt:lpstr>Calibri</vt:lpstr>
      <vt:lpstr>Gill Sans MT</vt:lpstr>
      <vt:lpstr>Times New Roman</vt:lpstr>
      <vt:lpstr>Verdana</vt:lpstr>
      <vt:lpstr>Wingdings</vt:lpstr>
      <vt:lpstr>Wingdings 3</vt:lpstr>
      <vt:lpstr>02B_Melodic Similarity</vt:lpstr>
      <vt:lpstr>Worksheet</vt:lpstr>
      <vt:lpstr>Musical Similarity:  More perspectives and compound  techniques </vt:lpstr>
      <vt:lpstr>Musical similarity</vt:lpstr>
      <vt:lpstr>Cognitive distance metric (1)</vt:lpstr>
      <vt:lpstr>Cognitive distance metric (2)</vt:lpstr>
      <vt:lpstr>Cognitive distance metric (3)</vt:lpstr>
      <vt:lpstr>Evaluating search viability and efficiency</vt:lpstr>
      <vt:lpstr>Sapp, Liu, Selfridge-Field (ISMIR 2004)</vt:lpstr>
      <vt:lpstr>Search Effectiveness (2)</vt:lpstr>
      <vt:lpstr>Search Effectivesness (3)</vt:lpstr>
      <vt:lpstr>Results</vt:lpstr>
      <vt:lpstr>Sapp, Liu, Selfridge-Field (ISMIR 2004)</vt:lpstr>
      <vt:lpstr>PowerPoint Presentation</vt:lpstr>
      <vt:lpstr>PowerPoint Presentation</vt:lpstr>
      <vt:lpstr>Form: Boundary strength</vt:lpstr>
      <vt:lpstr>Binary (?) melodic segmentation</vt:lpstr>
      <vt:lpstr>Pearce et al software and articles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Melodic Similarity</dc:title>
  <dc:creator>Eleanor</dc:creator>
  <cp:lastModifiedBy>Selfridge-Field, Eleanor</cp:lastModifiedBy>
  <cp:revision>62</cp:revision>
  <dcterms:created xsi:type="dcterms:W3CDTF">2013-04-05T23:48:12Z</dcterms:created>
  <dcterms:modified xsi:type="dcterms:W3CDTF">2016-04-19T03:26:11Z</dcterms:modified>
</cp:coreProperties>
</file>