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76" r:id="rId4"/>
    <p:sldId id="262" r:id="rId5"/>
    <p:sldId id="264" r:id="rId6"/>
    <p:sldId id="266" r:id="rId7"/>
    <p:sldId id="265" r:id="rId8"/>
    <p:sldId id="267" r:id="rId9"/>
    <p:sldId id="268" r:id="rId10"/>
    <p:sldId id="277" r:id="rId11"/>
    <p:sldId id="278" r:id="rId12"/>
    <p:sldId id="269" r:id="rId13"/>
    <p:sldId id="274" r:id="rId14"/>
    <p:sldId id="270" r:id="rId15"/>
    <p:sldId id="272" r:id="rId16"/>
    <p:sldId id="273" r:id="rId17"/>
    <p:sldId id="257" r:id="rId18"/>
    <p:sldId id="258" r:id="rId19"/>
    <p:sldId id="260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B69"/>
    <a:srgbClr val="9FBD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4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80C77B-287E-4FC8-90CA-2C5DB954D6B1}" type="datetimeFigureOut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FB150F-F3E8-47E1-8E95-26A52F320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17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B150F-F3E8-47E1-8E95-26A52F3202D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9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B150F-F3E8-47E1-8E95-26A52F3202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76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C3E417E-D64E-427F-9F24-3904E1CC3341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360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EA4EB0F-F999-46DD-A81F-3D43C1548238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5693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0F7C2C-F5C5-44F6-BBFA-7B4693C87AD4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8952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4AB4DB8-C3CF-4C37-81D7-E1539CC5BB35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544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2BC27E7-B817-4FB6-A419-CC72D502E2E2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7575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5E2B167-3130-4B5F-A9CD-F79FA4B6AB09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6182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258EE43-660D-42FF-952B-AE8F94FCF3D3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719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 sz="1600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C2518-BC8A-447F-94E5-CFBE96B09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6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2016 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D481-F1B1-42CD-A611-5DE97DAEA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5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2016 Eleanor Selfridge-Field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5E0B-A54A-48BB-8771-D0B92380A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4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96200" y="6356350"/>
            <a:ext cx="993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324600"/>
            <a:ext cx="2587625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2016 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EC9E5-A3CD-4685-B7E9-0FAE1CD59C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9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BAF05-9357-4273-AEB4-01A58FD350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52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2016 Eleanor Selfridge-Field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66BF-78FE-4BE5-A153-4D2EA10DB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9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2016 Eleanor Selfridge-Field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CDD03-3976-4E7F-9B18-4C806DF76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9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2016 Eleanor Selfridge-Field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8801-76B7-4B79-B490-FBDA3E983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2016 Eleanor Selfridge-Field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159B-395F-44CB-B721-8DA1E9A89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9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2016 Eleanor Selfridge-Field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125F-F97E-43B7-AE2C-B58CBF990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6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2016 Eleanor Selfridge-Field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19FE-0F4D-4C2B-A066-A6012BD3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18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832E4C-589C-47D0-B899-CB1A136A6FCC}" type="slidenum">
              <a:rPr lang="en-US"/>
              <a:pPr>
                <a:defRPr/>
              </a:pPr>
              <a:t>‹#›</a:t>
            </a:fld>
            <a:endParaRPr lang="en-US" sz="1600" dirty="0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chnote.com/dataset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Melodic Search: </a:t>
            </a:r>
            <a:br>
              <a:rPr lang="en-US" dirty="0" smtClean="0"/>
            </a:br>
            <a:r>
              <a:rPr lang="en-US" dirty="0" smtClean="0"/>
              <a:t>Strategies and Formats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CS 275B/Music 254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N-grams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2" y="2590800"/>
            <a:ext cx="3788835" cy="34817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324600"/>
            <a:ext cx="5094256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EC9E5-A3CD-4685-B7E9-0FAE1CD59CB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514600"/>
            <a:ext cx="4424101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48230"/>
            <a:ext cx="2181530" cy="762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199" y="1208166"/>
            <a:ext cx="2135521" cy="1015663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Method</a:t>
            </a:r>
          </a:p>
          <a:p>
            <a:r>
              <a:rPr lang="en-US" sz="1400" dirty="0" smtClean="0"/>
              <a:t>Pick a string length</a:t>
            </a:r>
          </a:p>
          <a:p>
            <a:r>
              <a:rPr lang="en-US" sz="1400" dirty="0" smtClean="0"/>
              <a:t>Seek all its permutations</a:t>
            </a:r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048374"/>
            <a:ext cx="1942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Beethoven: Archduke Trio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2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N-grams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2" y="2590800"/>
            <a:ext cx="3788835" cy="34817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324600"/>
            <a:ext cx="5094256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EC9E5-A3CD-4685-B7E9-0FAE1CD59CB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48766" y="685800"/>
            <a:ext cx="432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http://www.peachnote.com/datasets.html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514600"/>
            <a:ext cx="4424101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48230"/>
            <a:ext cx="2181530" cy="7621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48230"/>
            <a:ext cx="5038725" cy="93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9600" y="363691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Music n-gram viewer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33800" y="152400"/>
            <a:ext cx="5338500" cy="2362200"/>
          </a:xfrm>
          <a:prstGeom prst="rect">
            <a:avLst/>
          </a:prstGeom>
          <a:solidFill>
            <a:srgbClr val="990099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</a:rPr>
              <a:t>Dynamic programming</a:t>
            </a:r>
          </a:p>
        </p:txBody>
      </p:sp>
      <p:sp>
        <p:nvSpPr>
          <p:cNvPr id="1332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733800" y="6324599"/>
            <a:ext cx="47244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1332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2E140-D29E-4394-AEC1-961744286D3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5486400" y="1828800"/>
            <a:ext cx="3505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Examples: Jonathan Foote</a:t>
            </a:r>
          </a:p>
        </p:txBody>
      </p:sp>
      <p:pic>
        <p:nvPicPr>
          <p:cNvPr id="22535" name="Picture 5" descr="foote_beet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65760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685800" y="5105400"/>
            <a:ext cx="3352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Performance-based</a:t>
            </a:r>
            <a:r>
              <a:rPr lang="en-US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self-similarity </a:t>
            </a:r>
            <a:r>
              <a:rPr lang="en-US" sz="1600" dirty="0"/>
              <a:t>matrices</a:t>
            </a:r>
          </a:p>
        </p:txBody>
      </p:sp>
      <p:sp>
        <p:nvSpPr>
          <p:cNvPr id="22537" name="Text Box 7"/>
          <p:cNvSpPr txBox="1">
            <a:spLocks noChangeArrowheads="1"/>
          </p:cNvSpPr>
          <p:nvPr/>
        </p:nvSpPr>
        <p:spPr bwMode="auto">
          <a:xfrm>
            <a:off x="4763037" y="5636654"/>
            <a:ext cx="2438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/>
              <a:t>Rhythmic similarity</a:t>
            </a:r>
          </a:p>
        </p:txBody>
      </p:sp>
      <p:pic>
        <p:nvPicPr>
          <p:cNvPr id="22538" name="Picture 8" descr="gould_mi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52688"/>
            <a:ext cx="414655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6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detection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4" y="6354763"/>
            <a:ext cx="5864225" cy="366712"/>
          </a:xfrm>
        </p:spPr>
        <p:txBody>
          <a:bodyPr/>
          <a:lstStyle/>
          <a:p>
            <a:pPr>
              <a:defRPr/>
            </a:pPr>
            <a:r>
              <a:rPr lang="en-US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BAF05-9357-4273-AEB4-01A58FD3508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</a:rPr>
              <a:t>Pattern detection</a:t>
            </a:r>
          </a:p>
        </p:txBody>
      </p:sp>
      <p:sp>
        <p:nvSpPr>
          <p:cNvPr id="1434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886200" y="6324600"/>
            <a:ext cx="4724400" cy="381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1434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D010-EDD9-4467-8D4F-01125ADDA76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4343400" y="1828800"/>
            <a:ext cx="2743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err="1"/>
              <a:t>Nettheim</a:t>
            </a:r>
            <a:r>
              <a:rPr lang="en-US" sz="1200" dirty="0"/>
              <a:t>: </a:t>
            </a:r>
            <a:r>
              <a:rPr lang="en-US" sz="1200" dirty="0" err="1"/>
              <a:t>MuSearch</a:t>
            </a:r>
            <a:r>
              <a:rPr lang="en-US" sz="1200" dirty="0"/>
              <a:t> (SCORE)</a:t>
            </a:r>
          </a:p>
        </p:txBody>
      </p:sp>
      <p:pic>
        <p:nvPicPr>
          <p:cNvPr id="23559" name="Picture 5" descr="nettfi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575883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685800" y="1828800"/>
            <a:ext cx="3200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/>
              <a:t>Settings of the word "</a:t>
            </a:r>
            <a:r>
              <a:rPr lang="en-US" sz="1600" dirty="0" err="1"/>
              <a:t>Liebe</a:t>
            </a:r>
            <a:r>
              <a:rPr lang="en-US" sz="1600" dirty="0"/>
              <a:t>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6600" y="2616994"/>
            <a:ext cx="1786066" cy="123110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Pattern </a:t>
            </a:r>
            <a:r>
              <a:rPr lang="en-US" b="1" dirty="0" smtClean="0">
                <a:solidFill>
                  <a:srgbClr val="457B69"/>
                </a:solidFill>
              </a:rPr>
              <a:t>realms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Lyrics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Pitch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Duration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Phrase structure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20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324600"/>
            <a:ext cx="5029199" cy="365125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F395B-D8B2-486C-924D-9EF26EE4B77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457200"/>
            <a:ext cx="8382000" cy="762000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Vulnerabilities </a:t>
            </a:r>
          </a:p>
        </p:txBody>
      </p:sp>
      <p:pic>
        <p:nvPicPr>
          <p:cNvPr id="26630" name="Picture 5" descr="ELFG15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44958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3352800" y="1905000"/>
            <a:ext cx="381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/>
              <a:t>Target (scale degree): 32123</a:t>
            </a:r>
          </a:p>
        </p:txBody>
      </p:sp>
      <p:pic>
        <p:nvPicPr>
          <p:cNvPr id="26632" name="Picture 9" descr="MARYH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739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381000" y="1905000"/>
            <a:ext cx="182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/>
              <a:t>Query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4648200"/>
            <a:ext cx="7109639" cy="3693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Pitch (scale-degree) matching without </a:t>
            </a:r>
            <a:r>
              <a:rPr lang="en-US" b="1" dirty="0" smtClean="0">
                <a:solidFill>
                  <a:srgbClr val="457B69"/>
                </a:solidFill>
              </a:rPr>
              <a:t>rhythmic, metric invariance</a:t>
            </a:r>
            <a:endParaRPr lang="en-US" b="1" dirty="0">
              <a:solidFill>
                <a:srgbClr val="457B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534400" cy="45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satMod val="150000"/>
                  </a:schemeClr>
                </a:solidFill>
              </a:rPr>
              <a:t>Vulnerabilities</a:t>
            </a:r>
            <a:endParaRPr lang="en-US" sz="2400" b="1" dirty="0">
              <a:solidFill>
                <a:srgbClr val="457B6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876799" cy="381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F90DF-1A67-4698-99F8-624AB88AAF7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27654" name="Picture 8" descr="GGG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1" y="1892300"/>
            <a:ext cx="1397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 descr="ELFG12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40386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5"/>
          <p:cNvSpPr txBox="1">
            <a:spLocks noChangeArrowheads="1"/>
          </p:cNvSpPr>
          <p:nvPr/>
        </p:nvSpPr>
        <p:spPr bwMode="auto">
          <a:xfrm>
            <a:off x="3737149" y="1545684"/>
            <a:ext cx="2057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/>
              <a:t>Target: 3331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191000"/>
            <a:ext cx="2884123" cy="1477328"/>
          </a:xfrm>
          <a:prstGeom prst="rect">
            <a:avLst/>
          </a:prstGeom>
          <a:solidFill>
            <a:schemeClr val="tx2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Pattern-matching without: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457B69"/>
                </a:solidFill>
              </a:rPr>
              <a:t>R</a:t>
            </a:r>
            <a:r>
              <a:rPr lang="en-US" dirty="0" smtClean="0"/>
              <a:t>ests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457B69"/>
                </a:solidFill>
              </a:rPr>
              <a:t>R</a:t>
            </a:r>
            <a:r>
              <a:rPr lang="en-US" dirty="0" smtClean="0"/>
              <a:t>egister considerations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457B69"/>
                </a:solidFill>
              </a:rPr>
              <a:t>R</a:t>
            </a:r>
            <a:r>
              <a:rPr lang="en-US" dirty="0" smtClean="0"/>
              <a:t>epeated notes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490246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Query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40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Themefinder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search application for melodic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354763"/>
            <a:ext cx="5334000" cy="36671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24600"/>
            <a:ext cx="1520825" cy="366712"/>
          </a:xfrm>
        </p:spPr>
        <p:txBody>
          <a:bodyPr/>
          <a:lstStyle/>
          <a:p>
            <a:pPr>
              <a:defRPr/>
            </a:pPr>
            <a:fld id="{F6EBAF05-9357-4273-AEB4-01A58FD3508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Themefinder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924978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38801-76B7-4B79-B490-FBDA3E983E2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5552"/>
            <a:ext cx="55578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7000" y="1629177"/>
            <a:ext cx="2486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Classical = themes</a:t>
            </a:r>
          </a:p>
          <a:p>
            <a:r>
              <a:rPr lang="en-US" dirty="0" smtClean="0"/>
              <a:t>Folk = incipits</a:t>
            </a:r>
          </a:p>
          <a:p>
            <a:r>
              <a:rPr lang="en-US" dirty="0" smtClean="0"/>
              <a:t>Renaissance = incipits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04800"/>
            <a:ext cx="8229600" cy="7938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satMod val="150000"/>
                  </a:schemeClr>
                </a:solidFill>
              </a:rPr>
              <a:t>Search examples</a:t>
            </a:r>
            <a:endParaRPr lang="en-US" b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724400" cy="381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E7487-AEAE-4FC2-BDB4-3C21ACD443C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02588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73097" y="685800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…in decreasing order of precision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84189" y="5758934"/>
            <a:ext cx="2916311" cy="369332"/>
          </a:xfrm>
          <a:prstGeom prst="rect">
            <a:avLst/>
          </a:prstGeom>
          <a:solidFill>
            <a:schemeClr val="tx2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http://www.themefinder.org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On melody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What is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theme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incipit</a:t>
            </a:r>
            <a:r>
              <a:rPr lang="en-US" dirty="0" smtClean="0"/>
              <a:t>?</a:t>
            </a:r>
          </a:p>
          <a:p>
            <a:r>
              <a:rPr lang="en-US" dirty="0" smtClean="0"/>
              <a:t>Are all themes incipits?</a:t>
            </a:r>
          </a:p>
          <a:p>
            <a:r>
              <a:rPr lang="en-US" dirty="0" smtClean="0"/>
              <a:t>Can you tell the key from a melody?</a:t>
            </a:r>
          </a:p>
          <a:p>
            <a:r>
              <a:rPr lang="en-US" dirty="0" smtClean="0"/>
              <a:t>Can you tell whether something you hear begins at the beginning?</a:t>
            </a:r>
          </a:p>
          <a:p>
            <a:r>
              <a:rPr lang="en-US" dirty="0"/>
              <a:t>Is melody one-dimensional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can we isolate a melody algorithmically?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774" y="6356350"/>
            <a:ext cx="6092825" cy="365125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66BF-78FE-4BE5-A153-4D2EA10DBC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40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sz="340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400" smtClean="0">
                <a:solidFill>
                  <a:schemeClr val="accent1">
                    <a:satMod val="150000"/>
                  </a:schemeClr>
                </a:solidFill>
              </a:rPr>
              <a:t>Thought for the day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sz="2400" dirty="0" smtClean="0">
                <a:latin typeface="Bradley Hand ITC" pitchFamily="66" charset="0"/>
              </a:rPr>
              <a:t>The dictionary describes melody as a series of notes strung together in a </a:t>
            </a:r>
            <a:r>
              <a:rPr lang="en-US" sz="2400" b="1" dirty="0" smtClean="0">
                <a:solidFill>
                  <a:srgbClr val="990099"/>
                </a:solidFill>
                <a:latin typeface="Bradley Hand ITC" pitchFamily="66" charset="0"/>
              </a:rPr>
              <a:t>meaningful</a:t>
            </a:r>
            <a:r>
              <a:rPr lang="en-US" sz="2400" dirty="0" smtClean="0">
                <a:solidFill>
                  <a:srgbClr val="990099"/>
                </a:solidFill>
                <a:latin typeface="Bradley Hand ITC" pitchFamily="66" charset="0"/>
              </a:rPr>
              <a:t> </a:t>
            </a:r>
            <a:r>
              <a:rPr lang="en-US" sz="2400" dirty="0" smtClean="0">
                <a:latin typeface="Bradley Hand ITC" pitchFamily="66" charset="0"/>
              </a:rPr>
              <a:t>sequence</a:t>
            </a:r>
            <a:r>
              <a:rPr lang="en-US" sz="2400" dirty="0" smtClean="0"/>
              <a:t>.”</a:t>
            </a:r>
          </a:p>
        </p:txBody>
      </p:sp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400800"/>
            <a:ext cx="4724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8CDAE-D03A-4B7C-BCDD-2E74DD1ECCB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3733800" y="3657600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Source: U.S. Patent application </a:t>
            </a:r>
            <a:r>
              <a:rPr lang="en-US" i="1"/>
              <a:t>20060254411</a:t>
            </a:r>
            <a:r>
              <a:rPr lang="en-US"/>
              <a:t> (Nov. 16, 2006)</a:t>
            </a:r>
          </a:p>
        </p:txBody>
      </p:sp>
    </p:spTree>
    <p:extLst>
      <p:ext uri="{BB962C8B-B14F-4D97-AF65-F5344CB8AC3E}">
        <p14:creationId xmlns:p14="http://schemas.microsoft.com/office/powerpoint/2010/main" val="12209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On melody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What is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theme</a:t>
            </a:r>
            <a:r>
              <a:rPr lang="en-US" dirty="0" smtClean="0"/>
              <a:t>?  </a:t>
            </a:r>
            <a:r>
              <a:rPr lang="en-US" dirty="0" smtClean="0">
                <a:solidFill>
                  <a:srgbClr val="457B69"/>
                </a:solidFill>
              </a:rPr>
              <a:t>Significant </a:t>
            </a:r>
            <a:r>
              <a:rPr lang="en-US" dirty="0" smtClean="0">
                <a:solidFill>
                  <a:srgbClr val="457B69"/>
                </a:solidFill>
              </a:rPr>
              <a:t>content that identifies a piece</a:t>
            </a:r>
            <a:endParaRPr lang="en-US" dirty="0" smtClean="0">
              <a:solidFill>
                <a:srgbClr val="457B69"/>
              </a:solidFill>
            </a:endParaRPr>
          </a:p>
          <a:p>
            <a:r>
              <a:rPr lang="en-US" dirty="0" smtClean="0"/>
              <a:t>What is 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incipit</a:t>
            </a:r>
            <a:r>
              <a:rPr lang="en-US" dirty="0" smtClean="0"/>
              <a:t>?  </a:t>
            </a:r>
            <a:r>
              <a:rPr lang="en-US" dirty="0" smtClean="0">
                <a:solidFill>
                  <a:srgbClr val="457B69"/>
                </a:solidFill>
              </a:rPr>
              <a:t>Opening</a:t>
            </a:r>
            <a:r>
              <a:rPr lang="en-US" dirty="0" smtClean="0">
                <a:solidFill>
                  <a:srgbClr val="457B69"/>
                </a:solidFill>
              </a:rPr>
              <a:t> </a:t>
            </a:r>
            <a:r>
              <a:rPr lang="en-US" dirty="0" smtClean="0">
                <a:solidFill>
                  <a:srgbClr val="457B69"/>
                </a:solidFill>
              </a:rPr>
              <a:t>phrase</a:t>
            </a:r>
          </a:p>
          <a:p>
            <a:r>
              <a:rPr lang="en-US" dirty="0" smtClean="0"/>
              <a:t>Are all themes incipits? </a:t>
            </a:r>
            <a:r>
              <a:rPr lang="en-US" sz="2400" dirty="0" smtClean="0">
                <a:solidFill>
                  <a:srgbClr val="457B69"/>
                </a:solidFill>
              </a:rPr>
              <a:t>No</a:t>
            </a:r>
            <a:endParaRPr lang="en-US" sz="2400" dirty="0" smtClean="0">
              <a:solidFill>
                <a:srgbClr val="457B69"/>
              </a:solidFill>
            </a:endParaRPr>
          </a:p>
          <a:p>
            <a:r>
              <a:rPr lang="en-US" dirty="0" smtClean="0"/>
              <a:t>Can you tell the key from a melody</a:t>
            </a:r>
            <a:r>
              <a:rPr lang="en-US" dirty="0" smtClean="0"/>
              <a:t>?  </a:t>
            </a:r>
            <a:r>
              <a:rPr lang="en-US" dirty="0" smtClean="0">
                <a:solidFill>
                  <a:srgbClr val="457B69"/>
                </a:solidFill>
              </a:rPr>
              <a:t>Sometimes</a:t>
            </a:r>
            <a:endParaRPr lang="en-US" dirty="0" smtClean="0">
              <a:solidFill>
                <a:srgbClr val="457B69"/>
              </a:solidFill>
            </a:endParaRPr>
          </a:p>
          <a:p>
            <a:r>
              <a:rPr lang="en-US" dirty="0" smtClean="0"/>
              <a:t>Can you tell whether something you hear begins at the beginning</a:t>
            </a:r>
            <a:r>
              <a:rPr lang="en-US" dirty="0" smtClean="0"/>
              <a:t>? </a:t>
            </a:r>
            <a:r>
              <a:rPr lang="en-US" dirty="0" smtClean="0">
                <a:solidFill>
                  <a:srgbClr val="457B69"/>
                </a:solidFill>
              </a:rPr>
              <a:t>??</a:t>
            </a:r>
            <a:endParaRPr lang="en-US" dirty="0" smtClean="0">
              <a:solidFill>
                <a:srgbClr val="457B69"/>
              </a:solidFill>
            </a:endParaRPr>
          </a:p>
          <a:p>
            <a:r>
              <a:rPr lang="en-US" dirty="0"/>
              <a:t>Is melody one-dimensional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can we isolate a melody algorithmically?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876800" cy="365125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66BF-78FE-4BE5-A153-4D2EA10DBC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Imported</a:t>
            </a:r>
            <a:r>
              <a:rPr lang="en-US" dirty="0" smtClean="0"/>
              <a:t> </a:t>
            </a:r>
            <a:r>
              <a:rPr lang="en-US" dirty="0" smtClean="0"/>
              <a:t>search strategies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324600"/>
            <a:ext cx="4800600" cy="366712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1" y="6354763"/>
            <a:ext cx="2362200" cy="366712"/>
          </a:xfrm>
        </p:spPr>
        <p:txBody>
          <a:bodyPr/>
          <a:lstStyle/>
          <a:p>
            <a:pPr>
              <a:defRPr/>
            </a:pPr>
            <a:fld id="{F6EBAF05-9357-4273-AEB4-01A58FD350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Imported search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strategies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Probability ranking</a:t>
            </a:r>
          </a:p>
          <a:p>
            <a:pPr marL="438912" indent="-3200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Sorting, clustering, categorization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438912" indent="-3200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String matching, edit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distance</a:t>
            </a:r>
          </a:p>
          <a:p>
            <a:pPr marL="438912" indent="-3200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N-grams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438912" indent="-3200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Dynamic programming</a:t>
            </a:r>
          </a:p>
          <a:p>
            <a:pPr marL="438912" indent="-3200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Pattern detection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400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24600"/>
            <a:ext cx="46482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69E40-3001-4AAF-91DF-E19ADD17D21A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</a:rPr>
              <a:t>Probability ranking</a:t>
            </a:r>
          </a:p>
        </p:txBody>
      </p:sp>
      <p:sp>
        <p:nvSpPr>
          <p:cNvPr id="1024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86200" y="6324600"/>
            <a:ext cx="48006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1024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B39E-2086-418E-B44E-AEFFEC952B5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6172200" y="22860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Example: MELDEX</a:t>
            </a:r>
          </a:p>
        </p:txBody>
      </p:sp>
      <p:pic>
        <p:nvPicPr>
          <p:cNvPr id="19463" name="Picture 6" descr="meldex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1"/>
            <a:ext cx="5105400" cy="440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447800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“Query-by-humming”: work of Lloyd Smith et al, </a:t>
            </a:r>
            <a:r>
              <a:rPr lang="en-US" i="1" dirty="0" smtClean="0"/>
              <a:t>c</a:t>
            </a:r>
            <a:r>
              <a:rPr lang="en-US" dirty="0" smtClean="0"/>
              <a:t>. 1995.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</a:rPr>
              <a:t>Melodic sorting </a:t>
            </a:r>
            <a:r>
              <a:rPr lang="en-US" sz="3600" b="0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</a:rPr>
              <a:t>(incipits)</a:t>
            </a:r>
          </a:p>
        </p:txBody>
      </p:sp>
      <p:sp>
        <p:nvSpPr>
          <p:cNvPr id="922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8006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9227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6C7AC-9C5F-4D00-9A18-A031F861FF9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5791200" y="1308012"/>
            <a:ext cx="281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Examples from  </a:t>
            </a:r>
            <a:r>
              <a:rPr lang="en-US" dirty="0"/>
              <a:t>RISM</a:t>
            </a:r>
          </a:p>
        </p:txBody>
      </p:sp>
      <p:pic>
        <p:nvPicPr>
          <p:cNvPr id="18439" name="Picture 6" descr="WHIT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5562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7" descr="WHIT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6553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8" descr="WHITE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688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9" descr="RESLIN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0" descr="WHIT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585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5257800" y="51816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/>
              <a:t>John Howard, "Strategies for sorting melodic incipits," CM 11 (1998).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4419600"/>
            <a:ext cx="6883400" cy="622300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5181600"/>
            <a:ext cx="4648200" cy="914400"/>
          </a:xfrm>
          <a:prstGeom prst="rect">
            <a:avLst/>
          </a:prstGeom>
          <a:solidFill>
            <a:schemeClr val="accent5">
              <a:lumMod val="75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7200" y="2895600"/>
            <a:ext cx="457200" cy="431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8439" idx="1"/>
          </p:cNvCxnSpPr>
          <p:nvPr/>
        </p:nvCxnSpPr>
        <p:spPr>
          <a:xfrm>
            <a:off x="457200" y="3333750"/>
            <a:ext cx="533400" cy="482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32411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57B69"/>
                </a:solidFill>
              </a:rPr>
              <a:t>[Ranking??]</a:t>
            </a:r>
            <a:endParaRPr lang="en-US" dirty="0">
              <a:solidFill>
                <a:srgbClr val="457B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</a:rPr>
              <a:t>Edit distance: text</a:t>
            </a:r>
          </a:p>
        </p:txBody>
      </p:sp>
      <p:sp>
        <p:nvSpPr>
          <p:cNvPr id="11273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10000" y="6324600"/>
            <a:ext cx="46482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11272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AFFE8-6197-48A6-B6DB-6F5CADADEB5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426720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1. Item-by-item comparison</a:t>
            </a:r>
          </a:p>
          <a:p>
            <a:pPr>
              <a:spcBef>
                <a:spcPct val="50000"/>
              </a:spcBef>
            </a:pPr>
            <a:r>
              <a:rPr lang="en-US" dirty="0"/>
              <a:t>2. </a:t>
            </a:r>
            <a:r>
              <a:rPr lang="en-US" dirty="0" smtClean="0"/>
              <a:t>Penalties </a:t>
            </a:r>
            <a:r>
              <a:rPr lang="en-US" dirty="0"/>
              <a:t>for	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1600" dirty="0"/>
              <a:t>	</a:t>
            </a:r>
            <a:r>
              <a:rPr lang="en-US" sz="1600" dirty="0" smtClean="0"/>
              <a:t>substitutions</a:t>
            </a:r>
            <a:endParaRPr lang="en-US" sz="160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/>
              <a:t>	insertions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/>
              <a:t>	deletions</a:t>
            </a:r>
          </a:p>
          <a:p>
            <a:pPr>
              <a:spcBef>
                <a:spcPct val="50000"/>
              </a:spcBef>
            </a:pPr>
            <a:r>
              <a:rPr lang="en-US" dirty="0"/>
              <a:t>	</a:t>
            </a:r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685800" y="3962400"/>
            <a:ext cx="1828800" cy="161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Bag</a:t>
            </a:r>
          </a:p>
          <a:p>
            <a:pPr>
              <a:spcBef>
                <a:spcPct val="50000"/>
              </a:spcBef>
            </a:pPr>
            <a:r>
              <a:rPr lang="en-US" dirty="0"/>
              <a:t>Ba</a:t>
            </a:r>
            <a:r>
              <a:rPr lang="en-US" dirty="0">
                <a:solidFill>
                  <a:srgbClr val="C00000"/>
                </a:solidFill>
              </a:rPr>
              <a:t>t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at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Cat</a:t>
            </a:r>
            <a:r>
              <a:rPr lang="en-US" dirty="0">
                <a:solidFill>
                  <a:srgbClr val="C00000"/>
                </a:solidFill>
              </a:rPr>
              <a:t>ch</a:t>
            </a:r>
          </a:p>
        </p:txBody>
      </p:sp>
      <p:pic>
        <p:nvPicPr>
          <p:cNvPr id="20489" name="Picture 7" descr="editdistanc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25688"/>
            <a:ext cx="4824412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6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</a:rPr>
              <a:t>Edit distance (music)</a:t>
            </a:r>
          </a:p>
        </p:txBody>
      </p:sp>
      <p:sp>
        <p:nvSpPr>
          <p:cNvPr id="1229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4618038" cy="381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CS 275B                                    2016 Eleanor Selfridge-Field</a:t>
            </a:r>
            <a:endParaRPr lang="en-US" dirty="0"/>
          </a:p>
        </p:txBody>
      </p:sp>
      <p:sp>
        <p:nvSpPr>
          <p:cNvPr id="1229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0A311-763A-43BB-8031-A95F12676E02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1511" name="Picture 5" descr="edi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5761038" cy="383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478924"/>
            <a:ext cx="31726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57B69"/>
                </a:solidFill>
              </a:rPr>
              <a:t>Ambiguities</a:t>
            </a:r>
          </a:p>
          <a:p>
            <a:r>
              <a:rPr lang="en-US" dirty="0" smtClean="0"/>
              <a:t>-iteration (accent invariant)</a:t>
            </a:r>
          </a:p>
          <a:p>
            <a:r>
              <a:rPr lang="en-US" dirty="0" smtClean="0"/>
              <a:t>-polyphonic involvement</a:t>
            </a:r>
          </a:p>
          <a:p>
            <a:r>
              <a:rPr lang="en-US" dirty="0" smtClean="0"/>
              <a:t>-decoration (accent invariant)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A_Music Query, Analysis, and Style Simulatio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01A_Music Query, Analysis, and Style Simulation</Template>
  <TotalTime>1601</TotalTime>
  <Words>491</Words>
  <Application>Microsoft Office PowerPoint</Application>
  <PresentationFormat>On-screen Show (4:3)</PresentationFormat>
  <Paragraphs>141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Bookman Old Style</vt:lpstr>
      <vt:lpstr>Bradley Hand ITC</vt:lpstr>
      <vt:lpstr>Calibri</vt:lpstr>
      <vt:lpstr>Gill Sans MT</vt:lpstr>
      <vt:lpstr>Verdana</vt:lpstr>
      <vt:lpstr>Wingdings</vt:lpstr>
      <vt:lpstr>Wingdings 2</vt:lpstr>
      <vt:lpstr>Wingdings 3</vt:lpstr>
      <vt:lpstr>01A_Music Query, Analysis, and Style Simulation</vt:lpstr>
      <vt:lpstr>Melodic Search:  Strategies and Formats </vt:lpstr>
      <vt:lpstr>On melody</vt:lpstr>
      <vt:lpstr>On melody</vt:lpstr>
      <vt:lpstr>Imported search strategies</vt:lpstr>
      <vt:lpstr>Imported search strategies</vt:lpstr>
      <vt:lpstr>Probability ranking</vt:lpstr>
      <vt:lpstr>Melodic sorting (incipits)</vt:lpstr>
      <vt:lpstr>Edit distance: text</vt:lpstr>
      <vt:lpstr>Edit distance (music)</vt:lpstr>
      <vt:lpstr>N-grams</vt:lpstr>
      <vt:lpstr>N-grams</vt:lpstr>
      <vt:lpstr>Dynamic programming</vt:lpstr>
      <vt:lpstr>Pattern detection</vt:lpstr>
      <vt:lpstr>Pattern detection</vt:lpstr>
      <vt:lpstr>PowerPoint Presentation</vt:lpstr>
      <vt:lpstr>  Vulnerabilities</vt:lpstr>
      <vt:lpstr>Themefinder</vt:lpstr>
      <vt:lpstr>Themefinder</vt:lpstr>
      <vt:lpstr>Search examples</vt:lpstr>
      <vt:lpstr> Thought for the 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Query, Analysis, and Style Simulation</dc:title>
  <dc:creator>Eleanor</dc:creator>
  <cp:lastModifiedBy>Selfridge-Field, Eleanor</cp:lastModifiedBy>
  <cp:revision>29</cp:revision>
  <dcterms:created xsi:type="dcterms:W3CDTF">2013-03-25T22:37:44Z</dcterms:created>
  <dcterms:modified xsi:type="dcterms:W3CDTF">2016-03-25T01:05:14Z</dcterms:modified>
</cp:coreProperties>
</file>