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76" r:id="rId4"/>
    <p:sldId id="274" r:id="rId5"/>
    <p:sldId id="260" r:id="rId6"/>
    <p:sldId id="268" r:id="rId7"/>
    <p:sldId id="277" r:id="rId8"/>
    <p:sldId id="270" r:id="rId9"/>
    <p:sldId id="271" r:id="rId10"/>
    <p:sldId id="272" r:id="rId11"/>
    <p:sldId id="261" r:id="rId12"/>
    <p:sldId id="262" r:id="rId13"/>
    <p:sldId id="273" r:id="rId14"/>
    <p:sldId id="263" r:id="rId15"/>
    <p:sldId id="264" r:id="rId16"/>
    <p:sldId id="265" r:id="rId17"/>
    <p:sldId id="267" r:id="rId18"/>
    <p:sldId id="275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99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99"/>
    <a:srgbClr val="97CC00"/>
    <a:srgbClr val="00CCFF"/>
    <a:srgbClr val="CC3399"/>
    <a:srgbClr val="D60093"/>
    <a:srgbClr val="CCFF33"/>
    <a:srgbClr val="A3EDFF"/>
    <a:srgbClr val="B7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25" autoAdjust="0"/>
  </p:normalViewPr>
  <p:slideViewPr>
    <p:cSldViewPr>
      <p:cViewPr varScale="1">
        <p:scale>
          <a:sx n="66" d="100"/>
          <a:sy n="66" d="100"/>
        </p:scale>
        <p:origin x="8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Musical Information 1B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F9DE47-999A-4614-88B2-1243FD524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Musical Information 1B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A8150B-0DF0-49D6-BE68-247C0C85A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415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200" smtClean="0">
                <a:latin typeface="Arial" charset="0"/>
              </a:rPr>
              <a:t>Musical Information 1B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8E6E5B8-FDAD-48D5-9451-CBDF18E51FF1}" type="slidenum">
              <a:rPr lang="en-US" sz="1200" smtClean="0">
                <a:latin typeface="Arial" charset="0"/>
              </a:rPr>
              <a:pPr algn="r"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585339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2DF46-39FC-4175-8D3D-20C2AD0D2F15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3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77B2CF-DD36-4E04-86B0-6F38CFE496E9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76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Musical Information 1B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A8150B-0DF0-49D6-BE68-247C0C85AE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6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7101E-309A-46CE-9A0F-AA2DEB0FB8D6}" type="slidenum">
              <a:rPr lang="en-US"/>
              <a:pPr/>
              <a:t>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07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0C6900-8728-4E7E-82EF-72F8C91FDBDF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65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30E6E-76C3-416C-8C07-4C77AB9FC27E}" type="slidenum">
              <a:rPr lang="en-US"/>
              <a:pPr/>
              <a:t>12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86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5F558-6C95-4A55-A74B-D7A3E4C86539}" type="slidenum">
              <a:rPr lang="en-US"/>
              <a:pPr/>
              <a:t>14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88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AA501-0680-48E0-A58E-0FA22367B15E}" type="slidenum">
              <a:rPr lang="en-US"/>
              <a:pPr/>
              <a:t>15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3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0CB13-F71C-4BFA-B510-39C924146F7C}" type="slidenum">
              <a:rPr lang="en-US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7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it-I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it-IT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it-IT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776902AD-A482-4778-B796-33DB6632D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0E580-426B-4DB6-B826-BD04112E3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7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01283-C281-41CE-AA83-48C6D436B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96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 253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9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 253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1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 275A/Mus 253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25000"/>
                </a:schemeClr>
              </a:buClr>
              <a:defRPr sz="2400"/>
            </a:lvl1pPr>
            <a:lvl2pPr>
              <a:defRPr sz="2000"/>
            </a:lvl2pPr>
            <a:lvl3pPr>
              <a:buClr>
                <a:schemeClr val="accent1">
                  <a:lumMod val="25000"/>
                </a:schemeClr>
              </a:buClr>
              <a:defRPr sz="18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C3C49-801C-40B4-AEA6-67A1F13C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3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C0AB6-F7C2-47A0-BEFA-AA0ECD818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D9BE4-1C75-4999-B9AC-229231D57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0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5FD39-D6A9-43E4-9E2A-36F81BCA3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252C0-049C-4469-8719-BDF815AEA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7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3965-E2D6-4078-A1C9-9CEA6FF0A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2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92A92-993E-494E-A37D-3F8A2A485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0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89750-8D7B-4BBA-8C1F-94A00D4F6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7C531D3-703A-47C5-A22B-F4F06D76A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04800" y="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7" r:id="rId12"/>
    <p:sldLayoutId id="2147483748" r:id="rId13"/>
    <p:sldLayoutId id="2147483749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Unicode MS" pitchFamily="34" charset="-128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sf.ccarh.org/MusicTheory_Tutorials/Base40_Handout_supp2.PDF" TargetMode="External"/><Relationship Id="rId2" Type="http://schemas.openxmlformats.org/officeDocument/2006/relationships/hyperlink" Target="http://esf.ccarh.org/MusicTheory_Tutorials/Base40_Handout_supp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f.ccarh.org/MusicTheory_Tutorials/MusicTheory_ComputerApps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arh.org/publications/reprint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patents/US567510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8458200" cy="1752600"/>
          </a:xfrm>
        </p:spPr>
        <p:txBody>
          <a:bodyPr/>
          <a:lstStyle/>
          <a:p>
            <a:r>
              <a:rPr lang="en-US" sz="3800" dirty="0" smtClean="0">
                <a:solidFill>
                  <a:schemeClr val="folHlink"/>
                </a:solidFill>
              </a:rPr>
              <a:t>Base-40 arithmetic for music apps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Music 253/CS 275A </a:t>
            </a:r>
          </a:p>
          <a:p>
            <a:r>
              <a:rPr lang="en-US" dirty="0" smtClean="0"/>
              <a:t>Stanford University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Binomial solutions</a:t>
            </a:r>
            <a:r>
              <a:rPr lang="en-US" dirty="0" smtClean="0"/>
              <a:t>: Brinkman, </a:t>
            </a:r>
            <a:r>
              <a:rPr lang="en-US" dirty="0" err="1" smtClean="0"/>
              <a:t>Böker-Heil</a:t>
            </a:r>
            <a:endParaRPr lang="en-US" dirty="0" smtClean="0"/>
          </a:p>
          <a:p>
            <a:pPr lvl="1"/>
            <a:r>
              <a:rPr lang="en-US" dirty="0" smtClean="0"/>
              <a:t>Required 3 </a:t>
            </a:r>
            <a:r>
              <a:rPr lang="en-US" dirty="0" err="1" smtClean="0"/>
              <a:t>params</a:t>
            </a:r>
            <a:r>
              <a:rPr lang="en-US" dirty="0" smtClean="0"/>
              <a:t> (pitch name, octave number, inflection)</a:t>
            </a:r>
          </a:p>
          <a:p>
            <a:r>
              <a:rPr lang="en-US" i="1" dirty="0" smtClean="0">
                <a:solidFill>
                  <a:schemeClr val="accent1">
                    <a:lumMod val="25000"/>
                  </a:schemeClr>
                </a:solidFill>
              </a:rPr>
              <a:t>Arbitrary mappings</a:t>
            </a:r>
            <a:r>
              <a:rPr lang="en-US" dirty="0" smtClean="0"/>
              <a:t>: C=10, D=20, E=30….</a:t>
            </a:r>
          </a:p>
          <a:p>
            <a:pPr lvl="1"/>
            <a:r>
              <a:rPr lang="en-US" dirty="0" smtClean="0"/>
              <a:t>Same-sized intervals do not always produced same numbers (depends on endpoints: F-E = 10, </a:t>
            </a:r>
            <a:r>
              <a:rPr lang="en-US" dirty="0" err="1" smtClean="0"/>
              <a:t>Eb</a:t>
            </a:r>
            <a:r>
              <a:rPr lang="en-US" dirty="0" smtClean="0"/>
              <a:t>-D = 9)</a:t>
            </a:r>
          </a:p>
          <a:p>
            <a:r>
              <a:rPr lang="en-US" dirty="0" smtClean="0"/>
              <a:t>Hewlett’s base-40 system is </a:t>
            </a:r>
            <a:r>
              <a:rPr lang="en-US" b="1" dirty="0" smtClean="0">
                <a:solidFill>
                  <a:srgbClr val="0070C0"/>
                </a:solidFill>
              </a:rPr>
              <a:t>interval-invariant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it produces consistent arithmetical results </a:t>
            </a:r>
          </a:p>
          <a:p>
            <a:pPr lvl="1"/>
            <a:r>
              <a:rPr lang="en-US" dirty="0" smtClean="0"/>
              <a:t>irrespective of endpoints and without </a:t>
            </a:r>
            <a:r>
              <a:rPr lang="en-US" dirty="0" smtClean="0"/>
              <a:t>binomials</a:t>
            </a:r>
          </a:p>
          <a:p>
            <a:pPr lvl="1"/>
            <a:r>
              <a:rPr lang="en-US" b="1" dirty="0" smtClean="0">
                <a:solidFill>
                  <a:srgbClr val="990099"/>
                </a:solidFill>
              </a:rPr>
              <a:t>Preserves complementarity customary in music theory</a:t>
            </a:r>
            <a:endParaRPr lang="en-US" b="1" dirty="0" smtClean="0">
              <a:solidFill>
                <a:srgbClr val="990099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Integer arithmetic in digital 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music analysis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1">
                    <a:lumMod val="25000"/>
                  </a:schemeClr>
                </a:solidFill>
              </a:rPr>
              <a:t>Enharmonic-notation tiers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Physical instrument </a:t>
            </a:r>
          </a:p>
          <a:p>
            <a:pPr lvl="1"/>
            <a:endParaRPr lang="en-US" sz="2200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Cultural apparatus</a:t>
            </a:r>
          </a:p>
          <a:p>
            <a:pPr lvl="1"/>
            <a:r>
              <a:rPr lang="en-US" sz="2200" i="1" dirty="0">
                <a:solidFill>
                  <a:srgbClr val="990099"/>
                </a:solidFill>
              </a:rPr>
              <a:t>Letter names</a:t>
            </a:r>
          </a:p>
          <a:p>
            <a:pPr lvl="2"/>
            <a:r>
              <a:rPr lang="en-US" dirty="0"/>
              <a:t>Base-7 (0 #s/</a:t>
            </a:r>
            <a:r>
              <a:rPr lang="en-US" dirty="0" err="1"/>
              <a:t>bs</a:t>
            </a:r>
            <a:r>
              <a:rPr lang="en-US" dirty="0"/>
              <a:t>)</a:t>
            </a:r>
            <a:endParaRPr lang="en-US" sz="2100" dirty="0"/>
          </a:p>
          <a:p>
            <a:pPr lvl="1"/>
            <a:r>
              <a:rPr lang="en-US" sz="2200" i="1" dirty="0">
                <a:solidFill>
                  <a:srgbClr val="00B050"/>
                </a:solidFill>
              </a:rPr>
              <a:t>Octave numbers</a:t>
            </a:r>
          </a:p>
          <a:p>
            <a:pPr lvl="2"/>
            <a:r>
              <a:rPr lang="en-US" dirty="0"/>
              <a:t>Base-12 (1#/b)</a:t>
            </a:r>
            <a:endParaRPr lang="en-US" sz="2100" dirty="0"/>
          </a:p>
          <a:p>
            <a:pPr lvl="1"/>
            <a:r>
              <a:rPr lang="en-US" sz="2200" i="1" dirty="0">
                <a:solidFill>
                  <a:srgbClr val="0070C0"/>
                </a:solidFill>
              </a:rPr>
              <a:t>Inflection </a:t>
            </a:r>
            <a:r>
              <a:rPr lang="en-US" sz="2200" i="1" dirty="0" smtClean="0">
                <a:solidFill>
                  <a:srgbClr val="0070C0"/>
                </a:solidFill>
              </a:rPr>
              <a:t>names </a:t>
            </a:r>
          </a:p>
          <a:p>
            <a:pPr lvl="2"/>
            <a:r>
              <a:rPr lang="en-US" dirty="0" smtClean="0"/>
              <a:t>Base-21 (1</a:t>
            </a:r>
            <a:r>
              <a:rPr lang="en-US" dirty="0"/>
              <a:t>#/b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Inflection names</a:t>
            </a:r>
          </a:p>
          <a:p>
            <a:pPr lvl="2"/>
            <a:r>
              <a:rPr lang="en-US" dirty="0" smtClean="0"/>
              <a:t>Base-40 (2#/b)</a:t>
            </a:r>
            <a:endParaRPr lang="en-US" dirty="0"/>
          </a:p>
        </p:txBody>
      </p:sp>
      <p:pic>
        <p:nvPicPr>
          <p:cNvPr id="13319" name="Picture 7" descr="letter na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86434"/>
            <a:ext cx="18383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sharp_flat lab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86650"/>
            <a:ext cx="3238500" cy="25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962400" y="5943600"/>
            <a:ext cx="1219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4191000" y="2133600"/>
            <a:ext cx="762000" cy="135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D9BE4-1C75-4999-B9AC-229231D57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Wider system: Enharmonic-notation tiers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352800" cy="2743200"/>
          </a:xfrm>
          <a:noFill/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dirty="0"/>
              <a:t>Third tier</a:t>
            </a:r>
          </a:p>
          <a:p>
            <a:pPr lvl="1"/>
            <a:r>
              <a:rPr lang="en-US" sz="2200" dirty="0"/>
              <a:t>##</a:t>
            </a:r>
          </a:p>
          <a:p>
            <a:pPr lvl="1"/>
            <a:r>
              <a:rPr lang="en-US" sz="2200" dirty="0"/>
              <a:t>#</a:t>
            </a:r>
          </a:p>
          <a:p>
            <a:pPr lvl="1"/>
            <a:r>
              <a:rPr lang="en-US" sz="2200" dirty="0"/>
              <a:t>-</a:t>
            </a:r>
          </a:p>
          <a:p>
            <a:pPr lvl="1"/>
            <a:r>
              <a:rPr lang="en-US" sz="2200" dirty="0"/>
              <a:t>b</a:t>
            </a:r>
          </a:p>
          <a:p>
            <a:pPr lvl="1"/>
            <a:r>
              <a:rPr lang="en-US" sz="2200" dirty="0"/>
              <a:t>bb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600200"/>
            <a:ext cx="2895600" cy="4530725"/>
          </a:xfrm>
        </p:spPr>
        <p:txBody>
          <a:bodyPr/>
          <a:lstStyle/>
          <a:p>
            <a:r>
              <a:rPr lang="en-US" sz="2400"/>
              <a:t>Fourth tier</a:t>
            </a:r>
          </a:p>
          <a:p>
            <a:pPr lvl="1"/>
            <a:r>
              <a:rPr lang="en-US" sz="2200"/>
              <a:t>###</a:t>
            </a:r>
          </a:p>
          <a:p>
            <a:pPr lvl="1"/>
            <a:r>
              <a:rPr lang="en-US" sz="2200"/>
              <a:t>##</a:t>
            </a:r>
          </a:p>
          <a:p>
            <a:pPr lvl="1"/>
            <a:r>
              <a:rPr lang="en-US" sz="2200"/>
              <a:t>#</a:t>
            </a:r>
          </a:p>
          <a:p>
            <a:pPr lvl="1"/>
            <a:r>
              <a:rPr lang="en-US" sz="2200"/>
              <a:t>-</a:t>
            </a:r>
          </a:p>
          <a:p>
            <a:pPr lvl="1"/>
            <a:r>
              <a:rPr lang="en-US" sz="2200"/>
              <a:t>b</a:t>
            </a:r>
          </a:p>
          <a:p>
            <a:pPr lvl="1"/>
            <a:r>
              <a:rPr lang="en-US" sz="2200"/>
              <a:t>bb</a:t>
            </a:r>
          </a:p>
          <a:p>
            <a:pPr lvl="1"/>
            <a:r>
              <a:rPr lang="en-US" sz="2200"/>
              <a:t>bbb</a:t>
            </a:r>
          </a:p>
        </p:txBody>
      </p:sp>
      <p:pic>
        <p:nvPicPr>
          <p:cNvPr id="12294" name="Picture 6" descr="sharp_flat lab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2971800" cy="234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905000" y="5222081"/>
            <a:ext cx="1600200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C## / D / Ebb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3505200" y="4953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0" y="5831681"/>
            <a:ext cx="1447800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D## / E / Fb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3848100" y="5029200"/>
            <a:ext cx="38100" cy="757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495800" y="5334000"/>
            <a:ext cx="1600200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A# / Bb / Cbb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 flipV="1">
            <a:off x="4953000" y="44958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524000" y="4495800"/>
            <a:ext cx="12192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(7 x 5) + 5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D9BE4-1C75-4999-B9AC-229231D57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533400"/>
            <a:ext cx="3962400" cy="914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Base-40 Rule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252C0-049C-4469-8719-BDF815AEA2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8270"/>
            <a:ext cx="4162425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43400"/>
            <a:ext cx="54387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48200" y="1978967"/>
            <a:ext cx="3841757" cy="923330"/>
          </a:xfrm>
          <a:prstGeom prst="rect">
            <a:avLst/>
          </a:prstGeom>
          <a:solidFill>
            <a:schemeClr val="accent1">
              <a:lumMod val="90000"/>
              <a:alpha val="19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Simple rule</a:t>
            </a:r>
            <a:r>
              <a:rPr lang="en-US" sz="1800" dirty="0" smtClean="0"/>
              <a:t>: Where a whole step exists </a:t>
            </a:r>
          </a:p>
          <a:p>
            <a:r>
              <a:rPr lang="en-US" sz="1800" dirty="0" smtClean="0"/>
              <a:t>between two key names, </a:t>
            </a:r>
          </a:p>
          <a:p>
            <a:r>
              <a:rPr lang="en-US" sz="1800" dirty="0" smtClean="0"/>
              <a:t>a </a:t>
            </a:r>
            <a:r>
              <a:rPr lang="en-US" sz="1800" b="1" dirty="0" smtClean="0">
                <a:solidFill>
                  <a:srgbClr val="990099"/>
                </a:solidFill>
              </a:rPr>
              <a:t>null token </a:t>
            </a:r>
            <a:r>
              <a:rPr lang="en-US" sz="1800" dirty="0" smtClean="0"/>
              <a:t>is used.</a:t>
            </a:r>
            <a:endParaRPr lang="en-US" sz="1800" dirty="0"/>
          </a:p>
        </p:txBody>
      </p:sp>
      <p:pic>
        <p:nvPicPr>
          <p:cNvPr id="9" name="Picture 7" descr="letter nam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5" y="3124200"/>
            <a:ext cx="18383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From Base-40 to enharmonic preservation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7417" name="Picture 9" descr="BASE12C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2438400"/>
            <a:ext cx="4267200" cy="388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4" name="Picture 6" descr="BASE7C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828800"/>
            <a:ext cx="3810000" cy="34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0" name="Picture 12" descr="BASE21C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3124200"/>
            <a:ext cx="5181600" cy="473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90600" y="17526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MIDI to base-7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990600" y="2362200"/>
            <a:ext cx="269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/>
              <a:t>MIDI to base-12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90600" y="3048000"/>
            <a:ext cx="269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/>
              <a:t>MIDI to base-21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990600" y="3733800"/>
            <a:ext cx="269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/>
              <a:t>MIDI to base-40</a:t>
            </a:r>
          </a:p>
        </p:txBody>
      </p:sp>
      <p:pic>
        <p:nvPicPr>
          <p:cNvPr id="17423" name="Picture 15" descr="BASE40C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3886200"/>
            <a:ext cx="4953000" cy="792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5791200" y="2743200"/>
            <a:ext cx="381000" cy="457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6248400" y="2133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6400800" y="2133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6477000" y="2133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5943600" y="2743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6019800" y="2743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V="1">
            <a:off x="5334000" y="2971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562600" y="2971800"/>
            <a:ext cx="76200" cy="152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5562600" y="2971800"/>
            <a:ext cx="76200" cy="228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5562600" y="2971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143000" y="5181600"/>
            <a:ext cx="7162800" cy="466725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dirty="0"/>
              <a:t>Solution: Translate from symbolic code to </a:t>
            </a:r>
            <a:r>
              <a:rPr lang="en-US" b="1" dirty="0" err="1">
                <a:solidFill>
                  <a:srgbClr val="990099"/>
                </a:solidFill>
              </a:rPr>
              <a:t>MIDIPlus</a:t>
            </a:r>
            <a:endParaRPr lang="en-US" b="1" dirty="0">
              <a:solidFill>
                <a:srgbClr val="9900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1">
                    <a:lumMod val="25000"/>
                  </a:schemeClr>
                </a:solidFill>
              </a:rPr>
              <a:t>What is </a:t>
            </a:r>
            <a:r>
              <a:rPr lang="en-US" sz="3200" dirty="0" err="1">
                <a:solidFill>
                  <a:schemeClr val="accent1">
                    <a:lumMod val="25000"/>
                  </a:schemeClr>
                </a:solidFill>
              </a:rPr>
              <a:t>MIDIPlus</a:t>
            </a:r>
            <a:r>
              <a:rPr lang="en-US" sz="3200" dirty="0">
                <a:solidFill>
                  <a:schemeClr val="accent1">
                    <a:lumMod val="25000"/>
                  </a:schemeClr>
                </a:solidFill>
              </a:rPr>
              <a:t>?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848600" cy="1219200"/>
          </a:xfrm>
        </p:spPr>
        <p:txBody>
          <a:bodyPr/>
          <a:lstStyle/>
          <a:p>
            <a:r>
              <a:rPr lang="en-US" sz="2000" dirty="0" smtClean="0"/>
              <a:t>In MIDI file format, a </a:t>
            </a:r>
            <a:r>
              <a:rPr lang="en-US" sz="2000" dirty="0"/>
              <a:t>binary implementation of base-40</a:t>
            </a:r>
          </a:p>
          <a:p>
            <a:r>
              <a:rPr lang="en-US" sz="2000" dirty="0"/>
              <a:t>Replaces last 3 bits of velocity byte</a:t>
            </a:r>
          </a:p>
          <a:p>
            <a:r>
              <a:rPr lang="en-US" sz="2000" dirty="0"/>
              <a:t>Used to interpret key number</a:t>
            </a:r>
          </a:p>
        </p:txBody>
      </p:sp>
      <p:pic>
        <p:nvPicPr>
          <p:cNvPr id="22535" name="Picture 7" descr="855num3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3352800"/>
            <a:ext cx="5181600" cy="1249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chemeClr val="accent1">
                    <a:lumMod val="25000"/>
                  </a:schemeClr>
                </a:solidFill>
              </a:rPr>
              <a:t>MIDIPlus</a:t>
            </a:r>
            <a:r>
              <a:rPr lang="en-US" sz="3200" dirty="0">
                <a:solidFill>
                  <a:schemeClr val="accent1">
                    <a:lumMod val="25000"/>
                  </a:schemeClr>
                </a:solidFill>
              </a:rPr>
              <a:t> in Printing</a:t>
            </a:r>
          </a:p>
        </p:txBody>
      </p:sp>
      <p:pic>
        <p:nvPicPr>
          <p:cNvPr id="24580" name="Picture 4" descr="855num1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362200"/>
            <a:ext cx="6858000" cy="1239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62000" y="19050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Raw MIDI to Notation (Bach Prelude in E Minor, BWV 855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62000" y="4078288"/>
            <a:ext cx="8610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/>
              <a:t>Translation from symbolic code (</a:t>
            </a:r>
            <a:r>
              <a:rPr lang="en-US" sz="2000" i="1"/>
              <a:t>MuseData</a:t>
            </a:r>
            <a:r>
              <a:rPr lang="en-US" sz="2000"/>
              <a:t>) to </a:t>
            </a:r>
            <a:r>
              <a:rPr lang="en-US" sz="2000" i="1"/>
              <a:t>MIDIPlus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000"/>
              <a:t>    to notation</a:t>
            </a:r>
            <a:r>
              <a:rPr lang="en-US"/>
              <a:t> </a:t>
            </a:r>
          </a:p>
        </p:txBody>
      </p:sp>
      <p:pic>
        <p:nvPicPr>
          <p:cNvPr id="24584" name="Picture 8" descr="855num2P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4876800"/>
            <a:ext cx="6858000" cy="1154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6" name="Freeform 10"/>
          <p:cNvSpPr>
            <a:spLocks/>
          </p:cNvSpPr>
          <p:nvPr/>
        </p:nvSpPr>
        <p:spPr bwMode="auto">
          <a:xfrm>
            <a:off x="2571750" y="3019425"/>
            <a:ext cx="400050" cy="2667000"/>
          </a:xfrm>
          <a:custGeom>
            <a:avLst/>
            <a:gdLst>
              <a:gd name="T0" fmla="*/ 204 w 252"/>
              <a:gd name="T1" fmla="*/ 60 h 1680"/>
              <a:gd name="T2" fmla="*/ 162 w 252"/>
              <a:gd name="T3" fmla="*/ 0 h 1680"/>
              <a:gd name="T4" fmla="*/ 66 w 252"/>
              <a:gd name="T5" fmla="*/ 18 h 1680"/>
              <a:gd name="T6" fmla="*/ 24 w 252"/>
              <a:gd name="T7" fmla="*/ 78 h 1680"/>
              <a:gd name="T8" fmla="*/ 0 w 252"/>
              <a:gd name="T9" fmla="*/ 342 h 1680"/>
              <a:gd name="T10" fmla="*/ 24 w 252"/>
              <a:gd name="T11" fmla="*/ 768 h 1680"/>
              <a:gd name="T12" fmla="*/ 102 w 252"/>
              <a:gd name="T13" fmla="*/ 1302 h 1680"/>
              <a:gd name="T14" fmla="*/ 120 w 252"/>
              <a:gd name="T15" fmla="*/ 1524 h 1680"/>
              <a:gd name="T16" fmla="*/ 180 w 252"/>
              <a:gd name="T17" fmla="*/ 1680 h 1680"/>
              <a:gd name="T18" fmla="*/ 234 w 252"/>
              <a:gd name="T19" fmla="*/ 1626 h 1680"/>
              <a:gd name="T20" fmla="*/ 246 w 252"/>
              <a:gd name="T21" fmla="*/ 1590 h 1680"/>
              <a:gd name="T22" fmla="*/ 252 w 252"/>
              <a:gd name="T23" fmla="*/ 1572 h 1680"/>
              <a:gd name="T24" fmla="*/ 222 w 252"/>
              <a:gd name="T25" fmla="*/ 1122 h 1680"/>
              <a:gd name="T26" fmla="*/ 204 w 252"/>
              <a:gd name="T27" fmla="*/ 894 h 1680"/>
              <a:gd name="T28" fmla="*/ 216 w 252"/>
              <a:gd name="T29" fmla="*/ 240 h 1680"/>
              <a:gd name="T30" fmla="*/ 204 w 252"/>
              <a:gd name="T31" fmla="*/ 6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2" h="1680">
                <a:moveTo>
                  <a:pt x="204" y="60"/>
                </a:moveTo>
                <a:cubicBezTo>
                  <a:pt x="198" y="16"/>
                  <a:pt x="200" y="13"/>
                  <a:pt x="162" y="0"/>
                </a:cubicBezTo>
                <a:cubicBezTo>
                  <a:pt x="130" y="5"/>
                  <a:pt x="97" y="8"/>
                  <a:pt x="66" y="18"/>
                </a:cubicBezTo>
                <a:cubicBezTo>
                  <a:pt x="47" y="37"/>
                  <a:pt x="36" y="53"/>
                  <a:pt x="24" y="78"/>
                </a:cubicBezTo>
                <a:cubicBezTo>
                  <a:pt x="11" y="166"/>
                  <a:pt x="6" y="253"/>
                  <a:pt x="0" y="342"/>
                </a:cubicBezTo>
                <a:cubicBezTo>
                  <a:pt x="5" y="485"/>
                  <a:pt x="10" y="626"/>
                  <a:pt x="24" y="768"/>
                </a:cubicBezTo>
                <a:cubicBezTo>
                  <a:pt x="42" y="947"/>
                  <a:pt x="81" y="1123"/>
                  <a:pt x="102" y="1302"/>
                </a:cubicBezTo>
                <a:cubicBezTo>
                  <a:pt x="118" y="1437"/>
                  <a:pt x="111" y="1392"/>
                  <a:pt x="120" y="1524"/>
                </a:cubicBezTo>
                <a:cubicBezTo>
                  <a:pt x="124" y="1587"/>
                  <a:pt x="124" y="1642"/>
                  <a:pt x="180" y="1680"/>
                </a:cubicBezTo>
                <a:cubicBezTo>
                  <a:pt x="200" y="1660"/>
                  <a:pt x="217" y="1649"/>
                  <a:pt x="234" y="1626"/>
                </a:cubicBezTo>
                <a:cubicBezTo>
                  <a:pt x="238" y="1614"/>
                  <a:pt x="242" y="1602"/>
                  <a:pt x="246" y="1590"/>
                </a:cubicBezTo>
                <a:cubicBezTo>
                  <a:pt x="248" y="1584"/>
                  <a:pt x="252" y="1572"/>
                  <a:pt x="252" y="1572"/>
                </a:cubicBezTo>
                <a:cubicBezTo>
                  <a:pt x="248" y="1417"/>
                  <a:pt x="232" y="1274"/>
                  <a:pt x="222" y="1122"/>
                </a:cubicBezTo>
                <a:cubicBezTo>
                  <a:pt x="217" y="1045"/>
                  <a:pt x="217" y="970"/>
                  <a:pt x="204" y="894"/>
                </a:cubicBezTo>
                <a:cubicBezTo>
                  <a:pt x="192" y="678"/>
                  <a:pt x="180" y="455"/>
                  <a:pt x="216" y="240"/>
                </a:cubicBezTo>
                <a:cubicBezTo>
                  <a:pt x="217" y="229"/>
                  <a:pt x="249" y="15"/>
                  <a:pt x="204" y="60"/>
                </a:cubicBez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609850" y="5114925"/>
            <a:ext cx="333375" cy="1019175"/>
          </a:xfrm>
          <a:custGeom>
            <a:avLst/>
            <a:gdLst>
              <a:gd name="T0" fmla="*/ 174 w 210"/>
              <a:gd name="T1" fmla="*/ 222 h 642"/>
              <a:gd name="T2" fmla="*/ 120 w 210"/>
              <a:gd name="T3" fmla="*/ 12 h 642"/>
              <a:gd name="T4" fmla="*/ 72 w 210"/>
              <a:gd name="T5" fmla="*/ 0 h 642"/>
              <a:gd name="T6" fmla="*/ 6 w 210"/>
              <a:gd name="T7" fmla="*/ 138 h 642"/>
              <a:gd name="T8" fmla="*/ 0 w 210"/>
              <a:gd name="T9" fmla="*/ 204 h 642"/>
              <a:gd name="T10" fmla="*/ 6 w 210"/>
              <a:gd name="T11" fmla="*/ 324 h 642"/>
              <a:gd name="T12" fmla="*/ 72 w 210"/>
              <a:gd name="T13" fmla="*/ 576 h 642"/>
              <a:gd name="T14" fmla="*/ 120 w 210"/>
              <a:gd name="T15" fmla="*/ 642 h 642"/>
              <a:gd name="T16" fmla="*/ 174 w 210"/>
              <a:gd name="T17" fmla="*/ 600 h 642"/>
              <a:gd name="T18" fmla="*/ 210 w 210"/>
              <a:gd name="T19" fmla="*/ 504 h 642"/>
              <a:gd name="T20" fmla="*/ 174 w 210"/>
              <a:gd name="T21" fmla="*/ 222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0" h="642">
                <a:moveTo>
                  <a:pt x="174" y="222"/>
                </a:moveTo>
                <a:cubicBezTo>
                  <a:pt x="172" y="175"/>
                  <a:pt x="178" y="51"/>
                  <a:pt x="120" y="12"/>
                </a:cubicBezTo>
                <a:cubicBezTo>
                  <a:pt x="112" y="7"/>
                  <a:pt x="76" y="1"/>
                  <a:pt x="72" y="0"/>
                </a:cubicBezTo>
                <a:cubicBezTo>
                  <a:pt x="16" y="28"/>
                  <a:pt x="24" y="84"/>
                  <a:pt x="6" y="138"/>
                </a:cubicBezTo>
                <a:cubicBezTo>
                  <a:pt x="4" y="160"/>
                  <a:pt x="0" y="182"/>
                  <a:pt x="0" y="204"/>
                </a:cubicBezTo>
                <a:cubicBezTo>
                  <a:pt x="0" y="244"/>
                  <a:pt x="3" y="284"/>
                  <a:pt x="6" y="324"/>
                </a:cubicBezTo>
                <a:cubicBezTo>
                  <a:pt x="12" y="411"/>
                  <a:pt x="33" y="499"/>
                  <a:pt x="72" y="576"/>
                </a:cubicBezTo>
                <a:cubicBezTo>
                  <a:pt x="87" y="605"/>
                  <a:pt x="92" y="623"/>
                  <a:pt x="120" y="642"/>
                </a:cubicBezTo>
                <a:cubicBezTo>
                  <a:pt x="139" y="629"/>
                  <a:pt x="155" y="613"/>
                  <a:pt x="174" y="600"/>
                </a:cubicBezTo>
                <a:cubicBezTo>
                  <a:pt x="185" y="567"/>
                  <a:pt x="201" y="538"/>
                  <a:pt x="210" y="504"/>
                </a:cubicBezTo>
                <a:cubicBezTo>
                  <a:pt x="202" y="377"/>
                  <a:pt x="209" y="326"/>
                  <a:pt x="174" y="222"/>
                </a:cubicBez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2743200" y="2667000"/>
            <a:ext cx="76200" cy="304800"/>
          </a:xfrm>
          <a:prstGeom prst="triangle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2667000" y="28194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2667000" y="5257800"/>
            <a:ext cx="228600" cy="8382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3581400" y="3048000"/>
            <a:ext cx="152400" cy="76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3505200" y="2895600"/>
            <a:ext cx="228600" cy="838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2895600" y="25146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3505200" y="28194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3505200" y="52578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5257800" y="27432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5334000" y="52578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4876800" y="28194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6400800" y="27432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5486400" y="27432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4876800" y="53340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6324600" y="53340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5486400" y="5257800"/>
            <a:ext cx="228600" cy="762000"/>
          </a:xfrm>
          <a:prstGeom prst="ellips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D9BE4-1C75-4999-B9AC-229231D57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1534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Chords </a:t>
            </a:r>
            <a:r>
              <a:rPr lang="en-US" sz="3200" dirty="0">
                <a:solidFill>
                  <a:schemeClr val="accent1">
                    <a:lumMod val="25000"/>
                  </a:schemeClr>
                </a:solidFill>
              </a:rPr>
              <a:t>(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intervallic </a:t>
            </a:r>
            <a:r>
              <a:rPr lang="en-US" sz="3200" dirty="0">
                <a:solidFill>
                  <a:schemeClr val="accent1">
                    <a:lumMod val="25000"/>
                  </a:schemeClr>
                </a:solidFill>
              </a:rPr>
              <a:t>complementarity)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343400" cy="4530725"/>
          </a:xfrm>
        </p:spPr>
        <p:txBody>
          <a:bodyPr/>
          <a:lstStyle/>
          <a:p>
            <a:r>
              <a:rPr lang="en-US" sz="2400" b="1" dirty="0">
                <a:solidFill>
                  <a:srgbClr val="990099"/>
                </a:solidFill>
              </a:rPr>
              <a:t>Intervallic complementarity</a:t>
            </a:r>
          </a:p>
          <a:p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Chord </a:t>
            </a:r>
            <a:r>
              <a:rPr lang="en-US" sz="2400" dirty="0"/>
              <a:t>definitions</a:t>
            </a:r>
          </a:p>
          <a:p>
            <a:endParaRPr lang="en-US" sz="2400" dirty="0"/>
          </a:p>
        </p:txBody>
      </p:sp>
      <p:pic>
        <p:nvPicPr>
          <p:cNvPr id="33796" name="Picture 4" descr="COMP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2133600"/>
            <a:ext cx="5334000" cy="51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798" name="Picture 6" descr="COMP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2971800"/>
            <a:ext cx="5334000" cy="61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800" name="Picture 8" descr="COMP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81600"/>
            <a:ext cx="5172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887514"/>
              </p:ext>
            </p:extLst>
          </p:nvPr>
        </p:nvGraphicFramePr>
        <p:xfrm>
          <a:off x="0" y="3962400"/>
          <a:ext cx="895604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26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32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38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43</a:t>
                      </a:r>
                      <a:endParaRPr lang="en-US" sz="14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mtClean="0"/>
              <a:t>Relevant handouts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Two translations of BWV 855 expressed with base-40</a:t>
            </a:r>
            <a:endParaRPr lang="en-US" sz="2800" dirty="0" smtClean="0">
              <a:hlinkClick r:id="rId2"/>
            </a:endParaRPr>
          </a:p>
          <a:p>
            <a:r>
              <a:rPr lang="en-US" dirty="0" smtClean="0"/>
              <a:t>E-Minor Fugue with enharmonically correct notation</a:t>
            </a:r>
            <a:endParaRPr lang="en-US" dirty="0" smtClean="0">
              <a:hlinkClick r:id="rId2"/>
            </a:endParaRPr>
          </a:p>
          <a:p>
            <a:pPr lvl="1"/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esf.ccarh.org/MusicTheory_Tutorials/Base40_Handout_supp1.PDF</a:t>
            </a:r>
            <a:endParaRPr lang="en-US" sz="1800" dirty="0" smtClean="0"/>
          </a:p>
          <a:p>
            <a:r>
              <a:rPr lang="en-US" dirty="0" smtClean="0"/>
              <a:t>E-Minor Fugue via MIDI-to-notation:</a:t>
            </a:r>
          </a:p>
          <a:p>
            <a:pPr lvl="1"/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esf.ccarh.org/MusicTheory_Tutorials/Base40_Handout_supp2.PDF</a:t>
            </a:r>
            <a:endParaRPr lang="en-US" sz="1800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Music </a:t>
            </a:r>
            <a:r>
              <a:rPr lang="en-US" dirty="0"/>
              <a:t>theory tutorial: </a:t>
            </a:r>
            <a:r>
              <a:rPr lang="en-US" sz="1800" dirty="0">
                <a:hlinkClick r:id="rId4"/>
              </a:rPr>
              <a:t>http://esf.ccarh.org/MusicTheory_Tutorials/MusicTheory_ComputerApps.htm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29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252C0-049C-4469-8719-BDF815AEA2B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050" name="4BB028FE-C768-4180-9F1D-49CC8FFFEAE3" descr="4BB028FE-C768-4180-9F1D-49CC8FFFEA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377673" cy="405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6229" y="826141"/>
            <a:ext cx="4416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Remember Einstein!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3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did Base-40 come from?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Conceived by Walter Hewlett (1986</a:t>
            </a:r>
            <a:r>
              <a:rPr lang="en-US" sz="2000" dirty="0" smtClean="0"/>
              <a:t>); first pub 1992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</a:rPr>
              <a:t>Goals:</a:t>
            </a:r>
            <a:r>
              <a:rPr lang="en-US" sz="2000" dirty="0" smtClean="0"/>
              <a:t> enharmonic spelling preservation, correct analysis, correct transposition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Reproduced </a:t>
            </a:r>
            <a:r>
              <a:rPr lang="en-US" sz="2000" dirty="0"/>
              <a:t>at </a:t>
            </a:r>
            <a:r>
              <a:rPr lang="en-US" sz="2000" dirty="0">
                <a:hlinkClick r:id="rId3"/>
              </a:rPr>
              <a:t>http://www.ccarh.org/publications/reprints/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Further elaborated in U.S. Patent 5,675,100 (7 October 1997)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www.google.com/patents/US5675100</a:t>
            </a: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Subdivisions of the octave</a:t>
            </a:r>
            <a:br>
              <a:rPr lang="en-US" dirty="0" smtClean="0"/>
            </a:br>
            <a:r>
              <a:rPr lang="en-US" sz="2400" dirty="0" smtClean="0"/>
              <a:t>and their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calculations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82" y="1814512"/>
            <a:ext cx="8229600" cy="4302125"/>
          </a:xfrm>
        </p:spPr>
        <p:txBody>
          <a:bodyPr/>
          <a:lstStyle/>
          <a:p>
            <a:r>
              <a:rPr lang="en-US" dirty="0" smtClean="0"/>
              <a:t>Derive from overtone series</a:t>
            </a:r>
          </a:p>
          <a:p>
            <a:r>
              <a:rPr lang="en-US" dirty="0" smtClean="0"/>
              <a:t>Base on name-classes (i.e. pitch names): diatonic</a:t>
            </a:r>
          </a:p>
          <a:p>
            <a:r>
              <a:rPr lang="en-US" dirty="0" smtClean="0"/>
              <a:t>Name-classes extended to </a:t>
            </a:r>
            <a:r>
              <a:rPr lang="en-US" dirty="0" err="1" smtClean="0"/>
              <a:t>chromaticism</a:t>
            </a:r>
            <a:endParaRPr lang="en-US" dirty="0" smtClean="0"/>
          </a:p>
          <a:p>
            <a:pPr lvl="1"/>
            <a:r>
              <a:rPr lang="en-US" dirty="0" smtClean="0"/>
              <a:t>Include single sharps and flats</a:t>
            </a:r>
          </a:p>
          <a:p>
            <a:pPr lvl="2"/>
            <a:r>
              <a:rPr lang="en-US" dirty="0" smtClean="0"/>
              <a:t>Exclude E/F and B/C</a:t>
            </a:r>
          </a:p>
          <a:p>
            <a:pPr lvl="2"/>
            <a:r>
              <a:rPr lang="en-US" dirty="0" smtClean="0"/>
              <a:t>Include E/f and B/C spans</a:t>
            </a:r>
          </a:p>
          <a:p>
            <a:pPr lvl="1"/>
            <a:r>
              <a:rPr lang="en-US" dirty="0" smtClean="0"/>
              <a:t>Accommodate alternative tuning</a:t>
            </a:r>
          </a:p>
          <a:p>
            <a:pPr lvl="2"/>
            <a:r>
              <a:rPr lang="en-US" dirty="0" smtClean="0"/>
              <a:t>Follow equal temperament</a:t>
            </a:r>
          </a:p>
          <a:p>
            <a:pPr lvl="2"/>
            <a:r>
              <a:rPr lang="en-US" dirty="0" smtClean="0"/>
              <a:t>Follow another tuning system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 descr="https://upload.wikimedia.org/wikipedia/commons/thumb/c/c0/Klaviatur-3-en.svg/300px-Klaviatur-3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14" y="3352800"/>
            <a:ext cx="2857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Image result for gamelan not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upload.wikimedia.org/wikipedia/commons/thumb/f/fc/Surakarta_gamelan_notation_slendro.png/220px-Surakarta_gamelan_notation_slendr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14" y="4433887"/>
            <a:ext cx="2095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61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bases in musical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Subdivisions of the octave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Base 7</a:t>
            </a:r>
            <a:r>
              <a:rPr lang="en-US" dirty="0" smtClean="0"/>
              <a:t> (diatonic)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Base 12 </a:t>
            </a:r>
            <a:r>
              <a:rPr lang="en-US" dirty="0" smtClean="0"/>
              <a:t>(semi-chromatic; MIDI)—favors </a:t>
            </a:r>
            <a:r>
              <a:rPr lang="en-US" dirty="0" err="1" smtClean="0"/>
              <a:t>eq</a:t>
            </a:r>
            <a:r>
              <a:rPr lang="en-US" dirty="0" smtClean="0"/>
              <a:t>-temp </a:t>
            </a:r>
            <a:r>
              <a:rPr lang="en-US" b="1" dirty="0" smtClean="0">
                <a:solidFill>
                  <a:srgbClr val="00B050"/>
                </a:solidFill>
              </a:rPr>
              <a:t>sound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Base 21</a:t>
            </a:r>
            <a:r>
              <a:rPr lang="en-US" dirty="0" smtClean="0"/>
              <a:t> (fully chromatic through 1 #/b)—favors simple </a:t>
            </a:r>
            <a:r>
              <a:rPr lang="en-US" b="1" dirty="0" smtClean="0">
                <a:solidFill>
                  <a:srgbClr val="C00000"/>
                </a:solidFill>
              </a:rPr>
              <a:t>notation</a:t>
            </a:r>
          </a:p>
          <a:p>
            <a:r>
              <a:rPr lang="en-US" dirty="0" smtClean="0"/>
              <a:t>?????  (19, 35….)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Base 40 </a:t>
            </a:r>
            <a:r>
              <a:rPr lang="en-US" dirty="0" smtClean="0"/>
              <a:t>(fully chromatic through 2 #/b; supports invertible intervals for </a:t>
            </a:r>
            <a:r>
              <a:rPr lang="en-US" b="1" dirty="0" smtClean="0">
                <a:solidFill>
                  <a:srgbClr val="0070C0"/>
                </a:solidFill>
              </a:rPr>
              <a:t>analysis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2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Base-40</a:t>
            </a:r>
            <a:r>
              <a:rPr lang="en-US" dirty="0" smtClean="0"/>
              <a:t>?  Arithmetic complements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Musical literacy</a:t>
            </a:r>
          </a:p>
          <a:p>
            <a:r>
              <a:rPr lang="en-US" dirty="0"/>
              <a:t>Tonal legibility (</a:t>
            </a:r>
            <a:r>
              <a:rPr lang="en-US" dirty="0" smtClean="0"/>
              <a:t>common-practice </a:t>
            </a:r>
            <a:r>
              <a:rPr lang="en-US" dirty="0"/>
              <a:t>era)</a:t>
            </a:r>
          </a:p>
          <a:p>
            <a:r>
              <a:rPr lang="en-US" dirty="0"/>
              <a:t>Musical computation in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integer arithmetic</a:t>
            </a:r>
          </a:p>
          <a:p>
            <a:r>
              <a:rPr lang="en-US" dirty="0" smtClean="0">
                <a:solidFill>
                  <a:srgbClr val="990099"/>
                </a:solidFill>
              </a:rPr>
              <a:t>Music: </a:t>
            </a:r>
            <a:r>
              <a:rPr lang="en-US" dirty="0" smtClean="0"/>
              <a:t>Intervallic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complementarity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038600" y="3962400"/>
            <a:ext cx="3352800" cy="161448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Base-10 </a:t>
            </a:r>
            <a:r>
              <a:rPr lang="en-US" sz="1800" b="1" dirty="0">
                <a:solidFill>
                  <a:schemeClr val="accent1">
                    <a:lumMod val="25000"/>
                  </a:schemeClr>
                </a:solidFill>
              </a:rPr>
              <a:t>complementarity</a:t>
            </a:r>
            <a:r>
              <a:rPr lang="en-US" sz="1800" dirty="0"/>
              <a:t>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If interval = 3, complement = 7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If interval = 6, complement = 4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Review: Interval sizes and qualities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252C0-049C-4469-8719-BDF815AEA2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895475"/>
            <a:ext cx="5676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858" y="2971800"/>
            <a:ext cx="3143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3962400"/>
            <a:ext cx="31051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953000"/>
            <a:ext cx="4676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2686" y="1895475"/>
            <a:ext cx="207460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Shorthand:</a:t>
            </a:r>
          </a:p>
          <a:p>
            <a:r>
              <a:rPr lang="en-US" sz="2000" dirty="0" smtClean="0"/>
              <a:t>M = major</a:t>
            </a:r>
          </a:p>
          <a:p>
            <a:r>
              <a:rPr lang="en-US" sz="2000" dirty="0" smtClean="0"/>
              <a:t>M = minor</a:t>
            </a:r>
          </a:p>
          <a:p>
            <a:r>
              <a:rPr lang="en-US" sz="2000" dirty="0" smtClean="0"/>
              <a:t>P = perfect</a:t>
            </a:r>
          </a:p>
          <a:p>
            <a:r>
              <a:rPr lang="en-US" sz="2000" dirty="0" smtClean="0"/>
              <a:t>Aug = augmented</a:t>
            </a:r>
          </a:p>
          <a:p>
            <a:r>
              <a:rPr lang="en-US" sz="2000" dirty="0" smtClean="0"/>
              <a:t>Dim = diminished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89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on number of semitones between two pitches AND</a:t>
            </a:r>
          </a:p>
          <a:p>
            <a:r>
              <a:rPr lang="en-US" dirty="0" smtClean="0"/>
              <a:t>The interval class (related to overtone series)</a:t>
            </a:r>
          </a:p>
          <a:p>
            <a:pPr lvl="1"/>
            <a:r>
              <a:rPr lang="en-US" dirty="0" smtClean="0"/>
              <a:t>Prime, 4</a:t>
            </a:r>
            <a:r>
              <a:rPr lang="en-US" baseline="30000" dirty="0" smtClean="0"/>
              <a:t>th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, 8ve = “perfect” intervals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 = imperfect intervals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3C49-801C-40B4-AEA6-67A1F13CA8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 descr="https://upload.wikimedia.org/wikipedia/commons/thumb/c/c0/Klaviatur-3-en.svg/300px-Klaviatur-3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84562"/>
            <a:ext cx="3962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651828"/>
            <a:ext cx="3143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372326"/>
            <a:ext cx="31051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58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Review: Intervallic complementarity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252C0-049C-4469-8719-BDF815AEA2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799"/>
            <a:ext cx="6981825" cy="111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6905625" cy="102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93173"/>
            <a:ext cx="6859818" cy="14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400" y="1798597"/>
            <a:ext cx="933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The complement of an interval is the one required to complete the 8ve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230" y="3058242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90099"/>
                </a:solidFill>
              </a:rPr>
              <a:t>If M2, then m7 = complement etc.</a:t>
            </a:r>
            <a:endParaRPr lang="en-US" sz="2000" dirty="0">
              <a:solidFill>
                <a:srgbClr val="99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230" y="4449016"/>
            <a:ext cx="3613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990099"/>
                </a:solidFill>
              </a:rPr>
              <a:t>If aug2, then dim7 = complement</a:t>
            </a:r>
            <a:endParaRPr lang="en-US" sz="2000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14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Review: Intervallic complementarity in chords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252C0-049C-4469-8719-BDF815AEA2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761" y="2209800"/>
            <a:ext cx="6354939" cy="123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761" y="3657600"/>
            <a:ext cx="580248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275A/Mus 253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2885" y="1809690"/>
            <a:ext cx="8443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99"/>
                </a:solidFill>
              </a:rPr>
              <a:t>Triads (3-note chords) consist of two interior intervals and an outer interval</a:t>
            </a:r>
            <a:endParaRPr lang="en-US" sz="2000" b="1" dirty="0">
              <a:solidFill>
                <a:srgbClr val="99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5" y="3443014"/>
            <a:ext cx="6160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0099"/>
                </a:solidFill>
              </a:rPr>
              <a:t>“Position” of chord describes arrangement of intervals</a:t>
            </a:r>
            <a:endParaRPr lang="en-US" sz="2000" b="1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8A_MusicXML">
  <a:themeElements>
    <a:clrScheme name="Quadrant 6">
      <a:dk1>
        <a:srgbClr val="000000"/>
      </a:dk1>
      <a:lt1>
        <a:srgbClr val="FFFFFF"/>
      </a:lt1>
      <a:dk2>
        <a:srgbClr val="000000"/>
      </a:dk2>
      <a:lt2>
        <a:srgbClr val="669966"/>
      </a:lt2>
      <a:accent1>
        <a:srgbClr val="CCCC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E2E2FF"/>
      </a:accent5>
      <a:accent6>
        <a:srgbClr val="8A8AB9"/>
      </a:accent6>
      <a:hlink>
        <a:srgbClr val="000066"/>
      </a:hlink>
      <a:folHlink>
        <a:srgbClr val="333399"/>
      </a:folHlink>
    </a:clrScheme>
    <a:fontScheme name="Quadrant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08A_MusicXML</Template>
  <TotalTime>440</TotalTime>
  <Words>786</Words>
  <Application>Microsoft Office PowerPoint</Application>
  <PresentationFormat>On-screen Show (4:3)</PresentationFormat>
  <Paragraphs>201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 Unicode MS</vt:lpstr>
      <vt:lpstr>Arial</vt:lpstr>
      <vt:lpstr>Times New Roman</vt:lpstr>
      <vt:lpstr>Wingdings</vt:lpstr>
      <vt:lpstr>08A_MusicXML</vt:lpstr>
      <vt:lpstr>Base-40 arithmetic for music apps</vt:lpstr>
      <vt:lpstr>Where did Base-40 come from?</vt:lpstr>
      <vt:lpstr>Subdivisions of the octave and their calculations</vt:lpstr>
      <vt:lpstr>Common bases in musical arithmetic</vt:lpstr>
      <vt:lpstr>Why Base-40?  Arithmetic complements</vt:lpstr>
      <vt:lpstr>Review: Interval sizes and qualities</vt:lpstr>
      <vt:lpstr>Interval classes</vt:lpstr>
      <vt:lpstr>Review: Intervallic complementarity</vt:lpstr>
      <vt:lpstr>Review: Intervallic complementarity in chords</vt:lpstr>
      <vt:lpstr>Integer arithmetic in digital music analysis</vt:lpstr>
      <vt:lpstr>Enharmonic-notation tiers</vt:lpstr>
      <vt:lpstr>Wider system: Enharmonic-notation tiers</vt:lpstr>
      <vt:lpstr>Base-40 Rule</vt:lpstr>
      <vt:lpstr>From Base-40 to enharmonic preservation</vt:lpstr>
      <vt:lpstr>What is MIDIPlus?</vt:lpstr>
      <vt:lpstr>MIDIPlus in Printing</vt:lpstr>
      <vt:lpstr>Chords (intervallic complementarity)</vt:lpstr>
      <vt:lpstr> Relevant handouts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and MusicXML</dc:title>
  <dc:creator>Eleanor</dc:creator>
  <cp:lastModifiedBy>Selfridge-Field, Eleanor</cp:lastModifiedBy>
  <cp:revision>31</cp:revision>
  <dcterms:created xsi:type="dcterms:W3CDTF">2013-02-25T21:28:44Z</dcterms:created>
  <dcterms:modified xsi:type="dcterms:W3CDTF">2016-02-25T00:21:17Z</dcterms:modified>
</cp:coreProperties>
</file>